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Corbel" panose="020B05030202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418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477d027bf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4477d027b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477d027bf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4477d027b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477d027bf_0_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477d027b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477d027bf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4477d027b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477d027bf_0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4477d027b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477d027b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477d027bf_0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477d027b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477d027bf_0_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477d027bf_0_1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4477d027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477d027b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477d027bf_0_1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477d027bf_0_1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4477d027bf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477d027bf_0_1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4477d027b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477d027bf_0_1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477d027b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477d027bf_0_1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477d027b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104" y="-8467"/>
            <a:ext cx="12192237" cy="6866580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800" cy="3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02" y="-197411"/>
            <a:ext cx="3880800" cy="8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/>
        </p:nvSpPr>
        <p:spPr>
          <a:xfrm>
            <a:off x="231139" y="243840"/>
            <a:ext cx="11724600" cy="637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1109980" y="882375"/>
            <a:ext cx="99669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1709529" y="3869633"/>
            <a:ext cx="8767800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  <a:defRPr sz="2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  <a:defRPr sz="2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  <a:defRPr sz="2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  <a:defRPr sz="2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  <a:defRPr sz="2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035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035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cxnSp>
        <p:nvCxnSpPr>
          <p:cNvPr id="143" name="Google Shape;143;p18"/>
          <p:cNvCxnSpPr/>
          <p:nvPr/>
        </p:nvCxnSpPr>
        <p:spPr>
          <a:xfrm>
            <a:off x="1978660" y="3733800"/>
            <a:ext cx="822960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10779206" y="6271770"/>
            <a:ext cx="2565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tx">
  <p:cSld name="TITLE_AND_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035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035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Gill Sans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10779206" y="6271770"/>
            <a:ext cx="2565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ctrTitle" idx="4294967295"/>
          </p:nvPr>
        </p:nvSpPr>
        <p:spPr>
          <a:xfrm>
            <a:off x="679800" y="1570750"/>
            <a:ext cx="62424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49"/>
              <a:buFont typeface="Corbel"/>
              <a:buNone/>
            </a:pPr>
            <a:r>
              <a:rPr lang="en-US" sz="3549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3549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4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Fight!</a:t>
            </a: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49"/>
              <a:buFont typeface="Corbel"/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 Planning with the New Regulations and Relief from the Growing Pains over Grains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538" y="1942450"/>
            <a:ext cx="3198374" cy="27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1140350" y="323849"/>
            <a:ext cx="9875522" cy="13563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orbel"/>
              <a:buNone/>
            </a:pPr>
            <a:r>
              <a:rPr lang="en-US" dirty="0">
                <a:solidFill>
                  <a:srgbClr val="000000"/>
                </a:solidFill>
              </a:rPr>
              <a:t>Sweet grains, but okay to serve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225" y="2426088"/>
            <a:ext cx="3297100" cy="200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025" y="4431936"/>
            <a:ext cx="3006678" cy="2005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 descr="Image result for cracker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9650" y="4431925"/>
            <a:ext cx="3151100" cy="20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1140350" y="323849"/>
            <a:ext cx="9875522" cy="13563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>
                <a:solidFill>
                  <a:srgbClr val="000000"/>
                </a:solidFill>
              </a:rPr>
              <a:t>What is Whole Grain Rich?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1749275" y="2049675"/>
            <a:ext cx="8993700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Foods that contain “100% whole grains” or at least 50% whole grains and the remaining grains are enriched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1" name="Google Shape;2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375" y="3350813"/>
            <a:ext cx="26574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/>
          <p:nvPr/>
        </p:nvSpPr>
        <p:spPr>
          <a:xfrm>
            <a:off x="3448300" y="5944425"/>
            <a:ext cx="3525600" cy="733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3448300" y="6024650"/>
            <a:ext cx="35256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is whole grain rich!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/>
        </p:nvSpPr>
        <p:spPr>
          <a:xfrm>
            <a:off x="1160550" y="277350"/>
            <a:ext cx="9870900" cy="1408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orbel"/>
                <a:ea typeface="Corbel"/>
                <a:cs typeface="Corbel"/>
                <a:sym typeface="Corbel"/>
              </a:rPr>
              <a:t>  The 4 Criteria of Whole Grains</a:t>
            </a:r>
            <a:endParaRPr sz="44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Must meet at least 1 of the 4 following criteria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1074900" y="2618800"/>
            <a:ext cx="101307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Label states “100% Whole Grain” or “100% Whole Wheat”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Whole grain health claim is stated on the package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product formulation statement or CN label is available to credit the grains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Use the Rule of Three to check for Whole grains in the Ingredients List 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Char char="●"/>
            </a:pPr>
            <a:r>
              <a:rPr lang="en-US" sz="2400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Cereal</a:t>
            </a: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Look for “WIC Approved” 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 the grocery store tag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Char char="●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Look for Non-Creditable Grains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Char char="●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Disregard grain ingredients that are in small amounts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 l="29623" r="27649" b="51941"/>
          <a:stretch/>
        </p:blipFill>
        <p:spPr>
          <a:xfrm>
            <a:off x="7004175" y="4136450"/>
            <a:ext cx="3744225" cy="17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9225" y="2338338"/>
            <a:ext cx="26574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/>
          <p:nvPr/>
        </p:nvSpPr>
        <p:spPr>
          <a:xfrm>
            <a:off x="7353950" y="4931950"/>
            <a:ext cx="3525600" cy="733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453" y="2455075"/>
            <a:ext cx="2736600" cy="28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4702163" y="1950446"/>
            <a:ext cx="30879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100% Whole Grain or 100% Whole Wheat 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is stated on the label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1160550" y="277350"/>
            <a:ext cx="9870900" cy="1614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4400">
                <a:latin typeface="Corbel"/>
                <a:ea typeface="Corbel"/>
                <a:cs typeface="Corbel"/>
                <a:sym typeface="Corbel"/>
              </a:rPr>
              <a:t>The 4 Criteria of Whole Grains:</a:t>
            </a:r>
            <a:endParaRPr sz="44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>
                <a:latin typeface="Corbel"/>
                <a:ea typeface="Corbel"/>
                <a:cs typeface="Corbel"/>
                <a:sym typeface="Corbel"/>
              </a:rPr>
              <a:t>CHECKBOX 1</a:t>
            </a:r>
            <a:endParaRPr sz="4400"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7353950" y="5012175"/>
            <a:ext cx="35256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is whole grain rich!</a:t>
            </a:r>
            <a:endParaRPr sz="2400"/>
          </a:p>
        </p:txBody>
      </p:sp>
      <p:pic>
        <p:nvPicPr>
          <p:cNvPr id="251" name="Google Shape;25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87784">
            <a:off x="5322324" y="3291397"/>
            <a:ext cx="2071957" cy="2328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350" y="2314300"/>
            <a:ext cx="5761949" cy="40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/>
          <p:nvPr/>
        </p:nvSpPr>
        <p:spPr>
          <a:xfrm>
            <a:off x="1327850" y="3505825"/>
            <a:ext cx="3241800" cy="21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Whole grain health claim is stated on the package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1160550" y="277350"/>
            <a:ext cx="9870900" cy="1614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4400">
                <a:latin typeface="Corbel"/>
                <a:ea typeface="Corbel"/>
                <a:cs typeface="Corbel"/>
                <a:sym typeface="Corbel"/>
              </a:rPr>
              <a:t>The 4 Criteria of Whole Grains:</a:t>
            </a:r>
            <a:endParaRPr sz="44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>
                <a:latin typeface="Corbel"/>
                <a:ea typeface="Corbel"/>
                <a:cs typeface="Corbel"/>
                <a:sym typeface="Corbel"/>
              </a:rPr>
              <a:t>CHECKBOX 2</a:t>
            </a:r>
            <a:endParaRPr sz="4400" b="1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4" descr="Image result for PFS or CN label to credit the grains as fitting the meal patter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550" y="2560500"/>
            <a:ext cx="4380350" cy="32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 txBox="1"/>
          <p:nvPr/>
        </p:nvSpPr>
        <p:spPr>
          <a:xfrm>
            <a:off x="6379525" y="3036750"/>
            <a:ext cx="4467300" cy="21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Commercially prepared mixed dishes must have a Product Formulation Statement (PFS) or CN label to credit the grains as fitting the meal pattern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1160550" y="277350"/>
            <a:ext cx="9870900" cy="1614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4400">
                <a:latin typeface="Corbel"/>
                <a:ea typeface="Corbel"/>
                <a:cs typeface="Corbel"/>
                <a:sym typeface="Corbel"/>
              </a:rPr>
              <a:t>The 4 Criteria of Whole Grains:</a:t>
            </a:r>
            <a:endParaRPr sz="44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>
                <a:latin typeface="Corbel"/>
                <a:ea typeface="Corbel"/>
                <a:cs typeface="Corbel"/>
                <a:sym typeface="Corbel"/>
              </a:rPr>
              <a:t>CHECKBOX 3</a:t>
            </a:r>
            <a:endParaRPr sz="4400" b="1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/>
        </p:nvSpPr>
        <p:spPr>
          <a:xfrm>
            <a:off x="6945650" y="1943075"/>
            <a:ext cx="4467300" cy="21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Sample Product Formulation Statement (PFS)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25" y="123599"/>
            <a:ext cx="6166900" cy="661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6" descr="Image result for whole grain on ingredient li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63" y="2852125"/>
            <a:ext cx="2239112" cy="22391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/>
          <p:nvPr/>
        </p:nvSpPr>
        <p:spPr>
          <a:xfrm>
            <a:off x="3950100" y="2154525"/>
            <a:ext cx="7012500" cy="4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Using the Ingredients List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Rule of Three</a:t>
            </a: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whole grain is listed as the first ingredient (or the second after water) </a:t>
            </a:r>
            <a:r>
              <a:rPr lang="en-US" sz="2400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and </a:t>
            </a:r>
            <a:endParaRPr sz="2400" i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next two grain ingredients are </a:t>
            </a:r>
            <a:r>
              <a:rPr lang="en-US" sz="24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creditable </a:t>
            </a: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which include whole grains, enriched grains, bran, and germ. 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8" name="Google Shape;278;p36"/>
          <p:cNvSpPr txBox="1"/>
          <p:nvPr/>
        </p:nvSpPr>
        <p:spPr>
          <a:xfrm>
            <a:off x="1160550" y="277350"/>
            <a:ext cx="9870900" cy="1614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4400">
                <a:latin typeface="Corbel"/>
                <a:ea typeface="Corbel"/>
                <a:cs typeface="Corbel"/>
                <a:sym typeface="Corbel"/>
              </a:rPr>
              <a:t>The 4 Criteria of Whole Grains:</a:t>
            </a:r>
            <a:endParaRPr sz="44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>
                <a:latin typeface="Corbel"/>
                <a:ea typeface="Corbel"/>
                <a:cs typeface="Corbel"/>
                <a:sym typeface="Corbel"/>
              </a:rPr>
              <a:t>CHECKBOX 4</a:t>
            </a:r>
            <a:endParaRPr sz="4400" b="1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050" y="-348650"/>
            <a:ext cx="6548438" cy="742362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7"/>
          <p:cNvSpPr txBox="1"/>
          <p:nvPr/>
        </p:nvSpPr>
        <p:spPr>
          <a:xfrm>
            <a:off x="1284250" y="2920931"/>
            <a:ext cx="34506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Is this Whole Grain?</a:t>
            </a:r>
            <a:endParaRPr sz="3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8"/>
          <p:cNvSpPr txBox="1"/>
          <p:nvPr/>
        </p:nvSpPr>
        <p:spPr>
          <a:xfrm>
            <a:off x="1284250" y="2920931"/>
            <a:ext cx="34506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Is this Whole Grain?</a:t>
            </a:r>
            <a:endParaRPr sz="34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4" name="Google Shape;2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815" y="1377463"/>
            <a:ext cx="4651375" cy="46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911400" y="2520625"/>
            <a:ext cx="8339700" cy="4038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</a:rPr>
              <a:t>What are CACFP regulations and why do they matter?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 txBox="1"/>
          <p:nvPr/>
        </p:nvSpPr>
        <p:spPr>
          <a:xfrm>
            <a:off x="579150" y="2261850"/>
            <a:ext cx="44259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rbel"/>
              <a:buChar char="❏"/>
            </a:pPr>
            <a:r>
              <a:rPr lang="en-US" sz="3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Is this Whole Grain?</a:t>
            </a:r>
            <a:endParaRPr sz="3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rbel"/>
              <a:buChar char="❏"/>
            </a:pPr>
            <a:r>
              <a:rPr lang="en-US" sz="3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Is this enriched?</a:t>
            </a:r>
            <a:endParaRPr sz="3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rbel"/>
              <a:buChar char="❏"/>
            </a:pPr>
            <a:r>
              <a:rPr lang="en-US" sz="3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Is this creditable for grains in CACFP?</a:t>
            </a:r>
            <a:endParaRPr sz="3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2" name="Google Shape;3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450" y="2418934"/>
            <a:ext cx="6645450" cy="22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516300" y="296750"/>
            <a:ext cx="11159400" cy="1356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b="1">
                <a:solidFill>
                  <a:srgbClr val="000000"/>
                </a:solidFill>
              </a:rPr>
              <a:t>How to Incorporate these Guidelines</a:t>
            </a:r>
            <a:endParaRPr b="1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b="1">
                <a:solidFill>
                  <a:srgbClr val="000000"/>
                </a:solidFill>
              </a:rPr>
              <a:t> into your Life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1"/>
          </p:nvPr>
        </p:nvSpPr>
        <p:spPr>
          <a:xfrm>
            <a:off x="516300" y="1890100"/>
            <a:ext cx="6213000" cy="4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788669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Juice: Smaller serving size, 100% juice</a:t>
            </a:r>
            <a:endParaRPr sz="2400" dirty="0"/>
          </a:p>
          <a:p>
            <a:pPr marL="788668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Whole Grains</a:t>
            </a:r>
            <a:endParaRPr sz="2400" dirty="0">
              <a:solidFill>
                <a:srgbClr val="000000"/>
              </a:solidFill>
            </a:endParaRPr>
          </a:p>
          <a:p>
            <a:pPr marL="788668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Incorporating more vegetables into meals</a:t>
            </a:r>
            <a:endParaRPr sz="2400" dirty="0">
              <a:solidFill>
                <a:srgbClr val="000000"/>
              </a:solidFill>
            </a:endParaRPr>
          </a:p>
          <a:p>
            <a:pPr marL="788668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Snacks: two or more food groups</a:t>
            </a:r>
            <a:endParaRPr sz="2400" dirty="0">
              <a:solidFill>
                <a:srgbClr val="000000"/>
              </a:solidFill>
            </a:endParaRPr>
          </a:p>
          <a:p>
            <a:pPr marL="788668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Recognize “dessert” grains</a:t>
            </a:r>
            <a:endParaRPr sz="2400" dirty="0">
              <a:solidFill>
                <a:srgbClr val="000000"/>
              </a:solidFill>
            </a:endParaRPr>
          </a:p>
          <a:p>
            <a:pPr marL="788668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Incorporate all 5 food groups into lunch and dinner</a:t>
            </a:r>
            <a:endParaRPr sz="2400" dirty="0">
              <a:solidFill>
                <a:srgbClr val="000000"/>
              </a:solidFill>
            </a:endParaRPr>
          </a:p>
          <a:p>
            <a:pPr marL="788668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Recognizing serving size</a:t>
            </a:r>
            <a:endParaRPr sz="2400" dirty="0">
              <a:solidFill>
                <a:srgbClr val="000000"/>
              </a:solidFill>
            </a:endParaRPr>
          </a:p>
          <a:p>
            <a:pPr marL="788669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Hidden </a:t>
            </a:r>
            <a:r>
              <a:rPr lang="en-US" sz="2400" dirty="0" smtClean="0">
                <a:solidFill>
                  <a:srgbClr val="000000"/>
                </a:solidFill>
              </a:rPr>
              <a:t>sugars</a:t>
            </a:r>
            <a:endParaRPr sz="2400" dirty="0">
              <a:solidFill>
                <a:srgbClr val="000000"/>
              </a:solidFill>
            </a:endParaRPr>
          </a:p>
          <a:p>
            <a:pPr marL="0" marR="0" lvl="0" indent="4571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ill Sans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dirty="0"/>
          </a:p>
        </p:txBody>
      </p:sp>
      <p:pic>
        <p:nvPicPr>
          <p:cNvPr id="309" name="Google Shape;309;p40" descr="Image result for meal plan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400" y="2232475"/>
            <a:ext cx="4983700" cy="364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516300" y="296750"/>
            <a:ext cx="11159400" cy="1356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b="1">
                <a:solidFill>
                  <a:srgbClr val="000000"/>
                </a:solidFill>
              </a:rPr>
              <a:t>How to Incorporate these Guidelines</a:t>
            </a:r>
            <a:endParaRPr b="1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b="1">
                <a:solidFill>
                  <a:srgbClr val="000000"/>
                </a:solidFill>
              </a:rPr>
              <a:t> into your Life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271825" y="1979150"/>
            <a:ext cx="6418800" cy="4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788668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Snacks: Contain two or more food groups/components</a:t>
            </a:r>
            <a:endParaRPr sz="2400">
              <a:solidFill>
                <a:srgbClr val="000000"/>
              </a:solidFill>
            </a:endParaRPr>
          </a:p>
          <a:p>
            <a:pPr marL="788668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Lunch and Dinner: Incorporate all 5 food groups into meal</a:t>
            </a:r>
            <a:endParaRPr sz="2400">
              <a:solidFill>
                <a:srgbClr val="000000"/>
              </a:solidFill>
            </a:endParaRPr>
          </a:p>
          <a:p>
            <a:pPr marL="788668" lvl="0" indent="-69215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Choose whole grains</a:t>
            </a:r>
            <a:endParaRPr sz="2400">
              <a:solidFill>
                <a:schemeClr val="dk1"/>
              </a:solidFill>
            </a:endParaRPr>
          </a:p>
          <a:p>
            <a:pPr marL="788668" lvl="0" indent="-69215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Recognize “dessert” grains</a:t>
            </a:r>
            <a:endParaRPr sz="2400">
              <a:solidFill>
                <a:srgbClr val="000000"/>
              </a:solidFill>
            </a:endParaRPr>
          </a:p>
          <a:p>
            <a:pPr marL="788668" marR="0" lvl="0" indent="-692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Reduce serving sizes</a:t>
            </a:r>
            <a:endParaRPr sz="2400">
              <a:solidFill>
                <a:srgbClr val="000000"/>
              </a:solidFill>
            </a:endParaRPr>
          </a:p>
          <a:p>
            <a:pPr marL="788668" lvl="0" indent="-69215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Juice: Smaller serving size, 100% juice only</a:t>
            </a:r>
            <a:endParaRPr sz="2400"/>
          </a:p>
          <a:p>
            <a:pPr marL="0" marR="0" lvl="0" indent="4571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ill Sans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pic>
        <p:nvPicPr>
          <p:cNvPr id="316" name="Google Shape;316;p41" descr="Image result for meal plan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400" y="2232475"/>
            <a:ext cx="4983700" cy="364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1131320" y="554952"/>
            <a:ext cx="9875522" cy="13563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Brought </a:t>
            </a:r>
            <a:r>
              <a:rPr lang="en-US" b="1">
                <a:solidFill>
                  <a:srgbClr val="000000"/>
                </a:solidFill>
              </a:rPr>
              <a:t>T</a:t>
            </a:r>
            <a:r>
              <a:rPr lang="en-US" sz="4400" b="1" i="0" u="none" strike="noStrike" cap="none">
                <a:solidFill>
                  <a:srgbClr val="000000"/>
                </a:solidFill>
              </a:rPr>
              <a:t>o </a:t>
            </a:r>
            <a:r>
              <a:rPr lang="en-US" b="1">
                <a:solidFill>
                  <a:srgbClr val="000000"/>
                </a:solidFill>
              </a:rPr>
              <a:t>Y</a:t>
            </a:r>
            <a:r>
              <a:rPr lang="en-US" sz="4400" b="1" i="0" u="none" strike="noStrike" cap="none">
                <a:solidFill>
                  <a:srgbClr val="000000"/>
                </a:solidFill>
              </a:rPr>
              <a:t>ou </a:t>
            </a:r>
            <a:r>
              <a:rPr lang="en-US" b="1">
                <a:solidFill>
                  <a:srgbClr val="000000"/>
                </a:solidFill>
              </a:rPr>
              <a:t>B</a:t>
            </a:r>
            <a:r>
              <a:rPr lang="en-US" sz="4400" b="1" i="0" u="none" strike="noStrike" cap="none">
                <a:solidFill>
                  <a:srgbClr val="000000"/>
                </a:solidFill>
              </a:rPr>
              <a:t>y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322" name="Google Shape;322;p42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7873" y="3032957"/>
            <a:ext cx="4471742" cy="123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800" y="2874349"/>
            <a:ext cx="2002149" cy="200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140350" y="323849"/>
            <a:ext cx="9875522" cy="13563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>
                <a:solidFill>
                  <a:srgbClr val="000000"/>
                </a:solidFill>
              </a:rPr>
              <a:t>Sample Meal Pattern Plan</a:t>
            </a:r>
            <a:endParaRPr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i="1">
                <a:solidFill>
                  <a:srgbClr val="000000"/>
                </a:solidFill>
              </a:rPr>
              <a:t>Breakfast</a:t>
            </a:r>
            <a:endParaRPr i="1">
              <a:solidFill>
                <a:srgbClr val="000000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143000" y="1981200"/>
            <a:ext cx="5173800" cy="4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Cereal (Grain)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Banana (Fruit)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Low fat </a:t>
            </a:r>
            <a:r>
              <a:rPr lang="en-US" sz="2400" dirty="0" smtClean="0">
                <a:solidFill>
                  <a:schemeClr val="dk1"/>
                </a:solidFill>
              </a:rPr>
              <a:t>milk (Milk)</a:t>
            </a:r>
            <a:endParaRPr lang="en-US"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Or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Yogurt (Meat)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Strawberries (Fruit)</a:t>
            </a:r>
            <a:endParaRPr lang="en-US" sz="2400" dirty="0">
              <a:solidFill>
                <a:schemeClr val="dk1"/>
              </a:solidFill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Low </a:t>
            </a:r>
            <a:r>
              <a:rPr lang="en-US" sz="2400" dirty="0">
                <a:solidFill>
                  <a:schemeClr val="dk1"/>
                </a:solidFill>
              </a:rPr>
              <a:t>fat </a:t>
            </a:r>
            <a:r>
              <a:rPr lang="en-US" sz="2400" dirty="0" smtClean="0">
                <a:solidFill>
                  <a:schemeClr val="dk1"/>
                </a:solidFill>
              </a:rPr>
              <a:t>milk (Milk)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140350" y="323849"/>
            <a:ext cx="9875522" cy="13563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>
                <a:solidFill>
                  <a:schemeClr val="dk1"/>
                </a:solidFill>
              </a:rPr>
              <a:t>Sample Meal Pattern Plan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i="1" dirty="0" smtClean="0">
                <a:solidFill>
                  <a:schemeClr val="dk1"/>
                </a:solidFill>
              </a:rPr>
              <a:t>Lunch/Supper</a:t>
            </a:r>
            <a:endParaRPr dirty="0"/>
          </a:p>
        </p:txBody>
      </p:sp>
      <p:sp>
        <p:nvSpPr>
          <p:cNvPr id="173" name="Google Shape;173;p23"/>
          <p:cNvSpPr txBox="1"/>
          <p:nvPr/>
        </p:nvSpPr>
        <p:spPr>
          <a:xfrm>
            <a:off x="9596454" y="4321037"/>
            <a:ext cx="556876" cy="86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orbel"/>
              <a:buNone/>
            </a:pPr>
            <a:endParaRPr/>
          </a:p>
        </p:txBody>
      </p:sp>
      <p:sp>
        <p:nvSpPr>
          <p:cNvPr id="4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143000" y="1981200"/>
            <a:ext cx="5173800" cy="4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Spaghetti 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Ground </a:t>
            </a:r>
            <a:r>
              <a:rPr lang="en-US" sz="2400" dirty="0" smtClean="0">
                <a:solidFill>
                  <a:schemeClr val="dk1"/>
                </a:solidFill>
              </a:rPr>
              <a:t>beef (Meat)</a:t>
            </a:r>
            <a:endParaRPr lang="en-US" sz="2400" dirty="0">
              <a:solidFill>
                <a:schemeClr val="dk1"/>
              </a:solidFill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Pasta (Grain)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Marinara Sauce (Vegetable)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Salad (1/2 cup counts as ¼ cup Veg)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Apple (Fruit)</a:t>
            </a:r>
            <a:endParaRPr lang="en-US" sz="2400" dirty="0">
              <a:solidFill>
                <a:schemeClr val="dk1"/>
              </a:solidFill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Low </a:t>
            </a:r>
            <a:r>
              <a:rPr lang="en-US" sz="2400" dirty="0">
                <a:solidFill>
                  <a:schemeClr val="dk1"/>
                </a:solidFill>
              </a:rPr>
              <a:t>fat </a:t>
            </a:r>
            <a:r>
              <a:rPr lang="en-US" sz="2400" dirty="0" smtClean="0">
                <a:solidFill>
                  <a:schemeClr val="dk1"/>
                </a:solidFill>
              </a:rPr>
              <a:t>milk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140350" y="573230"/>
            <a:ext cx="9875522" cy="186516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>
                <a:solidFill>
                  <a:schemeClr val="dk1"/>
                </a:solidFill>
              </a:rPr>
              <a:t>Sample Meal Pattern Plan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i="1" dirty="0" smtClean="0">
                <a:solidFill>
                  <a:schemeClr val="dk1"/>
                </a:solidFill>
              </a:rPr>
              <a:t>Snacks: Choose Two Food Groups/Components</a:t>
            </a:r>
            <a:endParaRPr dirty="0"/>
          </a:p>
        </p:txBody>
      </p:sp>
      <p:sp>
        <p:nvSpPr>
          <p:cNvPr id="179" name="Google Shape;179;p24"/>
          <p:cNvSpPr txBox="1"/>
          <p:nvPr/>
        </p:nvSpPr>
        <p:spPr>
          <a:xfrm>
            <a:off x="251871" y="5160755"/>
            <a:ext cx="11728413" cy="115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rbel"/>
              <a:buNone/>
            </a:pPr>
            <a:endParaRPr/>
          </a:p>
        </p:txBody>
      </p:sp>
      <p:sp>
        <p:nvSpPr>
          <p:cNvPr id="4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143000" y="2454000"/>
            <a:ext cx="5173800" cy="4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String Cheese</a:t>
            </a:r>
            <a:r>
              <a:rPr lang="en-US" sz="2400" dirty="0" smtClean="0">
                <a:solidFill>
                  <a:schemeClr val="dk1"/>
                </a:solidFill>
              </a:rPr>
              <a:t> (Meat)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Juice (Fruit)</a:t>
            </a:r>
            <a:endParaRPr lang="en-US"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Or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Crackers (Grain)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Strawberries (Fruit)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1140350" y="323849"/>
            <a:ext cx="9875400" cy="1356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>
                <a:solidFill>
                  <a:srgbClr val="000000"/>
                </a:solidFill>
              </a:rPr>
              <a:t>Important Requirements to Note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2641488" y="2060950"/>
            <a:ext cx="7689300" cy="4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Juice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Allowed only once per day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28750" lvl="0" indent="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Yogurt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contain less than 23 grams of sugar per 6 oz of yogurt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5" descr="Image result for jui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025" y="2189630"/>
            <a:ext cx="1876526" cy="18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 descr="Image result for yogu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2325" y="4296200"/>
            <a:ext cx="2085825" cy="16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1140350" y="323849"/>
            <a:ext cx="9875400" cy="1356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>
                <a:solidFill>
                  <a:srgbClr val="000000"/>
                </a:solidFill>
              </a:rPr>
              <a:t>Important Requirements to Note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378200" y="1979225"/>
            <a:ext cx="7778400" cy="4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Nuts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more than 50% of daily requirement for meat can come from nuts.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1: Unflavored whole milk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2-5: Unflavored low-fat milk or unflavored fat-free (skim) milk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6+: Unflavored low-fat milk, unflavored fat-free (skim) milk, or flavored fat-free (skim) milk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6" descr="Image result for nu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4700" y="1979218"/>
            <a:ext cx="1949375" cy="19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1925" y="4227668"/>
            <a:ext cx="1832825" cy="206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1140350" y="323849"/>
            <a:ext cx="9875400" cy="1356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>
                <a:solidFill>
                  <a:srgbClr val="000000"/>
                </a:solidFill>
              </a:rPr>
              <a:t>Important Requirements to Note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789950" y="1992100"/>
            <a:ext cx="6453900" cy="4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Grains: See back page for details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Whole grains must be served once per day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Cold cereal: Must contain less than 6 grams sugar per oz of cereal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27" descr="Image result for cere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450" y="2604425"/>
            <a:ext cx="2709301" cy="152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1140350" y="573231"/>
            <a:ext cx="9875522" cy="13563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orbel"/>
              <a:buNone/>
            </a:pPr>
            <a:r>
              <a:rPr lang="en-US">
                <a:solidFill>
                  <a:srgbClr val="000000"/>
                </a:solidFill>
              </a:rPr>
              <a:t>Grain Based Desserts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625763" y="1778325"/>
            <a:ext cx="109047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Grain based desserts are NOT a creditable grain component for meals or snacks.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9" name="Google Shape;209;p28" descr="Image result for vanilla waf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5950" y="4500625"/>
            <a:ext cx="3118350" cy="22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 descr="Image result for granola ba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3150" y="2648525"/>
            <a:ext cx="3042824" cy="21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 descr="Image result for coffee cak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4950" y="4500625"/>
            <a:ext cx="3182350" cy="21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 descr="Image result for browi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750" y="2648525"/>
            <a:ext cx="2962550" cy="22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 descr="Picture 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0162" y="2444962"/>
            <a:ext cx="2821732" cy="278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 descr="Picture 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95262" y="4164624"/>
            <a:ext cx="2821732" cy="278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 descr="Picture 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7299" y="2582487"/>
            <a:ext cx="2821732" cy="278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 descr="Picture 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8024" y="3970087"/>
            <a:ext cx="2821732" cy="278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620</Words>
  <Application>Microsoft Office PowerPoint</Application>
  <PresentationFormat>Custom</PresentationFormat>
  <Paragraphs>115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Noto Sans Symbols</vt:lpstr>
      <vt:lpstr>Calibri</vt:lpstr>
      <vt:lpstr>Times New Roman</vt:lpstr>
      <vt:lpstr>Gill Sans</vt:lpstr>
      <vt:lpstr>Trebuchet MS</vt:lpstr>
      <vt:lpstr>Georgia</vt:lpstr>
      <vt:lpstr>Corbel</vt:lpstr>
      <vt:lpstr>Facet</vt:lpstr>
      <vt:lpstr> Food Fight!  Menu Planning with the New Regulations and Relief from the Growing Pains over Grains</vt:lpstr>
      <vt:lpstr>PowerPoint Presentation</vt:lpstr>
      <vt:lpstr>Sample Meal Pattern Plan Breakfast</vt:lpstr>
      <vt:lpstr>Sample Meal Pattern Plan Lunch/Supper</vt:lpstr>
      <vt:lpstr>Sample Meal Pattern Plan Snacks: Choose Two Food Groups/Components</vt:lpstr>
      <vt:lpstr>Important Requirements to Note</vt:lpstr>
      <vt:lpstr>Important Requirements to Note</vt:lpstr>
      <vt:lpstr>Important Requirements to Note</vt:lpstr>
      <vt:lpstr>Grain Based Desserts</vt:lpstr>
      <vt:lpstr>Sweet grains, but okay to serve</vt:lpstr>
      <vt:lpstr>What is Whole Grain Rich?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Incorporate these Guidelines  into your Life</vt:lpstr>
      <vt:lpstr>How to Incorporate these Guidelines  into your Life</vt:lpstr>
      <vt:lpstr>Brought To You 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Fight!  Menu Planning with the New Regulations and Relief from the Growing Pains over Grains</dc:title>
  <dc:creator>Melissa Manning</dc:creator>
  <cp:lastModifiedBy>Melissa Manning</cp:lastModifiedBy>
  <cp:revision>3</cp:revision>
  <dcterms:modified xsi:type="dcterms:W3CDTF">2018-10-16T15:39:11Z</dcterms:modified>
</cp:coreProperties>
</file>