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6166-02CF-4DE1-9528-197EA8534B8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FB17-8FE9-4D6C-8F12-123458C9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9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6166-02CF-4DE1-9528-197EA8534B8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FB17-8FE9-4D6C-8F12-123458C9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2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6166-02CF-4DE1-9528-197EA8534B8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FB17-8FE9-4D6C-8F12-123458C9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6166-02CF-4DE1-9528-197EA8534B8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FB17-8FE9-4D6C-8F12-123458C9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42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6166-02CF-4DE1-9528-197EA8534B8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FB17-8FE9-4D6C-8F12-123458C9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92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6166-02CF-4DE1-9528-197EA8534B8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FB17-8FE9-4D6C-8F12-123458C9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8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6166-02CF-4DE1-9528-197EA8534B8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FB17-8FE9-4D6C-8F12-123458C9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6166-02CF-4DE1-9528-197EA8534B8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FB17-8FE9-4D6C-8F12-123458C9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6166-02CF-4DE1-9528-197EA8534B8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FB17-8FE9-4D6C-8F12-123458C9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2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6166-02CF-4DE1-9528-197EA8534B8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FB17-8FE9-4D6C-8F12-123458C9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3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6166-02CF-4DE1-9528-197EA8534B8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DFB17-8FE9-4D6C-8F12-123458C9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7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6166-02CF-4DE1-9528-197EA8534B8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DFB17-8FE9-4D6C-8F12-123458C91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5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04801"/>
            <a:ext cx="888619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133600"/>
            <a:ext cx="888841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7" y="3867294"/>
            <a:ext cx="888841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08" y="5638800"/>
            <a:ext cx="8235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34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6238962" cy="38743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47800" y="531987"/>
            <a:ext cx="6629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What’s in a CACFP Breakfast </a:t>
            </a:r>
            <a:b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of Champions?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26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0200" y="152400"/>
            <a:ext cx="5859630" cy="6477000"/>
            <a:chOff x="1981200" y="381000"/>
            <a:chExt cx="5326230" cy="595253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1633538"/>
              <a:ext cx="5181600" cy="3590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096" y="381000"/>
              <a:ext cx="3925887" cy="157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990648" y="5410200"/>
              <a:ext cx="531678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Note: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Serving Sizes are minimums.</a:t>
              </a:r>
            </a:p>
            <a:p>
              <a:pPr lvl="0" algn="ctr"/>
              <a:r>
                <a:rPr lang="en-US" dirty="0" smtClean="0">
                  <a:solidFill>
                    <a:srgbClr val="00B050"/>
                  </a:solidFill>
                </a:rPr>
                <a:t>Sample </a:t>
              </a:r>
              <a:r>
                <a:rPr lang="en-US" dirty="0">
                  <a:solidFill>
                    <a:srgbClr val="00B050"/>
                  </a:solidFill>
                </a:rPr>
                <a:t>Meals for Children Ages </a:t>
              </a:r>
              <a:r>
                <a:rPr lang="en-US" dirty="0" smtClean="0">
                  <a:solidFill>
                    <a:srgbClr val="00B050"/>
                  </a:solidFill>
                </a:rPr>
                <a:t>3-5</a:t>
              </a:r>
              <a:endParaRPr lang="en-US" dirty="0">
                <a:solidFill>
                  <a:srgbClr val="00B050"/>
                </a:solidFill>
              </a:endParaRPr>
            </a:p>
            <a:p>
              <a:pPr lvl="0" algn="ctr"/>
              <a:r>
                <a:rPr lang="en-US" dirty="0">
                  <a:solidFill>
                    <a:srgbClr val="00B050"/>
                  </a:solidFill>
                </a:rPr>
                <a:t> New Meal Patterns Implementation October 1,2017 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1917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531987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What’s in a CACFP </a:t>
            </a:r>
            <a:r>
              <a:rPr lang="en-US" sz="4400" dirty="0" smtClean="0">
                <a:solidFill>
                  <a:prstClr val="black"/>
                </a:solidFill>
                <a:ea typeface="+mj-ea"/>
                <a:cs typeface="+mj-cs"/>
              </a:rPr>
              <a:t>Lunch/Supper of </a:t>
            </a:r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Champions?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17" y="2157413"/>
            <a:ext cx="6668766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9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0891" y="265769"/>
            <a:ext cx="7647709" cy="6400362"/>
            <a:chOff x="200891" y="265769"/>
            <a:chExt cx="7647709" cy="6400362"/>
          </a:xfrm>
        </p:grpSpPr>
        <p:grpSp>
          <p:nvGrpSpPr>
            <p:cNvPr id="7" name="Group 6"/>
            <p:cNvGrpSpPr/>
            <p:nvPr/>
          </p:nvGrpSpPr>
          <p:grpSpPr>
            <a:xfrm>
              <a:off x="200891" y="265769"/>
              <a:ext cx="7277188" cy="6400362"/>
              <a:chOff x="200891" y="265769"/>
              <a:chExt cx="7277188" cy="6400362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41209" y="1693938"/>
                <a:ext cx="4481772" cy="4037561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886111" y="6019800"/>
                <a:ext cx="55919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en-US" dirty="0">
                    <a:solidFill>
                      <a:srgbClr val="00B050"/>
                    </a:solidFill>
                  </a:rPr>
                  <a:t>Sample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Meal </a:t>
                </a:r>
                <a:r>
                  <a:rPr lang="en-US" dirty="0">
                    <a:solidFill>
                      <a:srgbClr val="00B050"/>
                    </a:solidFill>
                  </a:rPr>
                  <a:t>for Children Ages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3-5</a:t>
                </a:r>
                <a:endParaRPr lang="en-US" dirty="0">
                  <a:solidFill>
                    <a:srgbClr val="00B050"/>
                  </a:solidFill>
                </a:endParaRPr>
              </a:p>
              <a:p>
                <a:pPr lvl="0" algn="ctr"/>
                <a:r>
                  <a:rPr lang="en-US" dirty="0">
                    <a:solidFill>
                      <a:srgbClr val="00B050"/>
                    </a:solidFill>
                  </a:rPr>
                  <a:t> New Meal Patterns Implementation October 1,2017 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0126" y="265769"/>
                <a:ext cx="3563938" cy="14281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436915" y="3955472"/>
                <a:ext cx="1386940" cy="1828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200891" y="3955472"/>
                <a:ext cx="3581400" cy="2031325"/>
              </a:xfrm>
              <a:prstGeom prst="rect">
                <a:avLst/>
              </a:prstGeom>
              <a:ln>
                <a:solidFill>
                  <a:srgbClr val="00B050"/>
                </a:solidFill>
                <a:prstDash val="sysDot"/>
              </a:ln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00B050"/>
                    </a:solidFill>
                  </a:rPr>
                  <a:t>A second, different vegetable may be served in place of fruit at lunch and supper. In this meal, the 1/4 cup of lettuce and 1/8 cup of tomatoes in the taco meets the vegetable component, and the 1/4 cup of sweet potatoes is used to meet the fruit component. *Raw leafy greens, such as lettuce, credit for half the amount served. The 1/4 cup of lettuce in the taco counts as 1/8 cup of vegetables in this meal.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3962400" y="5784272"/>
              <a:ext cx="3886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Note: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Serving Sizes are minimums.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3690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85800" y="1923119"/>
            <a:ext cx="6487962" cy="4312863"/>
            <a:chOff x="914400" y="1957755"/>
            <a:chExt cx="6487962" cy="43128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927" y="1957755"/>
              <a:ext cx="5490435" cy="4312863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914400" y="1978537"/>
              <a:ext cx="12192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533400" y="531987"/>
            <a:ext cx="792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What’s in a CACFP </a:t>
            </a:r>
            <a:r>
              <a:rPr lang="en-US" sz="4400" dirty="0" smtClean="0">
                <a:solidFill>
                  <a:prstClr val="black"/>
                </a:solidFill>
                <a:ea typeface="+mj-ea"/>
                <a:cs typeface="+mj-cs"/>
              </a:rPr>
              <a:t>Snack</a:t>
            </a:r>
          </a:p>
          <a:p>
            <a:pPr algn="ctr"/>
            <a:r>
              <a:rPr lang="en-US" sz="4400" dirty="0" smtClean="0">
                <a:solidFill>
                  <a:prstClr val="black"/>
                </a:solidFill>
                <a:ea typeface="+mj-ea"/>
                <a:cs typeface="+mj-cs"/>
              </a:rPr>
              <a:t> of </a:t>
            </a:r>
            <a:r>
              <a:rPr lang="en-US" sz="4400" dirty="0">
                <a:solidFill>
                  <a:prstClr val="black"/>
                </a:solidFill>
                <a:ea typeface="+mj-ea"/>
                <a:cs typeface="+mj-cs"/>
              </a:rPr>
              <a:t>Champions?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45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05000" y="381000"/>
            <a:ext cx="5591968" cy="6333530"/>
            <a:chOff x="1905000" y="381000"/>
            <a:chExt cx="5591968" cy="633353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037" y="1841551"/>
              <a:ext cx="3576004" cy="391501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096" y="381000"/>
              <a:ext cx="3925887" cy="157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905000" y="5791200"/>
              <a:ext cx="559196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</a:rPr>
                <a:t>Note: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Serving Sizes are minimums.</a:t>
              </a:r>
            </a:p>
            <a:p>
              <a:pPr lvl="0" algn="ctr"/>
              <a:r>
                <a:rPr lang="en-US" dirty="0" smtClean="0">
                  <a:solidFill>
                    <a:srgbClr val="00B050"/>
                  </a:solidFill>
                </a:rPr>
                <a:t>Sample Meal </a:t>
              </a:r>
              <a:r>
                <a:rPr lang="en-US" dirty="0">
                  <a:solidFill>
                    <a:srgbClr val="00B050"/>
                  </a:solidFill>
                </a:rPr>
                <a:t>for Children Ages </a:t>
              </a:r>
              <a:r>
                <a:rPr lang="en-US" dirty="0" smtClean="0">
                  <a:solidFill>
                    <a:srgbClr val="00B050"/>
                  </a:solidFill>
                </a:rPr>
                <a:t>3-5</a:t>
              </a:r>
              <a:endParaRPr lang="en-US" dirty="0">
                <a:solidFill>
                  <a:srgbClr val="00B050"/>
                </a:solidFill>
              </a:endParaRPr>
            </a:p>
            <a:p>
              <a:pPr lvl="0" algn="ctr"/>
              <a:r>
                <a:rPr lang="en-US" dirty="0">
                  <a:solidFill>
                    <a:srgbClr val="00B050"/>
                  </a:solidFill>
                </a:rPr>
                <a:t> New Meal Patterns Implementation October 1,2017 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944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about Grains, Water, Minimums?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3909" y="1219200"/>
            <a:ext cx="8811844" cy="5263397"/>
            <a:chOff x="103909" y="1219200"/>
            <a:chExt cx="8811844" cy="52633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4906" y="1447231"/>
              <a:ext cx="3200847" cy="3639058"/>
            </a:xfrm>
            <a:prstGeom prst="rect">
              <a:avLst/>
            </a:prstGeom>
          </p:spPr>
        </p:pic>
        <p:sp>
          <p:nvSpPr>
            <p:cNvPr id="4" name="Chevron 3"/>
            <p:cNvSpPr/>
            <p:nvPr/>
          </p:nvSpPr>
          <p:spPr>
            <a:xfrm rot="405142">
              <a:off x="368533" y="4967043"/>
              <a:ext cx="7696200" cy="1066800"/>
            </a:xfrm>
            <a:prstGeom prst="chevron">
              <a:avLst>
                <a:gd name="adj" fmla="val 59091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All grains served must be whole grain-rich or enriched.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Breakfast cereals may also be fortified. 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At least one grain served each day must be whole grain-rich.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3909" y="2419289"/>
              <a:ext cx="5867400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New CACFP Meal Patterns Implementation </a:t>
              </a:r>
            </a:p>
            <a:p>
              <a:pPr algn="ctr"/>
              <a:r>
                <a:rPr lang="en-US" sz="9600" dirty="0" smtClean="0">
                  <a:solidFill>
                    <a:srgbClr val="E60000"/>
                  </a:solidFill>
                </a:rPr>
                <a:t>1</a:t>
              </a:r>
              <a:r>
                <a:rPr lang="en-US" sz="9600" dirty="0" smtClean="0">
                  <a:solidFill>
                    <a:schemeClr val="tx2">
                      <a:lumMod val="75000"/>
                    </a:schemeClr>
                  </a:solidFill>
                </a:rPr>
                <a:t>0</a:t>
              </a:r>
              <a:r>
                <a:rPr lang="en-US" sz="9600" dirty="0" smtClean="0"/>
                <a:t> </a:t>
              </a:r>
              <a:r>
                <a:rPr lang="en-US" sz="9600" dirty="0" smtClean="0">
                  <a:solidFill>
                    <a:srgbClr val="92D050"/>
                  </a:solidFill>
                </a:rPr>
                <a:t>-</a:t>
              </a:r>
              <a:r>
                <a:rPr lang="en-US" sz="9600" dirty="0" smtClean="0"/>
                <a:t> </a:t>
              </a:r>
              <a:r>
                <a:rPr lang="en-US" sz="9600" dirty="0" smtClean="0">
                  <a:solidFill>
                    <a:srgbClr val="7030A0"/>
                  </a:solidFill>
                </a:rPr>
                <a:t>1</a:t>
              </a:r>
              <a:r>
                <a:rPr lang="en-US" sz="9600" dirty="0" smtClean="0"/>
                <a:t> </a:t>
              </a:r>
              <a:r>
                <a:rPr lang="en-US" sz="9600" dirty="0" smtClean="0">
                  <a:solidFill>
                    <a:srgbClr val="FFC000"/>
                  </a:solidFill>
                </a:rPr>
                <a:t>- </a:t>
              </a:r>
              <a:r>
                <a:rPr lang="en-US" sz="9600" dirty="0" smtClean="0">
                  <a:solidFill>
                    <a:srgbClr val="00B050"/>
                  </a:solidFill>
                </a:rPr>
                <a:t>1</a:t>
              </a:r>
              <a:r>
                <a:rPr lang="en-US" sz="9600" dirty="0" smtClean="0">
                  <a:solidFill>
                    <a:schemeClr val="accent6">
                      <a:lumMod val="75000"/>
                    </a:schemeClr>
                  </a:solidFill>
                </a:rPr>
                <a:t>7</a:t>
              </a:r>
              <a:r>
                <a:rPr lang="en-US" sz="9600" dirty="0" smtClean="0"/>
                <a:t> </a:t>
              </a:r>
              <a:endParaRPr lang="en-US" sz="9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7818" y="6113265"/>
              <a:ext cx="23488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Source: Team Nutrition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599" y="1219200"/>
              <a:ext cx="5361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Note: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Serving Sizes are minimums.</a:t>
              </a:r>
            </a:p>
            <a:p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For more information on ounce equivalents and serving sizes @ </a:t>
              </a:r>
              <a:r>
                <a:rPr lang="en-US" dirty="0" smtClean="0">
                  <a:solidFill>
                    <a:srgbClr val="00B050"/>
                  </a:solidFill>
                </a:rPr>
                <a:t>https://teamnutrition.usda.gov</a:t>
              </a:r>
              <a:endParaRPr 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5757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241</Words>
  <Application>Microsoft Office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</cp:lastModifiedBy>
  <cp:revision>7</cp:revision>
  <dcterms:created xsi:type="dcterms:W3CDTF">2017-08-16T05:34:17Z</dcterms:created>
  <dcterms:modified xsi:type="dcterms:W3CDTF">2017-08-16T22:49:25Z</dcterms:modified>
</cp:coreProperties>
</file>