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8" r:id="rId6"/>
    <p:sldId id="263" r:id="rId7"/>
    <p:sldId id="265" r:id="rId8"/>
    <p:sldId id="257" r:id="rId9"/>
    <p:sldId id="266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0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2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D26D-929B-4DB2-9296-35ED92A2BA5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1A2D-4D1E-4797-9F25-3A638F31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73" y="4675824"/>
            <a:ext cx="6774678" cy="89255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 Grains, Growing Grains, Eating Grains  </a:t>
            </a:r>
          </a:p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–Let’s See the Menu! 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660945"/>
            <a:ext cx="6705600" cy="58477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Bryan Brown and Brooke ten Bosch</a:t>
            </a: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Action Partnership of San Luis Obispo County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555397"/>
            <a:ext cx="7543800" cy="10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inarik\AppData\Local\Microsoft\Windows\Temporary Internet Files\Content.IE5\OUHN8CDR\MC90044177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77025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0242"/>
            <a:ext cx="8951614" cy="47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inarik\AppData\Local\Microsoft\Windows\Temporary Internet Files\Content.IE5\OUHN8CDR\MC90044177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77025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750905"/>
            <a:ext cx="8901113" cy="458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inarik\AppData\Local\Microsoft\Windows\Temporary Internet Files\Content.IE5\OUHN8CDR\MC90044177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8" y="77025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" y="609599"/>
            <a:ext cx="9372600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9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Nutritional Variation</a:t>
            </a:r>
            <a:b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Grains vs. Seeds</a:t>
            </a:r>
            <a:endParaRPr lang="en-US" sz="36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6" y="2667001"/>
            <a:ext cx="3962400" cy="25908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0" y="1905000"/>
            <a:ext cx="3810000" cy="45259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9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Both are packed with nutrients and we should be eating more of them either in their whole form or sprouted.</a:t>
            </a:r>
            <a:endParaRPr lang="en-US" sz="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9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Grains have a higher carbohydrate to protein ratio, whereas for seeds it is the other way around.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USDA Best Practices </a:t>
            </a:r>
            <a:b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whole grains in the CACFP</a:t>
            </a:r>
            <a:endParaRPr lang="en-US" sz="36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3810000" cy="2400300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100" b="1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ndara" panose="020E0502030303020204" pitchFamily="34" charset="0"/>
              </a:rPr>
              <a:t>Current Best Practice: </a:t>
            </a:r>
          </a:p>
          <a:p>
            <a:pPr marL="0" indent="0">
              <a:buNone/>
            </a:pPr>
            <a:r>
              <a:rPr lang="en-US" sz="2000" dirty="0" smtClean="0">
                <a:latin typeface="Candara" panose="020E0502030303020204" pitchFamily="34" charset="0"/>
              </a:rPr>
              <a:t>Make half your grains whole grain</a:t>
            </a:r>
          </a:p>
          <a:p>
            <a:pPr marL="0" indent="0">
              <a:buNone/>
            </a:pPr>
            <a:endParaRPr lang="en-US" sz="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9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ndara" panose="020E0502030303020204" pitchFamily="34" charset="0"/>
              </a:rPr>
              <a:t>Future Best Practice:</a:t>
            </a:r>
          </a:p>
          <a:p>
            <a:pPr marL="0" indent="0">
              <a:buNone/>
            </a:pPr>
            <a:r>
              <a:rPr lang="en-US" sz="2000" dirty="0" smtClean="0">
                <a:latin typeface="Candara" panose="020E0502030303020204" pitchFamily="34" charset="0"/>
              </a:rPr>
              <a:t>Provide at least two servings of whole grain-rich grains per day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5" name="Picture 1" descr="C:\Users\btenbosch\Downloads\4_My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9205">
            <a:off x="4547864" y="2784779"/>
            <a:ext cx="4605864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Biggest Factors to Consider</a:t>
            </a:r>
            <a:endParaRPr lang="en-US" sz="36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713199"/>
            <a:ext cx="3810000" cy="4611401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00" dirty="0" smtClean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 staff support</a:t>
            </a:r>
          </a:p>
          <a:p>
            <a:pPr marL="0" indent="0">
              <a:buNone/>
            </a:pPr>
            <a:endParaRPr lang="en-US" sz="800" dirty="0" smtClean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Kitchen staff experience with whole grains</a:t>
            </a:r>
          </a:p>
          <a:p>
            <a:pPr marL="0" indent="0">
              <a:buNone/>
            </a:pPr>
            <a:endParaRPr lang="en-US" sz="800" dirty="0" smtClean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  <a:p>
            <a:pPr marL="0" indent="0">
              <a:buNone/>
            </a:pPr>
            <a:endParaRPr lang="en-US" sz="800" dirty="0" smtClean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availability</a:t>
            </a:r>
          </a:p>
          <a:p>
            <a:pPr marL="0" indent="0">
              <a:buNone/>
            </a:pPr>
            <a:endParaRPr lang="en-US" sz="800" dirty="0" smtClean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challenge of creativity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btenbosch\Downloads\x_My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0681"/>
            <a:ext cx="423622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tenbosch\Downloads\x_so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998934" cy="56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1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 Experience</a:t>
            </a:r>
            <a:endParaRPr lang="en-US" sz="36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267200" cy="3278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0851"/>
            <a:ext cx="4267199" cy="27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Cook Experience</a:t>
            </a:r>
            <a:endParaRPr lang="en-US" sz="36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02" name="Picture 2" descr="C:\Users\btenbosch\Downloads\5_CACFPwe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36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endParaRPr lang="en-US" sz="36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3581400" cy="4602163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100" dirty="0" smtClean="0">
              <a:latin typeface="Candara" panose="020E0502030303020204" pitchFamily="34" charset="0"/>
            </a:endParaRPr>
          </a:p>
          <a:p>
            <a:r>
              <a:rPr lang="en-US" sz="2800" dirty="0" smtClean="0">
                <a:latin typeface="Candara" panose="020E0502030303020204" pitchFamily="34" charset="0"/>
              </a:rPr>
              <a:t>Blending lower cost familiar whole grains with novelty grains &amp; seeds</a:t>
            </a:r>
          </a:p>
          <a:p>
            <a:pPr marL="0" indent="0">
              <a:buNone/>
            </a:pPr>
            <a:endParaRPr lang="en-US" sz="900" dirty="0" smtClean="0">
              <a:latin typeface="Candara" panose="020E0502030303020204" pitchFamily="34" charset="0"/>
            </a:endParaRPr>
          </a:p>
          <a:p>
            <a:r>
              <a:rPr lang="en-US" sz="2800" dirty="0" smtClean="0">
                <a:latin typeface="Candara" panose="020E0502030303020204" pitchFamily="34" charset="0"/>
              </a:rPr>
              <a:t>Asking for bulk quantity discounts</a:t>
            </a:r>
          </a:p>
          <a:p>
            <a:pPr marL="0" indent="0">
              <a:buNone/>
            </a:pPr>
            <a:endParaRPr lang="en-US" sz="900" dirty="0" smtClean="0">
              <a:latin typeface="Candara" panose="020E0502030303020204" pitchFamily="34" charset="0"/>
            </a:endParaRPr>
          </a:p>
          <a:p>
            <a:r>
              <a:rPr lang="en-US" sz="2800" dirty="0" smtClean="0">
                <a:latin typeface="Candara" panose="020E0502030303020204" pitchFamily="34" charset="0"/>
              </a:rPr>
              <a:t>Centralized purchasing and distributing out to centers</a:t>
            </a: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C:\Users\btenbosch\Pictures\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33800" y="2584450"/>
            <a:ext cx="3581400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fontAlgn="base"/>
            <a:endParaRPr lang="en-US" dirty="0"/>
          </a:p>
          <a:p>
            <a:r>
              <a:rPr lang="en-US" dirty="0"/>
              <a:t>* Photos:</a:t>
            </a:r>
            <a:endParaRPr lang="en-US" b="0" dirty="0" smtClean="0">
              <a:effectLst/>
            </a:endParaRPr>
          </a:p>
          <a:p>
            <a:r>
              <a:rPr lang="en-US" dirty="0"/>
              <a:t>1.        image of quinoa on salad</a:t>
            </a:r>
            <a:endParaRPr lang="en-US" b="0" dirty="0" smtClean="0">
              <a:effectLst/>
            </a:endParaRPr>
          </a:p>
          <a:p>
            <a:r>
              <a:rPr lang="en-US" dirty="0"/>
              <a:t>2.       image of red rice mixed in with short grain rice. </a:t>
            </a:r>
            <a:endParaRPr lang="en-US" b="0" dirty="0" smtClean="0">
              <a:effectLst/>
            </a:endParaRPr>
          </a:p>
          <a:p>
            <a:r>
              <a:rPr lang="en-US" dirty="0"/>
              <a:t>3.       </a:t>
            </a:r>
            <a:r>
              <a:rPr lang="en-US" dirty="0" err="1"/>
              <a:t>Guisti’s</a:t>
            </a:r>
            <a:r>
              <a:rPr lang="en-US" dirty="0"/>
              <a:t> 9-grain mix being held up by Terry</a:t>
            </a:r>
            <a:endParaRPr lang="en-US" b="0" dirty="0" smtClean="0">
              <a:effectLst/>
            </a:endParaRPr>
          </a:p>
          <a:p>
            <a:r>
              <a:rPr lang="en-US" dirty="0"/>
              <a:t>4.       Lundberg website</a:t>
            </a:r>
            <a:endParaRPr lang="en-US" b="0" dirty="0" smtClean="0">
              <a:effectLst/>
            </a:endParaRPr>
          </a:p>
          <a:p>
            <a:r>
              <a:rPr lang="en-US" dirty="0"/>
              <a:t>5.       Bob’s Red Mill website</a:t>
            </a:r>
            <a:endParaRPr lang="en-US" b="0" dirty="0" smtClean="0">
              <a:effectLst/>
            </a:endParaRPr>
          </a:p>
          <a:p>
            <a:r>
              <a:rPr lang="en-US" dirty="0"/>
              <a:t>6.       Pamela’s website</a:t>
            </a:r>
            <a:endParaRPr lang="en-US" b="0" dirty="0" smtClean="0">
              <a:effectLst/>
            </a:endParaRPr>
          </a:p>
          <a:p>
            <a:r>
              <a:rPr lang="en-US" dirty="0"/>
              <a:t>7.       Sysco product numbers for whole wheat spaghetti and breadsticks</a:t>
            </a:r>
            <a:endParaRPr lang="en-US" b="0" dirty="0" smtClean="0">
              <a:effectLst/>
            </a:endParaRPr>
          </a:p>
          <a:p>
            <a:r>
              <a:rPr lang="en-US" dirty="0"/>
              <a:t>8.       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Mak</a:t>
            </a:r>
            <a:r>
              <a:rPr lang="en-US" dirty="0"/>
              <a:t> website</a:t>
            </a:r>
          </a:p>
        </p:txBody>
      </p:sp>
      <p:pic>
        <p:nvPicPr>
          <p:cNvPr id="1026" name="Picture 2" descr="C:\Users\btenbosch\Pictures\Baking-Pancake-Mix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32" y="373140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tenbosch\Pictures\bobsredmillgr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5" y="2182820"/>
            <a:ext cx="4982727" cy="34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tenbosch\Pictures\LRG-00451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32" y="228600"/>
            <a:ext cx="3383221" cy="33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C:\Users\btenbosch\Documents\Three_Rices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21" y="316692"/>
            <a:ext cx="2874854" cy="18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tenbosch\Pictures\ww_stoneground_sesa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1" y="94388"/>
            <a:ext cx="2646895" cy="23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9" name="Picture 1" descr="C:\Users\btenbosch\Documents\quinoa-cucumber-mint-salad-horiz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69" y="4321634"/>
            <a:ext cx="3539700" cy="23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tenbosch\Pictures\theperfectloaf-mybestsourdoughrecip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4" y="4565945"/>
            <a:ext cx="2646895" cy="21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Challenge of Menu Creativity</a:t>
            </a:r>
            <a:endParaRPr lang="en-US" sz="36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3917515" cy="457200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Candara" panose="020E0502030303020204" pitchFamily="34" charset="0"/>
              </a:rPr>
              <a:t>Winter </a:t>
            </a:r>
            <a:r>
              <a:rPr lang="en-US" sz="3400" dirty="0">
                <a:latin typeface="Candara" panose="020E0502030303020204" pitchFamily="34" charset="0"/>
              </a:rPr>
              <a:t>soups love </a:t>
            </a:r>
            <a:r>
              <a:rPr lang="en-US" sz="3400" dirty="0" smtClean="0">
                <a:latin typeface="Candara" panose="020E0502030303020204" pitchFamily="34" charset="0"/>
              </a:rPr>
              <a:t>grains</a:t>
            </a:r>
          </a:p>
          <a:p>
            <a:pPr marL="0" indent="0">
              <a:buNone/>
            </a:pPr>
            <a:endParaRPr lang="en-US" sz="11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400" dirty="0">
                <a:latin typeface="Candara" panose="020E0502030303020204" pitchFamily="34" charset="0"/>
              </a:rPr>
              <a:t>Muffins are a good place for seeds and small grains</a:t>
            </a:r>
            <a:r>
              <a:rPr lang="en-US" sz="3400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11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400" dirty="0">
                <a:latin typeface="Candara" panose="020E0502030303020204" pitchFamily="34" charset="0"/>
              </a:rPr>
              <a:t>Grains as a side dish but served with </a:t>
            </a:r>
            <a:r>
              <a:rPr lang="en-US" sz="3400" dirty="0" smtClean="0">
                <a:latin typeface="Candara" panose="020E0502030303020204" pitchFamily="34" charset="0"/>
              </a:rPr>
              <a:t>moisture</a:t>
            </a:r>
          </a:p>
          <a:p>
            <a:pPr marL="0" indent="0">
              <a:buNone/>
            </a:pPr>
            <a:endParaRPr lang="en-US" sz="11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400" dirty="0">
                <a:latin typeface="Candara" panose="020E0502030303020204" pitchFamily="34" charset="0"/>
              </a:rPr>
              <a:t>Dinner rolls and bread sticks that are whole </a:t>
            </a:r>
            <a:r>
              <a:rPr lang="en-US" sz="3400" dirty="0" smtClean="0">
                <a:latin typeface="Candara" panose="020E0502030303020204" pitchFamily="34" charset="0"/>
              </a:rPr>
              <a:t>grain-rich</a:t>
            </a:r>
          </a:p>
          <a:p>
            <a:pPr marL="0" indent="0">
              <a:buNone/>
            </a:pPr>
            <a:endParaRPr lang="en-US" sz="11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400" dirty="0">
                <a:latin typeface="Candara" panose="020E0502030303020204" pitchFamily="34" charset="0"/>
              </a:rPr>
              <a:t>Whole wheat spaghetti is always </a:t>
            </a:r>
            <a:r>
              <a:rPr lang="en-US" sz="3400" dirty="0" smtClean="0">
                <a:latin typeface="Candara" panose="020E0502030303020204" pitchFamily="34" charset="0"/>
              </a:rPr>
              <a:t>loved</a:t>
            </a:r>
          </a:p>
          <a:p>
            <a:pPr marL="0" indent="0">
              <a:buNone/>
            </a:pPr>
            <a:endParaRPr lang="en-US" sz="11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Candara" panose="020E0502030303020204" pitchFamily="34" charset="0"/>
              </a:rPr>
              <a:t>**Keep it simple</a:t>
            </a:r>
            <a:r>
              <a:rPr lang="is-IS" sz="2900" dirty="0">
                <a:latin typeface="Candara" panose="020E0502030303020204" pitchFamily="34" charset="0"/>
              </a:rPr>
              <a:t>, offer choices, let the children investigate and choose.</a:t>
            </a:r>
            <a:endParaRPr lang="en-US" sz="29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2127310" cy="3190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05" y="4191000"/>
            <a:ext cx="2463620" cy="2394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28" y="1423815"/>
            <a:ext cx="2572972" cy="16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206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Nutritional Variation Grains vs. Seeds</vt:lpstr>
      <vt:lpstr>USDA Best Practices  for whole grains in the CACFP</vt:lpstr>
      <vt:lpstr>Biggest Factors to Consider</vt:lpstr>
      <vt:lpstr>Classroom Experience</vt:lpstr>
      <vt:lpstr>Cook Experience</vt:lpstr>
      <vt:lpstr>Cost</vt:lpstr>
      <vt:lpstr>PowerPoint Presentation</vt:lpstr>
      <vt:lpstr>The Challenge of Menu Creativity</vt:lpstr>
      <vt:lpstr>PowerPoint Presentation</vt:lpstr>
      <vt:lpstr>PowerPoint Presentation</vt:lpstr>
      <vt:lpstr>PowerPoint Presentation</vt:lpstr>
    </vt:vector>
  </TitlesOfParts>
  <Company>Community Action Partnership of San Luis Obispo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ten Bosch</dc:creator>
  <cp:lastModifiedBy>Brooke ten Bosch</cp:lastModifiedBy>
  <cp:revision>37</cp:revision>
  <dcterms:created xsi:type="dcterms:W3CDTF">2016-10-10T16:39:16Z</dcterms:created>
  <dcterms:modified xsi:type="dcterms:W3CDTF">2016-10-11T22:10:38Z</dcterms:modified>
</cp:coreProperties>
</file>