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44"/>
  </p:notesMasterIdLst>
  <p:sldIdLst>
    <p:sldId id="256" r:id="rId2"/>
    <p:sldId id="286" r:id="rId3"/>
    <p:sldId id="284" r:id="rId4"/>
    <p:sldId id="288" r:id="rId5"/>
    <p:sldId id="287" r:id="rId6"/>
    <p:sldId id="285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8" r:id="rId15"/>
    <p:sldId id="297" r:id="rId16"/>
    <p:sldId id="262" r:id="rId17"/>
    <p:sldId id="263" r:id="rId18"/>
    <p:sldId id="264" r:id="rId19"/>
    <p:sldId id="265" r:id="rId20"/>
    <p:sldId id="269" r:id="rId21"/>
    <p:sldId id="300" r:id="rId22"/>
    <p:sldId id="306" r:id="rId23"/>
    <p:sldId id="272" r:id="rId24"/>
    <p:sldId id="307" r:id="rId25"/>
    <p:sldId id="308" r:id="rId26"/>
    <p:sldId id="324" r:id="rId27"/>
    <p:sldId id="273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0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sheet%20in%20Ritchie.RWJ%20HER7.Childcare.3-1-13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8128630742468"/>
          <c:y val="0.0354862448322422"/>
          <c:w val="0.895761408990307"/>
          <c:h val="0.8273930372728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'[Worksheet in Ritchie.RWJ HER7.Childcare.3-1-13]Sheet1'!$W$434</c:f>
              <c:strCache>
                <c:ptCount val="1"/>
                <c:pt idx="0">
                  <c:v>2008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69%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/>
                      <a:t> 28%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'[Worksheet in Ritchie.RWJ HER7.Childcare.3-1-13]Sheet1'!$X$433:$Y$433</c:f>
              <c:strCache>
                <c:ptCount val="2"/>
                <c:pt idx="0">
                  <c:v>Easily available for self serve</c:v>
                </c:pt>
                <c:pt idx="1">
                  <c:v>Water provided with meals and snacks</c:v>
                </c:pt>
              </c:strCache>
            </c:strRef>
          </c:cat>
          <c:val>
            <c:numRef>
              <c:f>'[Worksheet in Ritchie.RWJ HER7.Childcare.3-1-13]Sheet1'!$X$434:$Y$434</c:f>
              <c:numCache>
                <c:formatCode>0%</c:formatCode>
                <c:ptCount val="2"/>
                <c:pt idx="0">
                  <c:v>0.69</c:v>
                </c:pt>
                <c:pt idx="1">
                  <c:v>0.28</c:v>
                </c:pt>
              </c:numCache>
            </c:numRef>
          </c:val>
        </c:ser>
        <c:ser>
          <c:idx val="1"/>
          <c:order val="1"/>
          <c:tx>
            <c:strRef>
              <c:f>'[Worksheet in Ritchie.RWJ HER7.Childcare.3-1-13]Sheet1'!$W$435</c:f>
              <c:strCache>
                <c:ptCount val="1"/>
                <c:pt idx="0">
                  <c:v>2012</c:v>
                </c:pt>
              </c:strCache>
            </c:strRef>
          </c:tx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77%</a:t>
                    </a:r>
                    <a:r>
                      <a:rPr lang="en-US" sz="2800" dirty="0" smtClean="0"/>
                      <a:t>*</a:t>
                    </a:r>
                    <a:endParaRPr lang="en-US" sz="28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160274985119946"/>
                  <c:y val="0.016738282714660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endParaRPr lang="en-US" dirty="0"/>
                  </a:p>
                  <a:p>
                    <a:pPr>
                      <a:defRPr/>
                    </a:pPr>
                    <a:r>
                      <a:rPr lang="en-US" dirty="0"/>
                      <a:t>47%</a:t>
                    </a:r>
                    <a:r>
                      <a:rPr lang="en-US" sz="2800" dirty="0"/>
                      <a:t>*</a:t>
                    </a:r>
                  </a:p>
                </c:rich>
              </c:tx>
              <c:spPr/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'[Worksheet in Ritchie.RWJ HER7.Childcare.3-1-13]Sheet1'!$X$433:$Y$433</c:f>
              <c:strCache>
                <c:ptCount val="2"/>
                <c:pt idx="0">
                  <c:v>Easily available for self serve</c:v>
                </c:pt>
                <c:pt idx="1">
                  <c:v>Water provided with meals and snacks</c:v>
                </c:pt>
              </c:strCache>
            </c:strRef>
          </c:cat>
          <c:val>
            <c:numRef>
              <c:f>'[Worksheet in Ritchie.RWJ HER7.Childcare.3-1-13]Sheet1'!$X$435:$Y$435</c:f>
              <c:numCache>
                <c:formatCode>0.00%</c:formatCode>
                <c:ptCount val="2"/>
                <c:pt idx="0">
                  <c:v>0.785</c:v>
                </c:pt>
                <c:pt idx="1">
                  <c:v>0.4844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3935624"/>
        <c:axId val="713938744"/>
      </c:barChart>
      <c:catAx>
        <c:axId val="713935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2400" b="1"/>
            </a:pPr>
            <a:endParaRPr lang="en-US"/>
          </a:p>
        </c:txPr>
        <c:crossAx val="71393874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713938744"/>
        <c:scaling>
          <c:orientation val="minMax"/>
          <c:max val="0.8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71393562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472593855455568"/>
          <c:y val="0.0608788484772737"/>
          <c:w val="0.19031929298353"/>
          <c:h val="0.21170959880015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6364707883737"/>
          <c:y val="0.045655224355977"/>
          <c:w val="0.854807159521727"/>
          <c:h val="0.775271557766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21.9%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Whole</c:v>
                </c:pt>
                <c:pt idx="1">
                  <c:v>Non-fat</c:v>
                </c:pt>
                <c:pt idx="2">
                  <c:v>Flavored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0.214</c:v>
                </c:pt>
                <c:pt idx="1">
                  <c:v>0.019</c:v>
                </c:pt>
                <c:pt idx="2">
                  <c:v>0.0163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8.6</a:t>
                    </a:r>
                    <a:r>
                      <a:rPr lang="en-US" dirty="0" smtClean="0"/>
                      <a:t>%</a:t>
                    </a:r>
                    <a:r>
                      <a:rPr lang="en-US" sz="2800" dirty="0" smtClean="0"/>
                      <a:t>*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6.9</a:t>
                    </a:r>
                    <a:r>
                      <a:rPr lang="en-US" dirty="0" smtClean="0"/>
                      <a:t>%</a:t>
                    </a:r>
                    <a:r>
                      <a:rPr lang="en-US" sz="2800" dirty="0" smtClean="0"/>
                      <a:t>*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Whole</c:v>
                </c:pt>
                <c:pt idx="1">
                  <c:v>Non-fat</c:v>
                </c:pt>
                <c:pt idx="2">
                  <c:v>Flavored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0.086</c:v>
                </c:pt>
                <c:pt idx="1">
                  <c:v>0.069</c:v>
                </c:pt>
                <c:pt idx="2">
                  <c:v>0.0046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4018952"/>
        <c:axId val="714021944"/>
      </c:barChart>
      <c:catAx>
        <c:axId val="714018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714021944"/>
        <c:crosses val="autoZero"/>
        <c:auto val="1"/>
        <c:lblAlgn val="ctr"/>
        <c:lblOffset val="100"/>
        <c:noMultiLvlLbl val="0"/>
      </c:catAx>
      <c:valAx>
        <c:axId val="71402194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14018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4937299504229"/>
          <c:y val="0.142161894089556"/>
          <c:w val="0.242139673273599"/>
          <c:h val="0.242207550979205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18235813195764"/>
          <c:y val="0.0403141530385625"/>
          <c:w val="0.90078559145624"/>
          <c:h val="0.720467595396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Juice More than Once/day</c:v>
                </c:pt>
                <c:pt idx="1">
                  <c:v>Any Sugar-Sweetened Drink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0.27</c:v>
                </c:pt>
                <c:pt idx="1">
                  <c:v>0.076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  <a:r>
                      <a:rPr lang="en-US" dirty="0" smtClean="0"/>
                      <a:t>%</a:t>
                    </a:r>
                    <a:r>
                      <a:rPr lang="en-US" sz="2800" dirty="0" smtClean="0"/>
                      <a:t>*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Juice More than Once/day</c:v>
                </c:pt>
                <c:pt idx="1">
                  <c:v>Any Sugar-Sweetened Drink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 formatCode="0%">
                  <c:v>0.2</c:v>
                </c:pt>
                <c:pt idx="1">
                  <c:v>0.069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476104"/>
        <c:axId val="765478984"/>
      </c:barChart>
      <c:catAx>
        <c:axId val="765476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800" b="1"/>
            </a:pPr>
            <a:endParaRPr lang="en-US"/>
          </a:p>
        </c:txPr>
        <c:crossAx val="765478984"/>
        <c:crosses val="autoZero"/>
        <c:auto val="1"/>
        <c:lblAlgn val="ctr"/>
        <c:lblOffset val="100"/>
        <c:noMultiLvlLbl val="0"/>
      </c:catAx>
      <c:valAx>
        <c:axId val="765478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65476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4892637342746"/>
          <c:y val="0.0780593579648698"/>
          <c:w val="0.140954045614988"/>
          <c:h val="0.200135271552594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microsoft.com/office/2007/relationships/hdphoto" Target="../media/hdphoto1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image" Target="../media/image25.png"/><Relationship Id="rId2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BB48F-DB6C-44B2-A4DF-AFAB832C517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F0D45-611D-4FA8-89C3-D29A0A193EB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CACFP better than no CACFP: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More milk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Less juice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Less sugary drinks</a:t>
          </a:r>
        </a:p>
      </dgm:t>
    </dgm:pt>
    <dgm:pt modelId="{DDC77B78-5E27-484D-98EE-D8F3971C8144}" type="parTrans" cxnId="{5BCDCD94-5297-4E17-8154-329C1D97B475}">
      <dgm:prSet/>
      <dgm:spPr/>
      <dgm:t>
        <a:bodyPr/>
        <a:lstStyle/>
        <a:p>
          <a:endParaRPr lang="en-US"/>
        </a:p>
      </dgm:t>
    </dgm:pt>
    <dgm:pt modelId="{94FBA6A7-C3F0-4C00-B847-C1240283C43D}" type="sibTrans" cxnId="{5BCDCD94-5297-4E17-8154-329C1D97B475}">
      <dgm:prSet/>
      <dgm:spPr/>
      <dgm:t>
        <a:bodyPr/>
        <a:lstStyle/>
        <a:p>
          <a:endParaRPr lang="en-US"/>
        </a:p>
      </dgm:t>
    </dgm:pt>
    <dgm:pt modelId="{0763FB3A-829E-4CB8-BD14-A8BC41BB0D4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Room for all to improve:</a:t>
          </a:r>
        </a:p>
        <a:p>
          <a:endParaRPr lang="en-US" sz="2400" dirty="0" smtClean="0">
            <a:latin typeface="Calibri" panose="020F0502020204030204" pitchFamily="34" charset="0"/>
          </a:endParaRPr>
        </a:p>
        <a:p>
          <a:r>
            <a:rPr lang="en-US" sz="2400" dirty="0" smtClean="0">
              <a:latin typeface="Calibri" panose="020F0502020204030204" pitchFamily="34" charset="0"/>
            </a:rPr>
            <a:t>▪ 1/5 usually whole milk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1/4 without water at table</a:t>
          </a:r>
        </a:p>
      </dgm:t>
    </dgm:pt>
    <dgm:pt modelId="{07CD4B32-19BD-4577-BDE3-4D8F9A79B7E3}" type="parTrans" cxnId="{C3E6461D-7E2E-430F-AC52-F7A0EFB840A3}">
      <dgm:prSet/>
      <dgm:spPr/>
      <dgm:t>
        <a:bodyPr/>
        <a:lstStyle/>
        <a:p>
          <a:endParaRPr lang="en-US"/>
        </a:p>
      </dgm:t>
    </dgm:pt>
    <dgm:pt modelId="{8ABA3090-0259-478F-8CB7-F1ED46716FBE}" type="sibTrans" cxnId="{C3E6461D-7E2E-430F-AC52-F7A0EFB840A3}">
      <dgm:prSet/>
      <dgm:spPr/>
      <dgm:t>
        <a:bodyPr/>
        <a:lstStyle/>
        <a:p>
          <a:endParaRPr lang="en-US"/>
        </a:p>
      </dgm:t>
    </dgm:pt>
    <dgm:pt modelId="{CC6F8CD0-36EB-4727-8526-E75C1055BFEF}" type="pres">
      <dgm:prSet presAssocID="{5AEBB48F-DB6C-44B2-A4DF-AFAB832C51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5160C-6CF7-456E-B6AD-186F7148C765}" type="pres">
      <dgm:prSet presAssocID="{5AEBB48F-DB6C-44B2-A4DF-AFAB832C5179}" presName="fgShape" presStyleLbl="fgShp" presStyleIdx="0" presStyleCnt="1" custLinFactNeighborX="-322" custLinFactNeighborY="35814"/>
      <dgm:spPr/>
    </dgm:pt>
    <dgm:pt modelId="{ECB8BB62-DAA2-412B-A2BD-A8DD23BEBED5}" type="pres">
      <dgm:prSet presAssocID="{5AEBB48F-DB6C-44B2-A4DF-AFAB832C5179}" presName="linComp" presStyleCnt="0"/>
      <dgm:spPr/>
    </dgm:pt>
    <dgm:pt modelId="{775D815B-F44F-4379-9D0B-FC2C18A036EF}" type="pres">
      <dgm:prSet presAssocID="{C03F0D45-611D-4FA8-89C3-D29A0A193EB0}" presName="compNode" presStyleCnt="0"/>
      <dgm:spPr/>
    </dgm:pt>
    <dgm:pt modelId="{6E7537D0-95B2-40A1-B948-9FDB4E922F9C}" type="pres">
      <dgm:prSet presAssocID="{C03F0D45-611D-4FA8-89C3-D29A0A193EB0}" presName="bkgdShape" presStyleLbl="node1" presStyleIdx="0" presStyleCnt="2"/>
      <dgm:spPr/>
      <dgm:t>
        <a:bodyPr/>
        <a:lstStyle/>
        <a:p>
          <a:endParaRPr lang="en-US"/>
        </a:p>
      </dgm:t>
    </dgm:pt>
    <dgm:pt modelId="{37E488FA-93EF-406F-A48B-8A43865D6FE1}" type="pres">
      <dgm:prSet presAssocID="{C03F0D45-611D-4FA8-89C3-D29A0A193E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7796E-0360-4C21-9631-E6ABDD22CD88}" type="pres">
      <dgm:prSet presAssocID="{C03F0D45-611D-4FA8-89C3-D29A0A193EB0}" presName="invisiNode" presStyleLbl="node1" presStyleIdx="0" presStyleCnt="2"/>
      <dgm:spPr/>
    </dgm:pt>
    <dgm:pt modelId="{827C4802-6731-4D73-96E9-20293516F73E}" type="pres">
      <dgm:prSet presAssocID="{C03F0D45-611D-4FA8-89C3-D29A0A193EB0}" presName="imagNode" presStyleLbl="fgImgPlace1" presStyleIdx="0" presStyleCnt="2" custLinFactNeighborX="-356" custLinFactNeighborY="-65107"/>
      <dgm:spPr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FC872A-9875-4C7C-99E8-46F6039ACFA6}" type="pres">
      <dgm:prSet presAssocID="{94FBA6A7-C3F0-4C00-B847-C1240283C4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830CE9-2D6B-43E5-918F-ED3B7B8F5432}" type="pres">
      <dgm:prSet presAssocID="{0763FB3A-829E-4CB8-BD14-A8BC41BB0D4B}" presName="compNode" presStyleCnt="0"/>
      <dgm:spPr/>
    </dgm:pt>
    <dgm:pt modelId="{AFD1D59A-C611-4493-8A4D-6F742F983E20}" type="pres">
      <dgm:prSet presAssocID="{0763FB3A-829E-4CB8-BD14-A8BC41BB0D4B}" presName="bkgdShape" presStyleLbl="node1" presStyleIdx="1" presStyleCnt="2"/>
      <dgm:spPr/>
      <dgm:t>
        <a:bodyPr/>
        <a:lstStyle/>
        <a:p>
          <a:endParaRPr lang="en-US"/>
        </a:p>
      </dgm:t>
    </dgm:pt>
    <dgm:pt modelId="{4778A673-5AD8-4358-8BFF-AC70383B55B5}" type="pres">
      <dgm:prSet presAssocID="{0763FB3A-829E-4CB8-BD14-A8BC41BB0D4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9171F-91A9-4A64-A853-5BAABC2A06EB}" type="pres">
      <dgm:prSet presAssocID="{0763FB3A-829E-4CB8-BD14-A8BC41BB0D4B}" presName="invisiNode" presStyleLbl="node1" presStyleIdx="1" presStyleCnt="2"/>
      <dgm:spPr/>
    </dgm:pt>
    <dgm:pt modelId="{C2C0B251-5BD8-4D34-A74E-84E977B446FF}" type="pres">
      <dgm:prSet presAssocID="{0763FB3A-829E-4CB8-BD14-A8BC41BB0D4B}" presName="imagNode" presStyleLbl="fgImgPlace1" presStyleIdx="1" presStyleCnt="2" custLinFactNeighborX="947" custLinFactNeighborY="-70339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301170C0-6518-814F-B4B2-460340DB206A}" type="presOf" srcId="{0763FB3A-829E-4CB8-BD14-A8BC41BB0D4B}" destId="{4778A673-5AD8-4358-8BFF-AC70383B55B5}" srcOrd="1" destOrd="0" presId="urn:microsoft.com/office/officeart/2005/8/layout/hList7"/>
    <dgm:cxn modelId="{5BCDCD94-5297-4E17-8154-329C1D97B475}" srcId="{5AEBB48F-DB6C-44B2-A4DF-AFAB832C5179}" destId="{C03F0D45-611D-4FA8-89C3-D29A0A193EB0}" srcOrd="0" destOrd="0" parTransId="{DDC77B78-5E27-484D-98EE-D8F3971C8144}" sibTransId="{94FBA6A7-C3F0-4C00-B847-C1240283C43D}"/>
    <dgm:cxn modelId="{1A0B7F8C-4636-B94E-BCF4-FC829CFDAB9C}" type="presOf" srcId="{94FBA6A7-C3F0-4C00-B847-C1240283C43D}" destId="{16FC872A-9875-4C7C-99E8-46F6039ACFA6}" srcOrd="0" destOrd="0" presId="urn:microsoft.com/office/officeart/2005/8/layout/hList7"/>
    <dgm:cxn modelId="{2CCD543D-452A-1745-A2DD-860F6C77B9F2}" type="presOf" srcId="{C03F0D45-611D-4FA8-89C3-D29A0A193EB0}" destId="{37E488FA-93EF-406F-A48B-8A43865D6FE1}" srcOrd="1" destOrd="0" presId="urn:microsoft.com/office/officeart/2005/8/layout/hList7"/>
    <dgm:cxn modelId="{F459F3F9-0F05-9E4C-925B-1432CDB4DF84}" type="presOf" srcId="{5AEBB48F-DB6C-44B2-A4DF-AFAB832C5179}" destId="{CC6F8CD0-36EB-4727-8526-E75C1055BFEF}" srcOrd="0" destOrd="0" presId="urn:microsoft.com/office/officeart/2005/8/layout/hList7"/>
    <dgm:cxn modelId="{C3E6461D-7E2E-430F-AC52-F7A0EFB840A3}" srcId="{5AEBB48F-DB6C-44B2-A4DF-AFAB832C5179}" destId="{0763FB3A-829E-4CB8-BD14-A8BC41BB0D4B}" srcOrd="1" destOrd="0" parTransId="{07CD4B32-19BD-4577-BDE3-4D8F9A79B7E3}" sibTransId="{8ABA3090-0259-478F-8CB7-F1ED46716FBE}"/>
    <dgm:cxn modelId="{6400BA8E-DC43-724D-8D66-AB2F2EE1B401}" type="presOf" srcId="{C03F0D45-611D-4FA8-89C3-D29A0A193EB0}" destId="{6E7537D0-95B2-40A1-B948-9FDB4E922F9C}" srcOrd="0" destOrd="0" presId="urn:microsoft.com/office/officeart/2005/8/layout/hList7"/>
    <dgm:cxn modelId="{E0DAFF82-FA73-3844-81D1-34B7065168AB}" type="presOf" srcId="{0763FB3A-829E-4CB8-BD14-A8BC41BB0D4B}" destId="{AFD1D59A-C611-4493-8A4D-6F742F983E20}" srcOrd="0" destOrd="0" presId="urn:microsoft.com/office/officeart/2005/8/layout/hList7"/>
    <dgm:cxn modelId="{16E855D6-9509-5F4A-9909-9A745B20B790}" type="presParOf" srcId="{CC6F8CD0-36EB-4727-8526-E75C1055BFEF}" destId="{1405160C-6CF7-456E-B6AD-186F7148C765}" srcOrd="0" destOrd="0" presId="urn:microsoft.com/office/officeart/2005/8/layout/hList7"/>
    <dgm:cxn modelId="{9ED3EA2E-7D49-2C4B-8A98-6DEC6F80B693}" type="presParOf" srcId="{CC6F8CD0-36EB-4727-8526-E75C1055BFEF}" destId="{ECB8BB62-DAA2-412B-A2BD-A8DD23BEBED5}" srcOrd="1" destOrd="0" presId="urn:microsoft.com/office/officeart/2005/8/layout/hList7"/>
    <dgm:cxn modelId="{3722CF63-F680-3D44-B49B-C078789E22FB}" type="presParOf" srcId="{ECB8BB62-DAA2-412B-A2BD-A8DD23BEBED5}" destId="{775D815B-F44F-4379-9D0B-FC2C18A036EF}" srcOrd="0" destOrd="0" presId="urn:microsoft.com/office/officeart/2005/8/layout/hList7"/>
    <dgm:cxn modelId="{75130540-9712-1E4D-BE85-61633FAB3E60}" type="presParOf" srcId="{775D815B-F44F-4379-9D0B-FC2C18A036EF}" destId="{6E7537D0-95B2-40A1-B948-9FDB4E922F9C}" srcOrd="0" destOrd="0" presId="urn:microsoft.com/office/officeart/2005/8/layout/hList7"/>
    <dgm:cxn modelId="{33808337-462A-8E44-BDDD-A2386C851EAF}" type="presParOf" srcId="{775D815B-F44F-4379-9D0B-FC2C18A036EF}" destId="{37E488FA-93EF-406F-A48B-8A43865D6FE1}" srcOrd="1" destOrd="0" presId="urn:microsoft.com/office/officeart/2005/8/layout/hList7"/>
    <dgm:cxn modelId="{4579E479-CB08-304E-8EE1-BE558BACC716}" type="presParOf" srcId="{775D815B-F44F-4379-9D0B-FC2C18A036EF}" destId="{49B7796E-0360-4C21-9631-E6ABDD22CD88}" srcOrd="2" destOrd="0" presId="urn:microsoft.com/office/officeart/2005/8/layout/hList7"/>
    <dgm:cxn modelId="{DC00450B-D548-9B4F-91D6-CBA3A37237FD}" type="presParOf" srcId="{775D815B-F44F-4379-9D0B-FC2C18A036EF}" destId="{827C4802-6731-4D73-96E9-20293516F73E}" srcOrd="3" destOrd="0" presId="urn:microsoft.com/office/officeart/2005/8/layout/hList7"/>
    <dgm:cxn modelId="{60A525C5-8986-4F42-9D6A-5CF1BB676E0D}" type="presParOf" srcId="{ECB8BB62-DAA2-412B-A2BD-A8DD23BEBED5}" destId="{16FC872A-9875-4C7C-99E8-46F6039ACFA6}" srcOrd="1" destOrd="0" presId="urn:microsoft.com/office/officeart/2005/8/layout/hList7"/>
    <dgm:cxn modelId="{F5575898-F004-FD4C-9CDA-489A77617077}" type="presParOf" srcId="{ECB8BB62-DAA2-412B-A2BD-A8DD23BEBED5}" destId="{D1830CE9-2D6B-43E5-918F-ED3B7B8F5432}" srcOrd="2" destOrd="0" presId="urn:microsoft.com/office/officeart/2005/8/layout/hList7"/>
    <dgm:cxn modelId="{53FF1625-C59E-A24C-9D0D-B55F725B83A9}" type="presParOf" srcId="{D1830CE9-2D6B-43E5-918F-ED3B7B8F5432}" destId="{AFD1D59A-C611-4493-8A4D-6F742F983E20}" srcOrd="0" destOrd="0" presId="urn:microsoft.com/office/officeart/2005/8/layout/hList7"/>
    <dgm:cxn modelId="{3D466E52-40AD-2B40-8E21-0C4BA7979099}" type="presParOf" srcId="{D1830CE9-2D6B-43E5-918F-ED3B7B8F5432}" destId="{4778A673-5AD8-4358-8BFF-AC70383B55B5}" srcOrd="1" destOrd="0" presId="urn:microsoft.com/office/officeart/2005/8/layout/hList7"/>
    <dgm:cxn modelId="{A44AFC14-A68D-D446-86DC-F12CC2BE47D3}" type="presParOf" srcId="{D1830CE9-2D6B-43E5-918F-ED3B7B8F5432}" destId="{7D89171F-91A9-4A64-A853-5BAABC2A06EB}" srcOrd="2" destOrd="0" presId="urn:microsoft.com/office/officeart/2005/8/layout/hList7"/>
    <dgm:cxn modelId="{1873DF27-DFE3-2946-A8DB-4E1B9CDFC827}" type="presParOf" srcId="{D1830CE9-2D6B-43E5-918F-ED3B7B8F5432}" destId="{C2C0B251-5BD8-4D34-A74E-84E977B446FF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708AF2-CEE5-4130-A833-203D609E17D6}" type="doc">
      <dgm:prSet loTypeId="urn:microsoft.com/office/officeart/2005/8/layout/funnel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70FC0E-3254-49B6-9B5B-BF65695087B4}">
      <dgm:prSet phldrT="[Text]" custT="1"/>
      <dgm:spPr>
        <a:solidFill>
          <a:schemeClr val="accent1">
            <a:lumMod val="75000"/>
          </a:schemeClr>
        </a:solidFill>
      </dgm:spPr>
      <dgm:t>
        <a:bodyPr anchor="ctr"/>
        <a:lstStyle/>
        <a:p>
          <a:pPr algn="ctr"/>
          <a:r>
            <a:rPr lang="en-US" sz="2000" b="1" dirty="0" smtClean="0">
              <a:latin typeface="Calibri" panose="020F0502020204030204" pitchFamily="34" charset="0"/>
            </a:rPr>
            <a:t>Quantitative Research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4C652D21-D624-4E57-8022-9660C1E191E8}" type="parTrans" cxnId="{AF50276C-947F-4696-A3E5-FD1A8A62CC5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461991F6-D892-4FCF-B395-D0FBA9038482}" type="sibTrans" cxnId="{AF50276C-947F-4696-A3E5-FD1A8A62CC5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FA18345-33A7-45F4-A91A-9FD82F6F69BF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ctr"/>
          <a:r>
            <a:rPr lang="en-US" dirty="0" smtClean="0">
              <a:latin typeface="Calibri" panose="020F0502020204030204" pitchFamily="34" charset="0"/>
            </a:rPr>
            <a:t>Policy Recommendations</a:t>
          </a:r>
          <a:endParaRPr lang="en-US" dirty="0">
            <a:latin typeface="Calibri" panose="020F0502020204030204" pitchFamily="34" charset="0"/>
          </a:endParaRPr>
        </a:p>
      </dgm:t>
    </dgm:pt>
    <dgm:pt modelId="{80A8CF3C-A5C2-460A-9D42-59AB2CE88CA6}" type="parTrans" cxnId="{ED973F6F-0E44-4DAC-BFC6-CC6E580F41C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EC67866-409E-4956-8B18-58FAFAC38BE1}" type="sibTrans" cxnId="{ED973F6F-0E44-4DAC-BFC6-CC6E580F41C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9DDAB12-419D-4C25-BC68-78C49D7D0AFE}">
      <dgm:prSet/>
      <dgm:spPr>
        <a:solidFill>
          <a:schemeClr val="accent2"/>
        </a:solidFill>
      </dgm:spPr>
      <dgm:t>
        <a:bodyPr/>
        <a:lstStyle/>
        <a:p>
          <a:r>
            <a:rPr lang="en-US" b="1" dirty="0" smtClean="0">
              <a:latin typeface="Calibri" panose="020F0502020204030204" pitchFamily="34" charset="0"/>
            </a:rPr>
            <a:t>Policy Convening</a:t>
          </a:r>
          <a:endParaRPr lang="en-US" b="1" dirty="0">
            <a:latin typeface="Calibri" panose="020F0502020204030204" pitchFamily="34" charset="0"/>
          </a:endParaRPr>
        </a:p>
      </dgm:t>
    </dgm:pt>
    <dgm:pt modelId="{684045FC-C9F9-4810-B9C2-6ACBC47E964F}" type="parTrans" cxnId="{7D257F94-67BE-4C12-8F28-3C6E213DC6F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D6B69D1-C8D0-4927-818E-36C63E644FD2}" type="sibTrans" cxnId="{7D257F94-67BE-4C12-8F28-3C6E213DC6F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DE5A478-D5C3-4B5C-BE16-5EAB2E99A605}">
      <dgm:prSet custT="1"/>
      <dgm:spPr/>
      <dgm:t>
        <a:bodyPr/>
        <a:lstStyle/>
        <a:p>
          <a:r>
            <a:rPr lang="en-US" sz="2000" b="1" dirty="0" smtClean="0">
              <a:latin typeface="Calibri" panose="020F0502020204030204" pitchFamily="34" charset="0"/>
            </a:rPr>
            <a:t>Stakeholder Interviews</a:t>
          </a:r>
          <a:endParaRPr lang="en-US" sz="2000" b="1" dirty="0">
            <a:latin typeface="Calibri" panose="020F0502020204030204" pitchFamily="34" charset="0"/>
          </a:endParaRPr>
        </a:p>
      </dgm:t>
    </dgm:pt>
    <dgm:pt modelId="{7639029F-C678-4446-9ACF-2FAF770560A4}" type="parTrans" cxnId="{C4350DB1-45A0-4516-ACA4-3DB8A56CB2A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7CDECF2-DB36-47BC-BAD7-D7B7E2B2692C}" type="sibTrans" cxnId="{C4350DB1-45A0-4516-ACA4-3DB8A56CB2A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FAF6D7A-B200-4B78-B0A7-C53615A8049E}" type="pres">
      <dgm:prSet presAssocID="{0D708AF2-CEE5-4130-A833-203D609E17D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2A36F-C469-426F-89F3-A5F52BFAFACB}" type="pres">
      <dgm:prSet presAssocID="{0D708AF2-CEE5-4130-A833-203D609E17D6}" presName="ellipse" presStyleLbl="trBgShp" presStyleIdx="0" presStyleCnt="1"/>
      <dgm:spPr/>
      <dgm:t>
        <a:bodyPr/>
        <a:lstStyle/>
        <a:p>
          <a:endParaRPr lang="en-US"/>
        </a:p>
      </dgm:t>
    </dgm:pt>
    <dgm:pt modelId="{0E157270-4818-42F6-B4B4-29A1EE666E93}" type="pres">
      <dgm:prSet presAssocID="{0D708AF2-CEE5-4130-A833-203D609E17D6}" presName="arrow1" presStyleLbl="fgShp" presStyleIdx="0" presStyleCnt="1"/>
      <dgm:spPr/>
      <dgm:t>
        <a:bodyPr/>
        <a:lstStyle/>
        <a:p>
          <a:endParaRPr lang="en-US"/>
        </a:p>
      </dgm:t>
    </dgm:pt>
    <dgm:pt modelId="{85431742-55F5-415D-94FF-1E56AE1E1C92}" type="pres">
      <dgm:prSet presAssocID="{0D708AF2-CEE5-4130-A833-203D609E17D6}" presName="rectangle" presStyleLbl="revTx" presStyleIdx="0" presStyleCnt="1" custScaleX="216425" custLinFactNeighborX="0" custLinFactNeighborY="5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78103-8DB4-4162-BB21-BB2293F347C0}" type="pres">
      <dgm:prSet presAssocID="{5DE5A478-D5C3-4B5C-BE16-5EAB2E99A605}" presName="item1" presStyleLbl="node1" presStyleIdx="0" presStyleCnt="3" custScaleX="133481" custScaleY="1306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285C8-942B-4F07-8AC0-F7CD334F8331}" type="pres">
      <dgm:prSet presAssocID="{19DDAB12-419D-4C25-BC68-78C49D7D0AFE}" presName="item2" presStyleLbl="node1" presStyleIdx="1" presStyleCnt="3" custScaleX="129786" custScaleY="134317" custLinFactNeighborX="-3782" custLinFactNeighborY="-5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D1893-7A9B-4377-97E2-64602D218ED5}" type="pres">
      <dgm:prSet presAssocID="{FFA18345-33A7-45F4-A91A-9FD82F6F69BF}" presName="item3" presStyleLbl="node1" presStyleIdx="2" presStyleCnt="3" custScaleX="138917" custScaleY="133126" custLinFactNeighborX="28347" custLinFactNeighborY="70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08C85-604D-43E9-B5AC-B2EECDEB6F21}" type="pres">
      <dgm:prSet presAssocID="{0D708AF2-CEE5-4130-A833-203D609E17D6}" presName="funnel" presStyleLbl="trAlignAcc1" presStyleIdx="0" presStyleCnt="1" custScaleX="125160" custScaleY="104691" custLinFactNeighborX="1173" custLinFactNeighborY="1239"/>
      <dgm:spPr/>
      <dgm:t>
        <a:bodyPr/>
        <a:lstStyle/>
        <a:p>
          <a:endParaRPr lang="en-US"/>
        </a:p>
      </dgm:t>
    </dgm:pt>
  </dgm:ptLst>
  <dgm:cxnLst>
    <dgm:cxn modelId="{7D257F94-67BE-4C12-8F28-3C6E213DC6F6}" srcId="{0D708AF2-CEE5-4130-A833-203D609E17D6}" destId="{19DDAB12-419D-4C25-BC68-78C49D7D0AFE}" srcOrd="2" destOrd="0" parTransId="{684045FC-C9F9-4810-B9C2-6ACBC47E964F}" sibTransId="{9D6B69D1-C8D0-4927-818E-36C63E644FD2}"/>
    <dgm:cxn modelId="{1E464457-1903-294F-85C7-13E31B3615DB}" type="presOf" srcId="{5DE5A478-D5C3-4B5C-BE16-5EAB2E99A605}" destId="{D3A285C8-942B-4F07-8AC0-F7CD334F8331}" srcOrd="0" destOrd="0" presId="urn:microsoft.com/office/officeart/2005/8/layout/funnel1"/>
    <dgm:cxn modelId="{C133D0B2-6829-024B-A410-1162ABC50824}" type="presOf" srcId="{0D708AF2-CEE5-4130-A833-203D609E17D6}" destId="{CFAF6D7A-B200-4B78-B0A7-C53615A8049E}" srcOrd="0" destOrd="0" presId="urn:microsoft.com/office/officeart/2005/8/layout/funnel1"/>
    <dgm:cxn modelId="{F531A39C-ED58-D74E-A62A-3E6BD70EA5B0}" type="presOf" srcId="{C470FC0E-3254-49B6-9B5B-BF65695087B4}" destId="{A40D1893-7A9B-4377-97E2-64602D218ED5}" srcOrd="0" destOrd="0" presId="urn:microsoft.com/office/officeart/2005/8/layout/funnel1"/>
    <dgm:cxn modelId="{E0B5C5AD-4EC3-114E-AB1F-AE9FFEC97C77}" type="presOf" srcId="{FFA18345-33A7-45F4-A91A-9FD82F6F69BF}" destId="{85431742-55F5-415D-94FF-1E56AE1E1C92}" srcOrd="0" destOrd="0" presId="urn:microsoft.com/office/officeart/2005/8/layout/funnel1"/>
    <dgm:cxn modelId="{ED973F6F-0E44-4DAC-BFC6-CC6E580F41C6}" srcId="{0D708AF2-CEE5-4130-A833-203D609E17D6}" destId="{FFA18345-33A7-45F4-A91A-9FD82F6F69BF}" srcOrd="3" destOrd="0" parTransId="{80A8CF3C-A5C2-460A-9D42-59AB2CE88CA6}" sibTransId="{DEC67866-409E-4956-8B18-58FAFAC38BE1}"/>
    <dgm:cxn modelId="{AF50276C-947F-4696-A3E5-FD1A8A62CC55}" srcId="{0D708AF2-CEE5-4130-A833-203D609E17D6}" destId="{C470FC0E-3254-49B6-9B5B-BF65695087B4}" srcOrd="0" destOrd="0" parTransId="{4C652D21-D624-4E57-8022-9660C1E191E8}" sibTransId="{461991F6-D892-4FCF-B395-D0FBA9038482}"/>
    <dgm:cxn modelId="{AC3D912A-A625-0140-A558-74AB766A576F}" type="presOf" srcId="{19DDAB12-419D-4C25-BC68-78C49D7D0AFE}" destId="{48578103-8DB4-4162-BB21-BB2293F347C0}" srcOrd="0" destOrd="0" presId="urn:microsoft.com/office/officeart/2005/8/layout/funnel1"/>
    <dgm:cxn modelId="{C4350DB1-45A0-4516-ACA4-3DB8A56CB2A8}" srcId="{0D708AF2-CEE5-4130-A833-203D609E17D6}" destId="{5DE5A478-D5C3-4B5C-BE16-5EAB2E99A605}" srcOrd="1" destOrd="0" parTransId="{7639029F-C678-4446-9ACF-2FAF770560A4}" sibTransId="{07CDECF2-DB36-47BC-BAD7-D7B7E2B2692C}"/>
    <dgm:cxn modelId="{DB3A5AAE-C5B2-DC40-B650-C4DFF2454C68}" type="presParOf" srcId="{CFAF6D7A-B200-4B78-B0A7-C53615A8049E}" destId="{2D52A36F-C469-426F-89F3-A5F52BFAFACB}" srcOrd="0" destOrd="0" presId="urn:microsoft.com/office/officeart/2005/8/layout/funnel1"/>
    <dgm:cxn modelId="{311C8FF4-58BA-314F-BE49-8EC3753CD2EB}" type="presParOf" srcId="{CFAF6D7A-B200-4B78-B0A7-C53615A8049E}" destId="{0E157270-4818-42F6-B4B4-29A1EE666E93}" srcOrd="1" destOrd="0" presId="urn:microsoft.com/office/officeart/2005/8/layout/funnel1"/>
    <dgm:cxn modelId="{40E1FDCD-5020-7A48-8D3B-EB55314B582A}" type="presParOf" srcId="{CFAF6D7A-B200-4B78-B0A7-C53615A8049E}" destId="{85431742-55F5-415D-94FF-1E56AE1E1C92}" srcOrd="2" destOrd="0" presId="urn:microsoft.com/office/officeart/2005/8/layout/funnel1"/>
    <dgm:cxn modelId="{EC773EEF-083C-C744-A3CF-B25931073F75}" type="presParOf" srcId="{CFAF6D7A-B200-4B78-B0A7-C53615A8049E}" destId="{48578103-8DB4-4162-BB21-BB2293F347C0}" srcOrd="3" destOrd="0" presId="urn:microsoft.com/office/officeart/2005/8/layout/funnel1"/>
    <dgm:cxn modelId="{275E380D-6D6B-BA45-B347-F47E33F8EF76}" type="presParOf" srcId="{CFAF6D7A-B200-4B78-B0A7-C53615A8049E}" destId="{D3A285C8-942B-4F07-8AC0-F7CD334F8331}" srcOrd="4" destOrd="0" presId="urn:microsoft.com/office/officeart/2005/8/layout/funnel1"/>
    <dgm:cxn modelId="{3E992772-FCD3-2E40-9826-B728D03F6DAF}" type="presParOf" srcId="{CFAF6D7A-B200-4B78-B0A7-C53615A8049E}" destId="{A40D1893-7A9B-4377-97E2-64602D218ED5}" srcOrd="5" destOrd="0" presId="urn:microsoft.com/office/officeart/2005/8/layout/funnel1"/>
    <dgm:cxn modelId="{7BB7ADB2-429D-B540-ABB2-D8E8F6AF690C}" type="presParOf" srcId="{CFAF6D7A-B200-4B78-B0A7-C53615A8049E}" destId="{64008C85-604D-43E9-B5AC-B2EECDEB6F2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BB48F-DB6C-44B2-A4DF-AFAB832C517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3F0D45-611D-4FA8-89C3-D29A0A193EB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CACFP better than no CACFP: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More milk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Less juice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Less sugary drinks</a:t>
          </a:r>
        </a:p>
      </dgm:t>
    </dgm:pt>
    <dgm:pt modelId="{DDC77B78-5E27-484D-98EE-D8F3971C8144}" type="parTrans" cxnId="{5BCDCD94-5297-4E17-8154-329C1D97B475}">
      <dgm:prSet/>
      <dgm:spPr/>
      <dgm:t>
        <a:bodyPr/>
        <a:lstStyle/>
        <a:p>
          <a:endParaRPr lang="en-US"/>
        </a:p>
      </dgm:t>
    </dgm:pt>
    <dgm:pt modelId="{94FBA6A7-C3F0-4C00-B847-C1240283C43D}" type="sibTrans" cxnId="{5BCDCD94-5297-4E17-8154-329C1D97B475}">
      <dgm:prSet/>
      <dgm:spPr/>
      <dgm:t>
        <a:bodyPr/>
        <a:lstStyle/>
        <a:p>
          <a:endParaRPr lang="en-US"/>
        </a:p>
      </dgm:t>
    </dgm:pt>
    <dgm:pt modelId="{0763FB3A-829E-4CB8-BD14-A8BC41BB0D4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Room for all to improve:</a:t>
          </a:r>
        </a:p>
        <a:p>
          <a:endParaRPr lang="en-US" sz="2400" dirty="0" smtClean="0">
            <a:latin typeface="Calibri" panose="020F0502020204030204" pitchFamily="34" charset="0"/>
          </a:endParaRPr>
        </a:p>
        <a:p>
          <a:r>
            <a:rPr lang="en-US" sz="2400" dirty="0" smtClean="0">
              <a:latin typeface="Calibri" panose="020F0502020204030204" pitchFamily="34" charset="0"/>
            </a:rPr>
            <a:t>▪ 1/5 usually whole milk</a:t>
          </a:r>
        </a:p>
        <a:p>
          <a:r>
            <a:rPr lang="en-US" sz="2400" dirty="0" smtClean="0">
              <a:latin typeface="Calibri" panose="020F0502020204030204" pitchFamily="34" charset="0"/>
            </a:rPr>
            <a:t>▪ 1/4 without water at table</a:t>
          </a:r>
        </a:p>
      </dgm:t>
    </dgm:pt>
    <dgm:pt modelId="{07CD4B32-19BD-4577-BDE3-4D8F9A79B7E3}" type="parTrans" cxnId="{C3E6461D-7E2E-430F-AC52-F7A0EFB840A3}">
      <dgm:prSet/>
      <dgm:spPr/>
      <dgm:t>
        <a:bodyPr/>
        <a:lstStyle/>
        <a:p>
          <a:endParaRPr lang="en-US"/>
        </a:p>
      </dgm:t>
    </dgm:pt>
    <dgm:pt modelId="{8ABA3090-0259-478F-8CB7-F1ED46716FBE}" type="sibTrans" cxnId="{C3E6461D-7E2E-430F-AC52-F7A0EFB840A3}">
      <dgm:prSet/>
      <dgm:spPr/>
      <dgm:t>
        <a:bodyPr/>
        <a:lstStyle/>
        <a:p>
          <a:endParaRPr lang="en-US"/>
        </a:p>
      </dgm:t>
    </dgm:pt>
    <dgm:pt modelId="{CC6F8CD0-36EB-4727-8526-E75C1055BFEF}" type="pres">
      <dgm:prSet presAssocID="{5AEBB48F-DB6C-44B2-A4DF-AFAB832C51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5160C-6CF7-456E-B6AD-186F7148C765}" type="pres">
      <dgm:prSet presAssocID="{5AEBB48F-DB6C-44B2-A4DF-AFAB832C5179}" presName="fgShape" presStyleLbl="fgShp" presStyleIdx="0" presStyleCnt="1" custLinFactNeighborX="-322" custLinFactNeighborY="35814"/>
      <dgm:spPr/>
    </dgm:pt>
    <dgm:pt modelId="{ECB8BB62-DAA2-412B-A2BD-A8DD23BEBED5}" type="pres">
      <dgm:prSet presAssocID="{5AEBB48F-DB6C-44B2-A4DF-AFAB832C5179}" presName="linComp" presStyleCnt="0"/>
      <dgm:spPr/>
    </dgm:pt>
    <dgm:pt modelId="{775D815B-F44F-4379-9D0B-FC2C18A036EF}" type="pres">
      <dgm:prSet presAssocID="{C03F0D45-611D-4FA8-89C3-D29A0A193EB0}" presName="compNode" presStyleCnt="0"/>
      <dgm:spPr/>
    </dgm:pt>
    <dgm:pt modelId="{6E7537D0-95B2-40A1-B948-9FDB4E922F9C}" type="pres">
      <dgm:prSet presAssocID="{C03F0D45-611D-4FA8-89C3-D29A0A193EB0}" presName="bkgdShape" presStyleLbl="node1" presStyleIdx="0" presStyleCnt="2"/>
      <dgm:spPr/>
      <dgm:t>
        <a:bodyPr/>
        <a:lstStyle/>
        <a:p>
          <a:endParaRPr lang="en-US"/>
        </a:p>
      </dgm:t>
    </dgm:pt>
    <dgm:pt modelId="{37E488FA-93EF-406F-A48B-8A43865D6FE1}" type="pres">
      <dgm:prSet presAssocID="{C03F0D45-611D-4FA8-89C3-D29A0A193EB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7796E-0360-4C21-9631-E6ABDD22CD88}" type="pres">
      <dgm:prSet presAssocID="{C03F0D45-611D-4FA8-89C3-D29A0A193EB0}" presName="invisiNode" presStyleLbl="node1" presStyleIdx="0" presStyleCnt="2"/>
      <dgm:spPr/>
    </dgm:pt>
    <dgm:pt modelId="{827C4802-6731-4D73-96E9-20293516F73E}" type="pres">
      <dgm:prSet presAssocID="{C03F0D45-611D-4FA8-89C3-D29A0A193EB0}" presName="imagNode" presStyleLbl="fgImgPlace1" presStyleIdx="0" presStyleCnt="2" custLinFactNeighborX="-356" custLinFactNeighborY="-65107"/>
      <dgm:spPr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FC872A-9875-4C7C-99E8-46F6039ACFA6}" type="pres">
      <dgm:prSet presAssocID="{94FBA6A7-C3F0-4C00-B847-C1240283C4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1830CE9-2D6B-43E5-918F-ED3B7B8F5432}" type="pres">
      <dgm:prSet presAssocID="{0763FB3A-829E-4CB8-BD14-A8BC41BB0D4B}" presName="compNode" presStyleCnt="0"/>
      <dgm:spPr/>
    </dgm:pt>
    <dgm:pt modelId="{AFD1D59A-C611-4493-8A4D-6F742F983E20}" type="pres">
      <dgm:prSet presAssocID="{0763FB3A-829E-4CB8-BD14-A8BC41BB0D4B}" presName="bkgdShape" presStyleLbl="node1" presStyleIdx="1" presStyleCnt="2"/>
      <dgm:spPr/>
      <dgm:t>
        <a:bodyPr/>
        <a:lstStyle/>
        <a:p>
          <a:endParaRPr lang="en-US"/>
        </a:p>
      </dgm:t>
    </dgm:pt>
    <dgm:pt modelId="{4778A673-5AD8-4358-8BFF-AC70383B55B5}" type="pres">
      <dgm:prSet presAssocID="{0763FB3A-829E-4CB8-BD14-A8BC41BB0D4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9171F-91A9-4A64-A853-5BAABC2A06EB}" type="pres">
      <dgm:prSet presAssocID="{0763FB3A-829E-4CB8-BD14-A8BC41BB0D4B}" presName="invisiNode" presStyleLbl="node1" presStyleIdx="1" presStyleCnt="2"/>
      <dgm:spPr/>
    </dgm:pt>
    <dgm:pt modelId="{C2C0B251-5BD8-4D34-A74E-84E977B446FF}" type="pres">
      <dgm:prSet presAssocID="{0763FB3A-829E-4CB8-BD14-A8BC41BB0D4B}" presName="imagNode" presStyleLbl="fgImgPlace1" presStyleIdx="1" presStyleCnt="2" custLinFactNeighborX="947" custLinFactNeighborY="-70339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5BCDCD94-5297-4E17-8154-329C1D97B475}" srcId="{5AEBB48F-DB6C-44B2-A4DF-AFAB832C5179}" destId="{C03F0D45-611D-4FA8-89C3-D29A0A193EB0}" srcOrd="0" destOrd="0" parTransId="{DDC77B78-5E27-484D-98EE-D8F3971C8144}" sibTransId="{94FBA6A7-C3F0-4C00-B847-C1240283C43D}"/>
    <dgm:cxn modelId="{1F9FDA33-F084-984B-A973-574EAD478ACA}" type="presOf" srcId="{5AEBB48F-DB6C-44B2-A4DF-AFAB832C5179}" destId="{CC6F8CD0-36EB-4727-8526-E75C1055BFEF}" srcOrd="0" destOrd="0" presId="urn:microsoft.com/office/officeart/2005/8/layout/hList7"/>
    <dgm:cxn modelId="{C3C6733B-8B1A-A14D-A30D-7CDA75652163}" type="presOf" srcId="{0763FB3A-829E-4CB8-BD14-A8BC41BB0D4B}" destId="{AFD1D59A-C611-4493-8A4D-6F742F983E20}" srcOrd="0" destOrd="0" presId="urn:microsoft.com/office/officeart/2005/8/layout/hList7"/>
    <dgm:cxn modelId="{CB3CDFD9-E835-CE43-BA5F-180C836BE09A}" type="presOf" srcId="{C03F0D45-611D-4FA8-89C3-D29A0A193EB0}" destId="{37E488FA-93EF-406F-A48B-8A43865D6FE1}" srcOrd="1" destOrd="0" presId="urn:microsoft.com/office/officeart/2005/8/layout/hList7"/>
    <dgm:cxn modelId="{C3E6461D-7E2E-430F-AC52-F7A0EFB840A3}" srcId="{5AEBB48F-DB6C-44B2-A4DF-AFAB832C5179}" destId="{0763FB3A-829E-4CB8-BD14-A8BC41BB0D4B}" srcOrd="1" destOrd="0" parTransId="{07CD4B32-19BD-4577-BDE3-4D8F9A79B7E3}" sibTransId="{8ABA3090-0259-478F-8CB7-F1ED46716FBE}"/>
    <dgm:cxn modelId="{8547E692-1311-BD49-95B9-A590862C96E4}" type="presOf" srcId="{0763FB3A-829E-4CB8-BD14-A8BC41BB0D4B}" destId="{4778A673-5AD8-4358-8BFF-AC70383B55B5}" srcOrd="1" destOrd="0" presId="urn:microsoft.com/office/officeart/2005/8/layout/hList7"/>
    <dgm:cxn modelId="{1A16612C-1003-DE48-A54A-A066CE762662}" type="presOf" srcId="{C03F0D45-611D-4FA8-89C3-D29A0A193EB0}" destId="{6E7537D0-95B2-40A1-B948-9FDB4E922F9C}" srcOrd="0" destOrd="0" presId="urn:microsoft.com/office/officeart/2005/8/layout/hList7"/>
    <dgm:cxn modelId="{8B582A94-80DA-CF4F-BC4A-90CCB922A4D3}" type="presOf" srcId="{94FBA6A7-C3F0-4C00-B847-C1240283C43D}" destId="{16FC872A-9875-4C7C-99E8-46F6039ACFA6}" srcOrd="0" destOrd="0" presId="urn:microsoft.com/office/officeart/2005/8/layout/hList7"/>
    <dgm:cxn modelId="{906F3C4D-6F07-3D4A-9491-9DC985B3AAEE}" type="presParOf" srcId="{CC6F8CD0-36EB-4727-8526-E75C1055BFEF}" destId="{1405160C-6CF7-456E-B6AD-186F7148C765}" srcOrd="0" destOrd="0" presId="urn:microsoft.com/office/officeart/2005/8/layout/hList7"/>
    <dgm:cxn modelId="{6B5B5858-524A-8446-8F25-3E274D3138D3}" type="presParOf" srcId="{CC6F8CD0-36EB-4727-8526-E75C1055BFEF}" destId="{ECB8BB62-DAA2-412B-A2BD-A8DD23BEBED5}" srcOrd="1" destOrd="0" presId="urn:microsoft.com/office/officeart/2005/8/layout/hList7"/>
    <dgm:cxn modelId="{F9A082A4-4BB5-474D-98EE-F1C9608BFBB6}" type="presParOf" srcId="{ECB8BB62-DAA2-412B-A2BD-A8DD23BEBED5}" destId="{775D815B-F44F-4379-9D0B-FC2C18A036EF}" srcOrd="0" destOrd="0" presId="urn:microsoft.com/office/officeart/2005/8/layout/hList7"/>
    <dgm:cxn modelId="{27BB68E8-3556-B345-B624-D1D83E255F64}" type="presParOf" srcId="{775D815B-F44F-4379-9D0B-FC2C18A036EF}" destId="{6E7537D0-95B2-40A1-B948-9FDB4E922F9C}" srcOrd="0" destOrd="0" presId="urn:microsoft.com/office/officeart/2005/8/layout/hList7"/>
    <dgm:cxn modelId="{AA3BE14D-1953-4E49-BE1E-CD71577A7952}" type="presParOf" srcId="{775D815B-F44F-4379-9D0B-FC2C18A036EF}" destId="{37E488FA-93EF-406F-A48B-8A43865D6FE1}" srcOrd="1" destOrd="0" presId="urn:microsoft.com/office/officeart/2005/8/layout/hList7"/>
    <dgm:cxn modelId="{351A76D3-8034-3440-A099-D9A199EB6B4E}" type="presParOf" srcId="{775D815B-F44F-4379-9D0B-FC2C18A036EF}" destId="{49B7796E-0360-4C21-9631-E6ABDD22CD88}" srcOrd="2" destOrd="0" presId="urn:microsoft.com/office/officeart/2005/8/layout/hList7"/>
    <dgm:cxn modelId="{A3C045EB-65ED-F24F-9ACA-806E069643F8}" type="presParOf" srcId="{775D815B-F44F-4379-9D0B-FC2C18A036EF}" destId="{827C4802-6731-4D73-96E9-20293516F73E}" srcOrd="3" destOrd="0" presId="urn:microsoft.com/office/officeart/2005/8/layout/hList7"/>
    <dgm:cxn modelId="{4902DB06-8842-354A-80FB-D4ADCBB1088F}" type="presParOf" srcId="{ECB8BB62-DAA2-412B-A2BD-A8DD23BEBED5}" destId="{16FC872A-9875-4C7C-99E8-46F6039ACFA6}" srcOrd="1" destOrd="0" presId="urn:microsoft.com/office/officeart/2005/8/layout/hList7"/>
    <dgm:cxn modelId="{5C7E0295-CFB4-9E4A-B74D-9ED81538034C}" type="presParOf" srcId="{ECB8BB62-DAA2-412B-A2BD-A8DD23BEBED5}" destId="{D1830CE9-2D6B-43E5-918F-ED3B7B8F5432}" srcOrd="2" destOrd="0" presId="urn:microsoft.com/office/officeart/2005/8/layout/hList7"/>
    <dgm:cxn modelId="{67364DD6-D9B4-DC4A-9A27-4D5970A1959C}" type="presParOf" srcId="{D1830CE9-2D6B-43E5-918F-ED3B7B8F5432}" destId="{AFD1D59A-C611-4493-8A4D-6F742F983E20}" srcOrd="0" destOrd="0" presId="urn:microsoft.com/office/officeart/2005/8/layout/hList7"/>
    <dgm:cxn modelId="{0AF84F58-69B4-D247-A9E9-69E2CD391BC4}" type="presParOf" srcId="{D1830CE9-2D6B-43E5-918F-ED3B7B8F5432}" destId="{4778A673-5AD8-4358-8BFF-AC70383B55B5}" srcOrd="1" destOrd="0" presId="urn:microsoft.com/office/officeart/2005/8/layout/hList7"/>
    <dgm:cxn modelId="{B73D5CDB-AB86-5146-9F69-162EE913E26B}" type="presParOf" srcId="{D1830CE9-2D6B-43E5-918F-ED3B7B8F5432}" destId="{7D89171F-91A9-4A64-A853-5BAABC2A06EB}" srcOrd="2" destOrd="0" presId="urn:microsoft.com/office/officeart/2005/8/layout/hList7"/>
    <dgm:cxn modelId="{1F285FB8-45EA-C349-B9A8-1E03BEA3865B}" type="presParOf" srcId="{D1830CE9-2D6B-43E5-918F-ED3B7B8F5432}" destId="{C2C0B251-5BD8-4D34-A74E-84E977B446FF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234143-54AA-44D0-8F9A-682DD3BE4083}" type="doc">
      <dgm:prSet loTypeId="urn:microsoft.com/office/officeart/2011/layout/InterconnectedBlock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6A863-EAF1-4C8A-A1D5-25F934ADC13F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Milk</a:t>
          </a:r>
          <a:endParaRPr lang="en-US" dirty="0"/>
        </a:p>
      </dgm:t>
    </dgm:pt>
    <dgm:pt modelId="{25C2CA75-E650-49F4-97EB-B02DB15CAAED}" type="parTrans" cxnId="{CD282037-B54B-4A80-AEEE-39623E8F76D6}">
      <dgm:prSet/>
      <dgm:spPr/>
      <dgm:t>
        <a:bodyPr/>
        <a:lstStyle/>
        <a:p>
          <a:endParaRPr lang="en-US"/>
        </a:p>
      </dgm:t>
    </dgm:pt>
    <dgm:pt modelId="{E6E1CA79-E18E-41AD-B5C2-9E5EBCD43BA9}" type="sibTrans" cxnId="{CD282037-B54B-4A80-AEEE-39623E8F76D6}">
      <dgm:prSet/>
      <dgm:spPr/>
      <dgm:t>
        <a:bodyPr/>
        <a:lstStyle/>
        <a:p>
          <a:endParaRPr lang="en-US"/>
        </a:p>
      </dgm:t>
    </dgm:pt>
    <dgm:pt modelId="{DCFB71DA-2381-456F-8A86-A2E324F8BEBC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Juice</a:t>
          </a:r>
          <a:endParaRPr lang="en-US" dirty="0"/>
        </a:p>
      </dgm:t>
    </dgm:pt>
    <dgm:pt modelId="{A67E6384-AE09-4E2D-A9B6-78FB5472F485}" type="parTrans" cxnId="{1972C546-B0E7-4A05-A52A-089929F1F936}">
      <dgm:prSet/>
      <dgm:spPr/>
      <dgm:t>
        <a:bodyPr/>
        <a:lstStyle/>
        <a:p>
          <a:endParaRPr lang="en-US"/>
        </a:p>
      </dgm:t>
    </dgm:pt>
    <dgm:pt modelId="{73AC4308-C57D-4C1A-A190-84DC53DDF3B3}" type="sibTrans" cxnId="{1972C546-B0E7-4A05-A52A-089929F1F936}">
      <dgm:prSet/>
      <dgm:spPr/>
      <dgm:t>
        <a:bodyPr/>
        <a:lstStyle/>
        <a:p>
          <a:endParaRPr lang="en-US"/>
        </a:p>
      </dgm:t>
    </dgm:pt>
    <dgm:pt modelId="{1FB2A0EE-0D1F-491C-BED6-B5272E2F8F6D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Water</a:t>
          </a:r>
          <a:endParaRPr lang="en-US" dirty="0"/>
        </a:p>
      </dgm:t>
    </dgm:pt>
    <dgm:pt modelId="{2C82AC05-0811-464C-95C4-FB0A3AD02A46}" type="parTrans" cxnId="{64006126-DA94-41D2-8FC3-84410D341823}">
      <dgm:prSet/>
      <dgm:spPr/>
      <dgm:t>
        <a:bodyPr/>
        <a:lstStyle/>
        <a:p>
          <a:endParaRPr lang="en-US"/>
        </a:p>
      </dgm:t>
    </dgm:pt>
    <dgm:pt modelId="{90373C62-30E2-4A15-AADD-20649FB5D7CE}" type="sibTrans" cxnId="{64006126-DA94-41D2-8FC3-84410D341823}">
      <dgm:prSet/>
      <dgm:spPr/>
      <dgm:t>
        <a:bodyPr/>
        <a:lstStyle/>
        <a:p>
          <a:endParaRPr lang="en-US"/>
        </a:p>
      </dgm:t>
    </dgm:pt>
    <dgm:pt modelId="{DB86F767-6E2A-4BDE-B024-4537DC44CF75}">
      <dgm:prSet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Only 1% or non-fat     (2 yrs +)</a:t>
          </a:r>
          <a:endParaRPr lang="en-US" sz="2000" b="1" dirty="0">
            <a:solidFill>
              <a:schemeClr val="tx2"/>
            </a:solidFill>
          </a:endParaRPr>
        </a:p>
      </dgm:t>
    </dgm:pt>
    <dgm:pt modelId="{FC7F8EDB-11EB-4D29-A1DC-36D719A89A71}" type="parTrans" cxnId="{5E5472AF-9DFC-42BC-AEAC-1E8057154B3A}">
      <dgm:prSet/>
      <dgm:spPr/>
      <dgm:t>
        <a:bodyPr/>
        <a:lstStyle/>
        <a:p>
          <a:endParaRPr lang="en-US"/>
        </a:p>
      </dgm:t>
    </dgm:pt>
    <dgm:pt modelId="{8EA856E7-913F-4679-8C43-670FADB82FB0}" type="sibTrans" cxnId="{5E5472AF-9DFC-42BC-AEAC-1E8057154B3A}">
      <dgm:prSet/>
      <dgm:spPr/>
      <dgm:t>
        <a:bodyPr/>
        <a:lstStyle/>
        <a:p>
          <a:endParaRPr lang="en-US"/>
        </a:p>
      </dgm:t>
    </dgm:pt>
    <dgm:pt modelId="{8B7BF413-DAEC-4EE0-92AC-5E616E440C8C}">
      <dgm:prSet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Calibri" pitchFamily="34" charset="0"/>
            </a:rPr>
            <a:t>≤1svg/day</a:t>
          </a:r>
          <a:endParaRPr lang="en-US" b="1" dirty="0"/>
        </a:p>
      </dgm:t>
    </dgm:pt>
    <dgm:pt modelId="{B971EA7C-FEE0-4AF4-8861-9E4DE11BC565}" type="parTrans" cxnId="{5882DE7F-926A-4F40-A552-0514FA6569AB}">
      <dgm:prSet/>
      <dgm:spPr/>
      <dgm:t>
        <a:bodyPr/>
        <a:lstStyle/>
        <a:p>
          <a:endParaRPr lang="en-US"/>
        </a:p>
      </dgm:t>
    </dgm:pt>
    <dgm:pt modelId="{172C91B4-2ED0-4005-B6B2-E2DB4F1056C6}" type="sibTrans" cxnId="{5882DE7F-926A-4F40-A552-0514FA6569AB}">
      <dgm:prSet/>
      <dgm:spPr/>
      <dgm:t>
        <a:bodyPr/>
        <a:lstStyle/>
        <a:p>
          <a:endParaRPr lang="en-US"/>
        </a:p>
      </dgm:t>
    </dgm:pt>
    <dgm:pt modelId="{C9291AC4-C6BD-4D4C-8B46-C38762165862}">
      <dgm:prSet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Calibri" pitchFamily="34" charset="0"/>
            </a:rPr>
            <a:t> </a:t>
          </a:r>
          <a:endParaRPr lang="en-US" dirty="0">
            <a:solidFill>
              <a:schemeClr val="tx2"/>
            </a:solidFill>
            <a:latin typeface="Calibri" pitchFamily="34" charset="0"/>
          </a:endParaRPr>
        </a:p>
      </dgm:t>
    </dgm:pt>
    <dgm:pt modelId="{D28F0425-E643-4E67-B0BC-FC9E1A4B0272}" type="parTrans" cxnId="{33B6F1CF-1E62-4F50-A09E-CB18FD9D9A6C}">
      <dgm:prSet/>
      <dgm:spPr/>
      <dgm:t>
        <a:bodyPr/>
        <a:lstStyle/>
        <a:p>
          <a:endParaRPr lang="en-US"/>
        </a:p>
      </dgm:t>
    </dgm:pt>
    <dgm:pt modelId="{8EE41390-A333-4FC2-8BC3-F0F7D84C83F9}" type="sibTrans" cxnId="{33B6F1CF-1E62-4F50-A09E-CB18FD9D9A6C}">
      <dgm:prSet/>
      <dgm:spPr/>
      <dgm:t>
        <a:bodyPr/>
        <a:lstStyle/>
        <a:p>
          <a:endParaRPr lang="en-US"/>
        </a:p>
      </dgm:t>
    </dgm:pt>
    <dgm:pt modelId="{66FBF3B0-E605-491A-8144-83B3E865717A}">
      <dgm:prSet phldrT="[Text]" custT="1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r>
            <a:rPr lang="en-US" sz="2000" b="1" dirty="0" smtClean="0">
              <a:solidFill>
                <a:schemeClr val="tx2"/>
              </a:solidFill>
            </a:rPr>
            <a:t>Available at all times</a:t>
          </a:r>
        </a:p>
      </dgm:t>
    </dgm:pt>
    <dgm:pt modelId="{2E7E41B0-D266-47AA-8002-76C46C09B66D}" type="sibTrans" cxnId="{4E314579-6DDA-4313-A11B-0E063549CEB7}">
      <dgm:prSet/>
      <dgm:spPr/>
      <dgm:t>
        <a:bodyPr/>
        <a:lstStyle/>
        <a:p>
          <a:endParaRPr lang="en-US"/>
        </a:p>
      </dgm:t>
    </dgm:pt>
    <dgm:pt modelId="{A7C88B0B-8281-4715-A567-1F701B97E232}" type="parTrans" cxnId="{4E314579-6DDA-4313-A11B-0E063549CEB7}">
      <dgm:prSet/>
      <dgm:spPr/>
      <dgm:t>
        <a:bodyPr/>
        <a:lstStyle/>
        <a:p>
          <a:endParaRPr lang="en-US"/>
        </a:p>
      </dgm:t>
    </dgm:pt>
    <dgm:pt modelId="{8D7F1ECD-E892-4731-B68E-10D5915BAF45}">
      <dgm:prSet/>
      <dgm:spPr/>
      <dgm:t>
        <a:bodyPr/>
        <a:lstStyle/>
        <a:p>
          <a:endParaRPr lang="en-US" dirty="0"/>
        </a:p>
      </dgm:t>
    </dgm:pt>
    <dgm:pt modelId="{5A6470BE-DBEE-4634-9893-CC6221FF817E}" type="parTrans" cxnId="{B02DCF1E-5BB2-43B8-B058-914F1A1B07EE}">
      <dgm:prSet/>
      <dgm:spPr/>
      <dgm:t>
        <a:bodyPr/>
        <a:lstStyle/>
        <a:p>
          <a:endParaRPr lang="en-US"/>
        </a:p>
      </dgm:t>
    </dgm:pt>
    <dgm:pt modelId="{CB79D284-4C80-4FFF-95A0-B41013684BC9}" type="sibTrans" cxnId="{B02DCF1E-5BB2-43B8-B058-914F1A1B07EE}">
      <dgm:prSet/>
      <dgm:spPr/>
      <dgm:t>
        <a:bodyPr/>
        <a:lstStyle/>
        <a:p>
          <a:endParaRPr lang="en-US"/>
        </a:p>
      </dgm:t>
    </dgm:pt>
    <dgm:pt modelId="{0AD4E882-5C9E-4FF4-BBB8-30FA93041AA6}">
      <dgm:prSet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pPr algn="ctr">
            <a:spcBef>
              <a:spcPts val="1800"/>
            </a:spcBef>
          </a:pPr>
          <a:endParaRPr lang="en-US" b="1" dirty="0" smtClean="0">
            <a:solidFill>
              <a:schemeClr val="tx2"/>
            </a:solidFill>
          </a:endParaRPr>
        </a:p>
        <a:p>
          <a:pPr algn="ctr">
            <a:spcBef>
              <a:spcPts val="1800"/>
            </a:spcBef>
          </a:pPr>
          <a:r>
            <a:rPr lang="en-US" b="1" dirty="0" smtClean="0">
              <a:solidFill>
                <a:schemeClr val="tx2"/>
              </a:solidFill>
            </a:rPr>
            <a:t>None!</a:t>
          </a:r>
          <a:endParaRPr lang="en-US" b="1" dirty="0">
            <a:solidFill>
              <a:schemeClr val="tx2"/>
            </a:solidFill>
          </a:endParaRPr>
        </a:p>
      </dgm:t>
    </dgm:pt>
    <dgm:pt modelId="{836775CF-44A4-4E93-8C4D-06DE10C586AA}" type="sibTrans" cxnId="{7922BB91-967B-43D8-890F-FD3CAF451287}">
      <dgm:prSet/>
      <dgm:spPr/>
      <dgm:t>
        <a:bodyPr/>
        <a:lstStyle/>
        <a:p>
          <a:endParaRPr lang="en-US"/>
        </a:p>
      </dgm:t>
    </dgm:pt>
    <dgm:pt modelId="{9DC0E884-B3B2-4CC5-B9B9-9B570BE56547}" type="parTrans" cxnId="{7922BB91-967B-43D8-890F-FD3CAF451287}">
      <dgm:prSet/>
      <dgm:spPr/>
      <dgm:t>
        <a:bodyPr/>
        <a:lstStyle/>
        <a:p>
          <a:endParaRPr lang="en-US"/>
        </a:p>
      </dgm:t>
    </dgm:pt>
    <dgm:pt modelId="{EAF184F2-4ADB-4AE1-A484-F64F36CA29D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Sugary Drinks</a:t>
          </a:r>
          <a:endParaRPr lang="en-US" dirty="0"/>
        </a:p>
      </dgm:t>
    </dgm:pt>
    <dgm:pt modelId="{30BF6FAF-E65F-4C1F-80A9-9E64BC53C5FC}" type="sibTrans" cxnId="{803CB617-1EF6-441F-B94D-37900766B04E}">
      <dgm:prSet/>
      <dgm:spPr/>
      <dgm:t>
        <a:bodyPr/>
        <a:lstStyle/>
        <a:p>
          <a:endParaRPr lang="en-US"/>
        </a:p>
      </dgm:t>
    </dgm:pt>
    <dgm:pt modelId="{0552921A-2C77-40D6-95CD-7DDF26B1C3A2}" type="parTrans" cxnId="{803CB617-1EF6-441F-B94D-37900766B04E}">
      <dgm:prSet/>
      <dgm:spPr/>
      <dgm:t>
        <a:bodyPr/>
        <a:lstStyle/>
        <a:p>
          <a:endParaRPr lang="en-US"/>
        </a:p>
      </dgm:t>
    </dgm:pt>
    <dgm:pt modelId="{87B5DBAD-FBC9-478F-8844-454ADB2DC4AE}" type="pres">
      <dgm:prSet presAssocID="{8F234143-54AA-44D0-8F9A-682DD3BE4083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0008D08-5A2F-466A-BFCF-86F2E61FCE40}" type="pres">
      <dgm:prSet presAssocID="{EAF184F2-4ADB-4AE1-A484-F64F36CA29D5}" presName="ChildAccent4" presStyleCnt="0"/>
      <dgm:spPr/>
    </dgm:pt>
    <dgm:pt modelId="{2261AE3D-82D5-4F1D-A73F-3605FD1A2D09}" type="pres">
      <dgm:prSet presAssocID="{EAF184F2-4ADB-4AE1-A484-F64F36CA29D5}" presName="ChildAccent" presStyleLbl="alignImgPlace1" presStyleIdx="0" presStyleCnt="4" custScaleY="108720" custLinFactNeighborX="-405" custLinFactNeighborY="-8155"/>
      <dgm:spPr/>
      <dgm:t>
        <a:bodyPr/>
        <a:lstStyle/>
        <a:p>
          <a:endParaRPr lang="en-US"/>
        </a:p>
      </dgm:t>
    </dgm:pt>
    <dgm:pt modelId="{C6C76D2E-3947-4B9A-8638-0709E62180FF}" type="pres">
      <dgm:prSet presAssocID="{EAF184F2-4ADB-4AE1-A484-F64F36CA29D5}" presName="Child4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51579-E192-48F9-8BFC-6A38E0B09888}" type="pres">
      <dgm:prSet presAssocID="{EAF184F2-4ADB-4AE1-A484-F64F36CA29D5}" presName="Parent4" presStyleLbl="node1" presStyleIdx="0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FD648-FB29-4303-8F1D-22AB3FE57604}" type="pres">
      <dgm:prSet presAssocID="{1FB2A0EE-0D1F-491C-BED6-B5272E2F8F6D}" presName="ChildAccent3" presStyleCnt="0"/>
      <dgm:spPr/>
    </dgm:pt>
    <dgm:pt modelId="{949AC115-D6F1-445B-886E-BDCD1D3846DC}" type="pres">
      <dgm:prSet presAssocID="{1FB2A0EE-0D1F-491C-BED6-B5272E2F8F6D}" presName="ChildAccent" presStyleLbl="alignImgPlace1" presStyleIdx="1" presStyleCnt="4"/>
      <dgm:spPr/>
      <dgm:t>
        <a:bodyPr/>
        <a:lstStyle/>
        <a:p>
          <a:endParaRPr lang="en-US"/>
        </a:p>
      </dgm:t>
    </dgm:pt>
    <dgm:pt modelId="{50D1C520-5C24-40E6-B289-42F78F2957FD}" type="pres">
      <dgm:prSet presAssocID="{1FB2A0EE-0D1F-491C-BED6-B5272E2F8F6D}" presName="Child3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12AC5-DA99-4629-8614-CB315FB15C54}" type="pres">
      <dgm:prSet presAssocID="{1FB2A0EE-0D1F-491C-BED6-B5272E2F8F6D}" presName="Parent3" presStyleLbl="node1" presStyleIdx="1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BD0DD-10E2-4090-986D-A5F62728EAC4}" type="pres">
      <dgm:prSet presAssocID="{DCFB71DA-2381-456F-8A86-A2E324F8BEBC}" presName="ChildAccent2" presStyleCnt="0"/>
      <dgm:spPr/>
    </dgm:pt>
    <dgm:pt modelId="{5693018A-4FCA-4DA3-9489-F3D3722B9B60}" type="pres">
      <dgm:prSet presAssocID="{DCFB71DA-2381-456F-8A86-A2E324F8BEBC}" presName="ChildAccent" presStyleLbl="alignImgPlace1" presStyleIdx="2" presStyleCnt="4"/>
      <dgm:spPr/>
      <dgm:t>
        <a:bodyPr/>
        <a:lstStyle/>
        <a:p>
          <a:endParaRPr lang="en-US"/>
        </a:p>
      </dgm:t>
    </dgm:pt>
    <dgm:pt modelId="{FB6DEB0D-73B3-4BAC-8F45-93B2C8F3233A}" type="pres">
      <dgm:prSet presAssocID="{DCFB71DA-2381-456F-8A86-A2E324F8BEBC}" presName="Child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C39CB-E598-44A0-9078-ABFE1C020686}" type="pres">
      <dgm:prSet presAssocID="{DCFB71DA-2381-456F-8A86-A2E324F8BEBC}" presName="Parent2" presStyleLbl="node1" presStyleIdx="2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23201-BE19-4D1C-9C98-6E031B47FF2B}" type="pres">
      <dgm:prSet presAssocID="{1956A863-EAF1-4C8A-A1D5-25F934ADC13F}" presName="ChildAccent1" presStyleCnt="0"/>
      <dgm:spPr/>
    </dgm:pt>
    <dgm:pt modelId="{E2E42814-5852-4876-BFF3-E6058A7D6F83}" type="pres">
      <dgm:prSet presAssocID="{1956A863-EAF1-4C8A-A1D5-25F934ADC13F}" presName="ChildAccent" presStyleLbl="alignImgPlace1" presStyleIdx="3" presStyleCnt="4"/>
      <dgm:spPr/>
      <dgm:t>
        <a:bodyPr/>
        <a:lstStyle/>
        <a:p>
          <a:endParaRPr lang="en-US"/>
        </a:p>
      </dgm:t>
    </dgm:pt>
    <dgm:pt modelId="{57064AFC-B7C2-45D8-99D9-FFA84138B77A}" type="pres">
      <dgm:prSet presAssocID="{1956A863-EAF1-4C8A-A1D5-25F934ADC13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322646-AC2F-4C1D-8938-1FE9D8F9E351}" type="pres">
      <dgm:prSet presAssocID="{1956A863-EAF1-4C8A-A1D5-25F934ADC13F}" presName="Parent1" presStyleLbl="node1" presStyleIdx="3" presStyleCnt="4">
        <dgm:presLayoutVars>
          <dgm:chMax val="2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4C084A-8BC6-D645-ACC4-F8FF6D3BF2CC}" type="presOf" srcId="{8F234143-54AA-44D0-8F9A-682DD3BE4083}" destId="{87B5DBAD-FBC9-478F-8844-454ADB2DC4AE}" srcOrd="0" destOrd="0" presId="urn:microsoft.com/office/officeart/2011/layout/InterconnectedBlockProcess"/>
    <dgm:cxn modelId="{4AFAB5AD-27B5-DA47-B45C-7F541D4C8BEE}" type="presOf" srcId="{8B7BF413-DAEC-4EE0-92AC-5E616E440C8C}" destId="{5693018A-4FCA-4DA3-9489-F3D3722B9B60}" srcOrd="0" destOrd="0" presId="urn:microsoft.com/office/officeart/2011/layout/InterconnectedBlockProcess"/>
    <dgm:cxn modelId="{B4EA59A4-7BF5-8647-80FD-F040984CD147}" type="presOf" srcId="{8D7F1ECD-E892-4731-B68E-10D5915BAF45}" destId="{50D1C520-5C24-40E6-B289-42F78F2957FD}" srcOrd="1" destOrd="1" presId="urn:microsoft.com/office/officeart/2011/layout/InterconnectedBlockProcess"/>
    <dgm:cxn modelId="{33B6F1CF-1E62-4F50-A09E-CB18FD9D9A6C}" srcId="{DCFB71DA-2381-456F-8A86-A2E324F8BEBC}" destId="{C9291AC4-C6BD-4D4C-8B46-C38762165862}" srcOrd="1" destOrd="0" parTransId="{D28F0425-E643-4E67-B0BC-FC9E1A4B0272}" sibTransId="{8EE41390-A333-4FC2-8BC3-F0F7D84C83F9}"/>
    <dgm:cxn modelId="{19624ACC-9F7E-F64A-BE41-F8B513FC7A56}" type="presOf" srcId="{8D7F1ECD-E892-4731-B68E-10D5915BAF45}" destId="{949AC115-D6F1-445B-886E-BDCD1D3846DC}" srcOrd="0" destOrd="1" presId="urn:microsoft.com/office/officeart/2011/layout/InterconnectedBlockProcess"/>
    <dgm:cxn modelId="{4E314579-6DDA-4313-A11B-0E063549CEB7}" srcId="{1FB2A0EE-0D1F-491C-BED6-B5272E2F8F6D}" destId="{66FBF3B0-E605-491A-8144-83B3E865717A}" srcOrd="0" destOrd="0" parTransId="{A7C88B0B-8281-4715-A567-1F701B97E232}" sibTransId="{2E7E41B0-D266-47AA-8002-76C46C09B66D}"/>
    <dgm:cxn modelId="{CD282037-B54B-4A80-AEEE-39623E8F76D6}" srcId="{8F234143-54AA-44D0-8F9A-682DD3BE4083}" destId="{1956A863-EAF1-4C8A-A1D5-25F934ADC13F}" srcOrd="0" destOrd="0" parTransId="{25C2CA75-E650-49F4-97EB-B02DB15CAAED}" sibTransId="{E6E1CA79-E18E-41AD-B5C2-9E5EBCD43BA9}"/>
    <dgm:cxn modelId="{B522988B-54DC-3E44-B4A4-CAECD4962E7D}" type="presOf" srcId="{0AD4E882-5C9E-4FF4-BBB8-30FA93041AA6}" destId="{C6C76D2E-3947-4B9A-8638-0709E62180FF}" srcOrd="1" destOrd="0" presId="urn:microsoft.com/office/officeart/2011/layout/InterconnectedBlockProcess"/>
    <dgm:cxn modelId="{A71106B6-9407-3A4B-A0A1-6EA26E2E000E}" type="presOf" srcId="{DB86F767-6E2A-4BDE-B024-4537DC44CF75}" destId="{57064AFC-B7C2-45D8-99D9-FFA84138B77A}" srcOrd="1" destOrd="0" presId="urn:microsoft.com/office/officeart/2011/layout/InterconnectedBlockProcess"/>
    <dgm:cxn modelId="{3EF26BC3-2AA6-8346-BD28-D6DB14C68F06}" type="presOf" srcId="{0AD4E882-5C9E-4FF4-BBB8-30FA93041AA6}" destId="{2261AE3D-82D5-4F1D-A73F-3605FD1A2D09}" srcOrd="0" destOrd="0" presId="urn:microsoft.com/office/officeart/2011/layout/InterconnectedBlockProcess"/>
    <dgm:cxn modelId="{B02DCF1E-5BB2-43B8-B058-914F1A1B07EE}" srcId="{1FB2A0EE-0D1F-491C-BED6-B5272E2F8F6D}" destId="{8D7F1ECD-E892-4731-B68E-10D5915BAF45}" srcOrd="1" destOrd="0" parTransId="{5A6470BE-DBEE-4634-9893-CC6221FF817E}" sibTransId="{CB79D284-4C80-4FFF-95A0-B41013684BC9}"/>
    <dgm:cxn modelId="{15D07FBB-ABF3-A74B-8CFE-05C24A747831}" type="presOf" srcId="{EAF184F2-4ADB-4AE1-A484-F64F36CA29D5}" destId="{3E451579-E192-48F9-8BFC-6A38E0B09888}" srcOrd="0" destOrd="0" presId="urn:microsoft.com/office/officeart/2011/layout/InterconnectedBlockProcess"/>
    <dgm:cxn modelId="{8B99D94E-BD6A-AB4E-884E-3B345AE3E7FF}" type="presOf" srcId="{DCFB71DA-2381-456F-8A86-A2E324F8BEBC}" destId="{498C39CB-E598-44A0-9078-ABFE1C020686}" srcOrd="0" destOrd="0" presId="urn:microsoft.com/office/officeart/2011/layout/InterconnectedBlockProcess"/>
    <dgm:cxn modelId="{1972C546-B0E7-4A05-A52A-089929F1F936}" srcId="{8F234143-54AA-44D0-8F9A-682DD3BE4083}" destId="{DCFB71DA-2381-456F-8A86-A2E324F8BEBC}" srcOrd="1" destOrd="0" parTransId="{A67E6384-AE09-4E2D-A9B6-78FB5472F485}" sibTransId="{73AC4308-C57D-4C1A-A190-84DC53DDF3B3}"/>
    <dgm:cxn modelId="{03AB147D-A350-C64C-9CA2-9C2D343B175D}" type="presOf" srcId="{1FB2A0EE-0D1F-491C-BED6-B5272E2F8F6D}" destId="{07612AC5-DA99-4629-8614-CB315FB15C54}" srcOrd="0" destOrd="0" presId="urn:microsoft.com/office/officeart/2011/layout/InterconnectedBlockProcess"/>
    <dgm:cxn modelId="{7922BB91-967B-43D8-890F-FD3CAF451287}" srcId="{EAF184F2-4ADB-4AE1-A484-F64F36CA29D5}" destId="{0AD4E882-5C9E-4FF4-BBB8-30FA93041AA6}" srcOrd="0" destOrd="0" parTransId="{9DC0E884-B3B2-4CC5-B9B9-9B570BE56547}" sibTransId="{836775CF-44A4-4E93-8C4D-06DE10C586AA}"/>
    <dgm:cxn modelId="{5882DE7F-926A-4F40-A552-0514FA6569AB}" srcId="{DCFB71DA-2381-456F-8A86-A2E324F8BEBC}" destId="{8B7BF413-DAEC-4EE0-92AC-5E616E440C8C}" srcOrd="0" destOrd="0" parTransId="{B971EA7C-FEE0-4AF4-8861-9E4DE11BC565}" sibTransId="{172C91B4-2ED0-4005-B6B2-E2DB4F1056C6}"/>
    <dgm:cxn modelId="{5B3A7EFC-F717-3946-B81A-9BBCF2D14A23}" type="presOf" srcId="{66FBF3B0-E605-491A-8144-83B3E865717A}" destId="{949AC115-D6F1-445B-886E-BDCD1D3846DC}" srcOrd="0" destOrd="0" presId="urn:microsoft.com/office/officeart/2011/layout/InterconnectedBlockProcess"/>
    <dgm:cxn modelId="{803CB617-1EF6-441F-B94D-37900766B04E}" srcId="{8F234143-54AA-44D0-8F9A-682DD3BE4083}" destId="{EAF184F2-4ADB-4AE1-A484-F64F36CA29D5}" srcOrd="3" destOrd="0" parTransId="{0552921A-2C77-40D6-95CD-7DDF26B1C3A2}" sibTransId="{30BF6FAF-E65F-4C1F-80A9-9E64BC53C5FC}"/>
    <dgm:cxn modelId="{5A64435E-4E27-EC42-B2F3-B7D5F29C3223}" type="presOf" srcId="{1956A863-EAF1-4C8A-A1D5-25F934ADC13F}" destId="{E5322646-AC2F-4C1D-8938-1FE9D8F9E351}" srcOrd="0" destOrd="0" presId="urn:microsoft.com/office/officeart/2011/layout/InterconnectedBlockProcess"/>
    <dgm:cxn modelId="{B7E1E61B-7E5F-3A49-849B-B32135F4A05C}" type="presOf" srcId="{C9291AC4-C6BD-4D4C-8B46-C38762165862}" destId="{5693018A-4FCA-4DA3-9489-F3D3722B9B60}" srcOrd="0" destOrd="1" presId="urn:microsoft.com/office/officeart/2011/layout/InterconnectedBlockProcess"/>
    <dgm:cxn modelId="{7A0026E0-2A3E-EA47-BF3B-233287351298}" type="presOf" srcId="{66FBF3B0-E605-491A-8144-83B3E865717A}" destId="{50D1C520-5C24-40E6-B289-42F78F2957FD}" srcOrd="1" destOrd="0" presId="urn:microsoft.com/office/officeart/2011/layout/InterconnectedBlockProcess"/>
    <dgm:cxn modelId="{5E5472AF-9DFC-42BC-AEAC-1E8057154B3A}" srcId="{1956A863-EAF1-4C8A-A1D5-25F934ADC13F}" destId="{DB86F767-6E2A-4BDE-B024-4537DC44CF75}" srcOrd="0" destOrd="0" parTransId="{FC7F8EDB-11EB-4D29-A1DC-36D719A89A71}" sibTransId="{8EA856E7-913F-4679-8C43-670FADB82FB0}"/>
    <dgm:cxn modelId="{71A7CBB4-50DB-2041-B344-8DCC3DCEE77B}" type="presOf" srcId="{DB86F767-6E2A-4BDE-B024-4537DC44CF75}" destId="{E2E42814-5852-4876-BFF3-E6058A7D6F83}" srcOrd="0" destOrd="0" presId="urn:microsoft.com/office/officeart/2011/layout/InterconnectedBlockProcess"/>
    <dgm:cxn modelId="{AB97699D-BC2B-AC45-A8AD-0B9C2B463CBD}" type="presOf" srcId="{C9291AC4-C6BD-4D4C-8B46-C38762165862}" destId="{FB6DEB0D-73B3-4BAC-8F45-93B2C8F3233A}" srcOrd="1" destOrd="1" presId="urn:microsoft.com/office/officeart/2011/layout/InterconnectedBlockProcess"/>
    <dgm:cxn modelId="{C153E282-88E8-0A4C-9EFE-292BE60B02B0}" type="presOf" srcId="{8B7BF413-DAEC-4EE0-92AC-5E616E440C8C}" destId="{FB6DEB0D-73B3-4BAC-8F45-93B2C8F3233A}" srcOrd="1" destOrd="0" presId="urn:microsoft.com/office/officeart/2011/layout/InterconnectedBlockProcess"/>
    <dgm:cxn modelId="{64006126-DA94-41D2-8FC3-84410D341823}" srcId="{8F234143-54AA-44D0-8F9A-682DD3BE4083}" destId="{1FB2A0EE-0D1F-491C-BED6-B5272E2F8F6D}" srcOrd="2" destOrd="0" parTransId="{2C82AC05-0811-464C-95C4-FB0A3AD02A46}" sibTransId="{90373C62-30E2-4A15-AADD-20649FB5D7CE}"/>
    <dgm:cxn modelId="{3F485961-A367-BF4F-BBDE-74DD2412C983}" type="presParOf" srcId="{87B5DBAD-FBC9-478F-8844-454ADB2DC4AE}" destId="{60008D08-5A2F-466A-BFCF-86F2E61FCE40}" srcOrd="0" destOrd="0" presId="urn:microsoft.com/office/officeart/2011/layout/InterconnectedBlockProcess"/>
    <dgm:cxn modelId="{9B19135B-911D-5448-A5E8-B2BF70E7FF38}" type="presParOf" srcId="{60008D08-5A2F-466A-BFCF-86F2E61FCE40}" destId="{2261AE3D-82D5-4F1D-A73F-3605FD1A2D09}" srcOrd="0" destOrd="0" presId="urn:microsoft.com/office/officeart/2011/layout/InterconnectedBlockProcess"/>
    <dgm:cxn modelId="{5E6068D0-2DE1-B744-A1DA-E04A2B493B0C}" type="presParOf" srcId="{87B5DBAD-FBC9-478F-8844-454ADB2DC4AE}" destId="{C6C76D2E-3947-4B9A-8638-0709E62180FF}" srcOrd="1" destOrd="0" presId="urn:microsoft.com/office/officeart/2011/layout/InterconnectedBlockProcess"/>
    <dgm:cxn modelId="{21D62AF9-6776-CF47-B16C-84F5D10FAD02}" type="presParOf" srcId="{87B5DBAD-FBC9-478F-8844-454ADB2DC4AE}" destId="{3E451579-E192-48F9-8BFC-6A38E0B09888}" srcOrd="2" destOrd="0" presId="urn:microsoft.com/office/officeart/2011/layout/InterconnectedBlockProcess"/>
    <dgm:cxn modelId="{E84373D2-A15D-AA4F-B00B-C6937CAA5221}" type="presParOf" srcId="{87B5DBAD-FBC9-478F-8844-454ADB2DC4AE}" destId="{547FD648-FB29-4303-8F1D-22AB3FE57604}" srcOrd="3" destOrd="0" presId="urn:microsoft.com/office/officeart/2011/layout/InterconnectedBlockProcess"/>
    <dgm:cxn modelId="{9D45E038-CBCE-964E-BAEF-BFDF3BC9C2B0}" type="presParOf" srcId="{547FD648-FB29-4303-8F1D-22AB3FE57604}" destId="{949AC115-D6F1-445B-886E-BDCD1D3846DC}" srcOrd="0" destOrd="0" presId="urn:microsoft.com/office/officeart/2011/layout/InterconnectedBlockProcess"/>
    <dgm:cxn modelId="{DD6A41C6-CCAD-704D-8582-CFD707E5969D}" type="presParOf" srcId="{87B5DBAD-FBC9-478F-8844-454ADB2DC4AE}" destId="{50D1C520-5C24-40E6-B289-42F78F2957FD}" srcOrd="4" destOrd="0" presId="urn:microsoft.com/office/officeart/2011/layout/InterconnectedBlockProcess"/>
    <dgm:cxn modelId="{C92EF972-D052-494B-9C69-E9001D5C4CAA}" type="presParOf" srcId="{87B5DBAD-FBC9-478F-8844-454ADB2DC4AE}" destId="{07612AC5-DA99-4629-8614-CB315FB15C54}" srcOrd="5" destOrd="0" presId="urn:microsoft.com/office/officeart/2011/layout/InterconnectedBlockProcess"/>
    <dgm:cxn modelId="{028D3416-3A8C-DD44-921A-FF029CD39C6C}" type="presParOf" srcId="{87B5DBAD-FBC9-478F-8844-454ADB2DC4AE}" destId="{C03BD0DD-10E2-4090-986D-A5F62728EAC4}" srcOrd="6" destOrd="0" presId="urn:microsoft.com/office/officeart/2011/layout/InterconnectedBlockProcess"/>
    <dgm:cxn modelId="{8DB5CC77-3D50-4D40-AE96-48594A70508E}" type="presParOf" srcId="{C03BD0DD-10E2-4090-986D-A5F62728EAC4}" destId="{5693018A-4FCA-4DA3-9489-F3D3722B9B60}" srcOrd="0" destOrd="0" presId="urn:microsoft.com/office/officeart/2011/layout/InterconnectedBlockProcess"/>
    <dgm:cxn modelId="{71DDD549-76BF-574E-89D2-4E2CBC2F7E7F}" type="presParOf" srcId="{87B5DBAD-FBC9-478F-8844-454ADB2DC4AE}" destId="{FB6DEB0D-73B3-4BAC-8F45-93B2C8F3233A}" srcOrd="7" destOrd="0" presId="urn:microsoft.com/office/officeart/2011/layout/InterconnectedBlockProcess"/>
    <dgm:cxn modelId="{90CFE7C8-3E11-C843-8F7B-9D1CFE66D853}" type="presParOf" srcId="{87B5DBAD-FBC9-478F-8844-454ADB2DC4AE}" destId="{498C39CB-E598-44A0-9078-ABFE1C020686}" srcOrd="8" destOrd="0" presId="urn:microsoft.com/office/officeart/2011/layout/InterconnectedBlockProcess"/>
    <dgm:cxn modelId="{004128C4-2E34-354F-9D8C-46682752563B}" type="presParOf" srcId="{87B5DBAD-FBC9-478F-8844-454ADB2DC4AE}" destId="{B1D23201-BE19-4D1C-9C98-6E031B47FF2B}" srcOrd="9" destOrd="0" presId="urn:microsoft.com/office/officeart/2011/layout/InterconnectedBlockProcess"/>
    <dgm:cxn modelId="{968C79E0-A37F-C240-AA15-4830BF7E6742}" type="presParOf" srcId="{B1D23201-BE19-4D1C-9C98-6E031B47FF2B}" destId="{E2E42814-5852-4876-BFF3-E6058A7D6F83}" srcOrd="0" destOrd="0" presId="urn:microsoft.com/office/officeart/2011/layout/InterconnectedBlockProcess"/>
    <dgm:cxn modelId="{F89202C0-9838-E348-B4AB-980F2D564CC3}" type="presParOf" srcId="{87B5DBAD-FBC9-478F-8844-454ADB2DC4AE}" destId="{57064AFC-B7C2-45D8-99D9-FFA84138B77A}" srcOrd="10" destOrd="0" presId="urn:microsoft.com/office/officeart/2011/layout/InterconnectedBlockProcess"/>
    <dgm:cxn modelId="{50228AFA-C79E-0F4A-91F1-EDCFA5B2D328}" type="presParOf" srcId="{87B5DBAD-FBC9-478F-8844-454ADB2DC4AE}" destId="{E5322646-AC2F-4C1D-8938-1FE9D8F9E351}" srcOrd="11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2559CB-8301-4663-969F-D1C01C7867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A78F02C-AD20-44B4-BE73-56448E0AF77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Beverage changes </a:t>
          </a:r>
          <a:r>
            <a:rPr lang="en-US" sz="2400" dirty="0" smtClean="0"/>
            <a:t>from 2008 to 2012?</a:t>
          </a:r>
        </a:p>
      </dgm:t>
    </dgm:pt>
    <dgm:pt modelId="{34115CD9-A474-4CA1-969B-9EED8B7112BF}" type="parTrans" cxnId="{6B7C51F4-D9C7-47F4-AD64-0C05F6D99E37}">
      <dgm:prSet/>
      <dgm:spPr/>
      <dgm:t>
        <a:bodyPr/>
        <a:lstStyle/>
        <a:p>
          <a:endParaRPr lang="en-US"/>
        </a:p>
      </dgm:t>
    </dgm:pt>
    <dgm:pt modelId="{BE792D39-D4F4-4A1C-BC91-6B6C50A683A8}" type="sibTrans" cxnId="{6B7C51F4-D9C7-47F4-AD64-0C05F6D99E37}">
      <dgm:prSet/>
      <dgm:spPr/>
      <dgm:t>
        <a:bodyPr/>
        <a:lstStyle/>
        <a:p>
          <a:endParaRPr lang="en-US"/>
        </a:p>
      </dgm:t>
    </dgm:pt>
    <dgm:pt modelId="{242D1CCD-2E96-4723-8C20-AB73D9EDBEA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Providers </a:t>
          </a:r>
          <a:r>
            <a:rPr lang="en-US" sz="2400" b="1" dirty="0" smtClean="0"/>
            <a:t>awareness &amp; compliance</a:t>
          </a:r>
          <a:r>
            <a:rPr lang="en-US" sz="2400" dirty="0" smtClean="0"/>
            <a:t> with law?</a:t>
          </a:r>
        </a:p>
      </dgm:t>
    </dgm:pt>
    <dgm:pt modelId="{C7A93394-6D40-4892-BC8D-41D46D45DDF1}" type="parTrans" cxnId="{2D1F246D-8EDA-40D9-9C54-5CA821266DFD}">
      <dgm:prSet/>
      <dgm:spPr/>
      <dgm:t>
        <a:bodyPr/>
        <a:lstStyle/>
        <a:p>
          <a:endParaRPr lang="en-US"/>
        </a:p>
      </dgm:t>
    </dgm:pt>
    <dgm:pt modelId="{C6E04FF9-1577-4438-A0B0-1C5549550B09}" type="sibTrans" cxnId="{2D1F246D-8EDA-40D9-9C54-5CA821266DFD}">
      <dgm:prSet/>
      <dgm:spPr/>
      <dgm:t>
        <a:bodyPr/>
        <a:lstStyle/>
        <a:p>
          <a:endParaRPr lang="en-US"/>
        </a:p>
      </dgm:t>
    </dgm:pt>
    <dgm:pt modelId="{E23B344F-2BF3-4A92-9E8D-FF3976E9B56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 smtClean="0"/>
            <a:t>Facilitators </a:t>
          </a:r>
          <a:r>
            <a:rPr lang="en-US" sz="2400" b="0" dirty="0" smtClean="0"/>
            <a:t>of beverage change?</a:t>
          </a:r>
        </a:p>
      </dgm:t>
    </dgm:pt>
    <dgm:pt modelId="{34A47E13-2955-4DFE-9051-35CC45A2FDF0}" type="sibTrans" cxnId="{2E64587E-5C18-4483-B417-673B9EE44D61}">
      <dgm:prSet/>
      <dgm:spPr/>
      <dgm:t>
        <a:bodyPr/>
        <a:lstStyle/>
        <a:p>
          <a:endParaRPr lang="en-US"/>
        </a:p>
      </dgm:t>
    </dgm:pt>
    <dgm:pt modelId="{25AB6CAC-EE63-4C06-8FC0-2284AD4E9B62}" type="parTrans" cxnId="{2E64587E-5C18-4483-B417-673B9EE44D61}">
      <dgm:prSet/>
      <dgm:spPr/>
      <dgm:t>
        <a:bodyPr/>
        <a:lstStyle/>
        <a:p>
          <a:endParaRPr lang="en-US"/>
        </a:p>
      </dgm:t>
    </dgm:pt>
    <dgm:pt modelId="{1007E85E-3BEF-4C84-A02E-ECC81974CF5E}" type="pres">
      <dgm:prSet presAssocID="{EB2559CB-8301-4663-969F-D1C01C7867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ED83C2C-D0AA-4954-8926-F17FE56EF4E7}" type="pres">
      <dgm:prSet presAssocID="{EB2559CB-8301-4663-969F-D1C01C786761}" presName="Name1" presStyleCnt="0"/>
      <dgm:spPr/>
    </dgm:pt>
    <dgm:pt modelId="{7110E7D6-FFC6-4840-96C3-76DCA991BE1B}" type="pres">
      <dgm:prSet presAssocID="{EB2559CB-8301-4663-969F-D1C01C786761}" presName="cycle" presStyleCnt="0"/>
      <dgm:spPr/>
    </dgm:pt>
    <dgm:pt modelId="{FE8DDFED-CAE0-474D-8EBD-85E48219A2FB}" type="pres">
      <dgm:prSet presAssocID="{EB2559CB-8301-4663-969F-D1C01C786761}" presName="srcNode" presStyleLbl="node1" presStyleIdx="0" presStyleCnt="3"/>
      <dgm:spPr/>
    </dgm:pt>
    <dgm:pt modelId="{4C9E9A0E-CBAE-46BD-A239-582D2AD69D61}" type="pres">
      <dgm:prSet presAssocID="{EB2559CB-8301-4663-969F-D1C01C786761}" presName="conn" presStyleLbl="parChTrans1D2" presStyleIdx="0" presStyleCnt="1"/>
      <dgm:spPr/>
      <dgm:t>
        <a:bodyPr/>
        <a:lstStyle/>
        <a:p>
          <a:endParaRPr lang="en-US"/>
        </a:p>
      </dgm:t>
    </dgm:pt>
    <dgm:pt modelId="{8FB187D7-E387-4011-858B-9B53AD32E0EB}" type="pres">
      <dgm:prSet presAssocID="{EB2559CB-8301-4663-969F-D1C01C786761}" presName="extraNode" presStyleLbl="node1" presStyleIdx="0" presStyleCnt="3"/>
      <dgm:spPr/>
    </dgm:pt>
    <dgm:pt modelId="{CB76B535-1DE3-4877-895F-C5E943890F74}" type="pres">
      <dgm:prSet presAssocID="{EB2559CB-8301-4663-969F-D1C01C786761}" presName="dstNode" presStyleLbl="node1" presStyleIdx="0" presStyleCnt="3"/>
      <dgm:spPr/>
    </dgm:pt>
    <dgm:pt modelId="{EB8C3EC9-5A2F-4519-A374-55A8FD95FAC5}" type="pres">
      <dgm:prSet presAssocID="{FA78F02C-AD20-44B4-BE73-56448E0AF77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985B-E069-4907-A38D-C629504F5FE1}" type="pres">
      <dgm:prSet presAssocID="{FA78F02C-AD20-44B4-BE73-56448E0AF779}" presName="accent_1" presStyleCnt="0"/>
      <dgm:spPr/>
    </dgm:pt>
    <dgm:pt modelId="{96E6D067-CB04-4ACC-9603-C29915DEACA1}" type="pres">
      <dgm:prSet presAssocID="{FA78F02C-AD20-44B4-BE73-56448E0AF779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A25C41D-10BB-4596-ABFD-42D389B1AF47}" type="pres">
      <dgm:prSet presAssocID="{242D1CCD-2E96-4723-8C20-AB73D9EDBE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F97C-F9D4-4032-9606-4A1ADB56006D}" type="pres">
      <dgm:prSet presAssocID="{242D1CCD-2E96-4723-8C20-AB73D9EDBEA2}" presName="accent_2" presStyleCnt="0"/>
      <dgm:spPr/>
    </dgm:pt>
    <dgm:pt modelId="{668540A0-B963-4A23-843F-289999D69B44}" type="pres">
      <dgm:prSet presAssocID="{242D1CCD-2E96-4723-8C20-AB73D9EDBEA2}" presName="accentRepeatNode" presStyleLbl="solidFgAcc1" presStyleIdx="1" presStyleCnt="3"/>
      <dgm:spPr/>
    </dgm:pt>
    <dgm:pt modelId="{C4E79E76-3428-4330-8CD8-07DDACFC21FE}" type="pres">
      <dgm:prSet presAssocID="{E23B344F-2BF3-4A92-9E8D-FF3976E9B56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F06D-2D59-4619-A062-575219EFBFD4}" type="pres">
      <dgm:prSet presAssocID="{E23B344F-2BF3-4A92-9E8D-FF3976E9B564}" presName="accent_3" presStyleCnt="0"/>
      <dgm:spPr/>
    </dgm:pt>
    <dgm:pt modelId="{47C6B72F-D01C-47DD-B910-933C9906258A}" type="pres">
      <dgm:prSet presAssocID="{E23B344F-2BF3-4A92-9E8D-FF3976E9B564}" presName="accentRepeatNode" presStyleLbl="solidFgAcc1" presStyleIdx="2" presStyleCnt="3"/>
      <dgm:spPr/>
    </dgm:pt>
  </dgm:ptLst>
  <dgm:cxnLst>
    <dgm:cxn modelId="{D7411287-82DD-8649-A682-0EA79D15D38E}" type="presOf" srcId="{FA78F02C-AD20-44B4-BE73-56448E0AF779}" destId="{EB8C3EC9-5A2F-4519-A374-55A8FD95FAC5}" srcOrd="0" destOrd="0" presId="urn:microsoft.com/office/officeart/2008/layout/VerticalCurvedList"/>
    <dgm:cxn modelId="{2D1F246D-8EDA-40D9-9C54-5CA821266DFD}" srcId="{EB2559CB-8301-4663-969F-D1C01C786761}" destId="{242D1CCD-2E96-4723-8C20-AB73D9EDBEA2}" srcOrd="1" destOrd="0" parTransId="{C7A93394-6D40-4892-BC8D-41D46D45DDF1}" sibTransId="{C6E04FF9-1577-4438-A0B0-1C5549550B09}"/>
    <dgm:cxn modelId="{3562C6BD-1685-4C4D-BD10-D9AA4978F688}" type="presOf" srcId="{E23B344F-2BF3-4A92-9E8D-FF3976E9B564}" destId="{C4E79E76-3428-4330-8CD8-07DDACFC21FE}" srcOrd="0" destOrd="0" presId="urn:microsoft.com/office/officeart/2008/layout/VerticalCurvedList"/>
    <dgm:cxn modelId="{6B7C51F4-D9C7-47F4-AD64-0C05F6D99E37}" srcId="{EB2559CB-8301-4663-969F-D1C01C786761}" destId="{FA78F02C-AD20-44B4-BE73-56448E0AF779}" srcOrd="0" destOrd="0" parTransId="{34115CD9-A474-4CA1-969B-9EED8B7112BF}" sibTransId="{BE792D39-D4F4-4A1C-BC91-6B6C50A683A8}"/>
    <dgm:cxn modelId="{2E64587E-5C18-4483-B417-673B9EE44D61}" srcId="{EB2559CB-8301-4663-969F-D1C01C786761}" destId="{E23B344F-2BF3-4A92-9E8D-FF3976E9B564}" srcOrd="2" destOrd="0" parTransId="{25AB6CAC-EE63-4C06-8FC0-2284AD4E9B62}" sibTransId="{34A47E13-2955-4DFE-9051-35CC45A2FDF0}"/>
    <dgm:cxn modelId="{4CDD7B8C-3E28-AE43-AA8D-0FA3F5403CF5}" type="presOf" srcId="{BE792D39-D4F4-4A1C-BC91-6B6C50A683A8}" destId="{4C9E9A0E-CBAE-46BD-A239-582D2AD69D61}" srcOrd="0" destOrd="0" presId="urn:microsoft.com/office/officeart/2008/layout/VerticalCurvedList"/>
    <dgm:cxn modelId="{D5ACDCA5-4B0C-204B-A53B-32BDF443E0E9}" type="presOf" srcId="{EB2559CB-8301-4663-969F-D1C01C786761}" destId="{1007E85E-3BEF-4C84-A02E-ECC81974CF5E}" srcOrd="0" destOrd="0" presId="urn:microsoft.com/office/officeart/2008/layout/VerticalCurvedList"/>
    <dgm:cxn modelId="{B83790CE-3CEA-F844-801E-68D0CAD9FE7A}" type="presOf" srcId="{242D1CCD-2E96-4723-8C20-AB73D9EDBEA2}" destId="{BA25C41D-10BB-4596-ABFD-42D389B1AF47}" srcOrd="0" destOrd="0" presId="urn:microsoft.com/office/officeart/2008/layout/VerticalCurvedList"/>
    <dgm:cxn modelId="{0C9152A5-AA87-4145-A72D-382CF5C05BD1}" type="presParOf" srcId="{1007E85E-3BEF-4C84-A02E-ECC81974CF5E}" destId="{6ED83C2C-D0AA-4954-8926-F17FE56EF4E7}" srcOrd="0" destOrd="0" presId="urn:microsoft.com/office/officeart/2008/layout/VerticalCurvedList"/>
    <dgm:cxn modelId="{776C5B8A-4706-C847-B5AB-D337038E5B97}" type="presParOf" srcId="{6ED83C2C-D0AA-4954-8926-F17FE56EF4E7}" destId="{7110E7D6-FFC6-4840-96C3-76DCA991BE1B}" srcOrd="0" destOrd="0" presId="urn:microsoft.com/office/officeart/2008/layout/VerticalCurvedList"/>
    <dgm:cxn modelId="{51C96E09-FBA1-B448-9A26-43B51AF1593C}" type="presParOf" srcId="{7110E7D6-FFC6-4840-96C3-76DCA991BE1B}" destId="{FE8DDFED-CAE0-474D-8EBD-85E48219A2FB}" srcOrd="0" destOrd="0" presId="urn:microsoft.com/office/officeart/2008/layout/VerticalCurvedList"/>
    <dgm:cxn modelId="{878E0796-0102-E945-8926-34C9C13F64B4}" type="presParOf" srcId="{7110E7D6-FFC6-4840-96C3-76DCA991BE1B}" destId="{4C9E9A0E-CBAE-46BD-A239-582D2AD69D61}" srcOrd="1" destOrd="0" presId="urn:microsoft.com/office/officeart/2008/layout/VerticalCurvedList"/>
    <dgm:cxn modelId="{1601DF5C-600F-FE4C-A2FC-6B0DCD3E0B1E}" type="presParOf" srcId="{7110E7D6-FFC6-4840-96C3-76DCA991BE1B}" destId="{8FB187D7-E387-4011-858B-9B53AD32E0EB}" srcOrd="2" destOrd="0" presId="urn:microsoft.com/office/officeart/2008/layout/VerticalCurvedList"/>
    <dgm:cxn modelId="{A0DF347C-5339-DC41-82AB-2AF4B7DB40DA}" type="presParOf" srcId="{7110E7D6-FFC6-4840-96C3-76DCA991BE1B}" destId="{CB76B535-1DE3-4877-895F-C5E943890F74}" srcOrd="3" destOrd="0" presId="urn:microsoft.com/office/officeart/2008/layout/VerticalCurvedList"/>
    <dgm:cxn modelId="{3C60873B-CBEA-E548-B6FF-690F69E4EDB8}" type="presParOf" srcId="{6ED83C2C-D0AA-4954-8926-F17FE56EF4E7}" destId="{EB8C3EC9-5A2F-4519-A374-55A8FD95FAC5}" srcOrd="1" destOrd="0" presId="urn:microsoft.com/office/officeart/2008/layout/VerticalCurvedList"/>
    <dgm:cxn modelId="{F4D6B8D7-0159-2848-B121-C6A12DD24C8B}" type="presParOf" srcId="{6ED83C2C-D0AA-4954-8926-F17FE56EF4E7}" destId="{6683985B-E069-4907-A38D-C629504F5FE1}" srcOrd="2" destOrd="0" presId="urn:microsoft.com/office/officeart/2008/layout/VerticalCurvedList"/>
    <dgm:cxn modelId="{6A2919C8-F45C-8C4F-AF81-DC79871CEE67}" type="presParOf" srcId="{6683985B-E069-4907-A38D-C629504F5FE1}" destId="{96E6D067-CB04-4ACC-9603-C29915DEACA1}" srcOrd="0" destOrd="0" presId="urn:microsoft.com/office/officeart/2008/layout/VerticalCurvedList"/>
    <dgm:cxn modelId="{91C60BD9-A551-0642-80BB-497782AFB208}" type="presParOf" srcId="{6ED83C2C-D0AA-4954-8926-F17FE56EF4E7}" destId="{BA25C41D-10BB-4596-ABFD-42D389B1AF47}" srcOrd="3" destOrd="0" presId="urn:microsoft.com/office/officeart/2008/layout/VerticalCurvedList"/>
    <dgm:cxn modelId="{7DB56493-8DAA-FC48-94F2-7691D73E891D}" type="presParOf" srcId="{6ED83C2C-D0AA-4954-8926-F17FE56EF4E7}" destId="{14A0F97C-F9D4-4032-9606-4A1ADB56006D}" srcOrd="4" destOrd="0" presId="urn:microsoft.com/office/officeart/2008/layout/VerticalCurvedList"/>
    <dgm:cxn modelId="{21E2ED7A-EBB7-344A-8855-4C49801F0AAA}" type="presParOf" srcId="{14A0F97C-F9D4-4032-9606-4A1ADB56006D}" destId="{668540A0-B963-4A23-843F-289999D69B44}" srcOrd="0" destOrd="0" presId="urn:microsoft.com/office/officeart/2008/layout/VerticalCurvedList"/>
    <dgm:cxn modelId="{E4DE94F0-E3F6-6D41-9C00-DE28FF36FFEC}" type="presParOf" srcId="{6ED83C2C-D0AA-4954-8926-F17FE56EF4E7}" destId="{C4E79E76-3428-4330-8CD8-07DDACFC21FE}" srcOrd="5" destOrd="0" presId="urn:microsoft.com/office/officeart/2008/layout/VerticalCurvedList"/>
    <dgm:cxn modelId="{F586A4C1-A2DB-D749-A732-F034D28E6E4F}" type="presParOf" srcId="{6ED83C2C-D0AA-4954-8926-F17FE56EF4E7}" destId="{A79CF06D-2D59-4619-A062-575219EFBFD4}" srcOrd="6" destOrd="0" presId="urn:microsoft.com/office/officeart/2008/layout/VerticalCurvedList"/>
    <dgm:cxn modelId="{3D0DC019-4BD0-354D-AAAD-F8E74087A127}" type="presParOf" srcId="{A79CF06D-2D59-4619-A062-575219EFBFD4}" destId="{47C6B72F-D01C-47DD-B910-933C990625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FA7802D-D26E-40D2-BC62-E4AFC2927951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FC1E7-1901-4056-8ED9-C269DA49192B}">
      <dgm:prSet phldrT="[Text]" custT="1"/>
      <dgm:spPr/>
      <dgm:t>
        <a:bodyPr/>
        <a:lstStyle/>
        <a:p>
          <a:r>
            <a:rPr lang="en-US" sz="2000" b="0" dirty="0" smtClean="0"/>
            <a:t>Beverage policy in all</a:t>
          </a:r>
        </a:p>
        <a:p>
          <a:r>
            <a:rPr lang="en-US" sz="2000" b="0" dirty="0" smtClean="0"/>
            <a:t> </a:t>
          </a:r>
          <a:r>
            <a:rPr lang="en-US" sz="2000" b="1" dirty="0" smtClean="0"/>
            <a:t>childcare guidance </a:t>
          </a:r>
          <a:endParaRPr lang="en-US" sz="2000" b="1" dirty="0"/>
        </a:p>
      </dgm:t>
    </dgm:pt>
    <dgm:pt modelId="{130C3DB0-A3E6-43DF-9C09-8A156C35A7D4}" type="parTrans" cxnId="{40D38DEA-E0EC-48EF-A7D0-3A68D0890742}">
      <dgm:prSet/>
      <dgm:spPr/>
      <dgm:t>
        <a:bodyPr/>
        <a:lstStyle/>
        <a:p>
          <a:endParaRPr lang="en-US"/>
        </a:p>
      </dgm:t>
    </dgm:pt>
    <dgm:pt modelId="{D79C8DAA-F488-4B60-BFB0-D0C174B9A160}" type="sibTrans" cxnId="{40D38DEA-E0EC-48EF-A7D0-3A68D0890742}">
      <dgm:prSet/>
      <dgm:spPr/>
      <dgm:t>
        <a:bodyPr/>
        <a:lstStyle/>
        <a:p>
          <a:endParaRPr lang="en-US"/>
        </a:p>
      </dgm:t>
    </dgm:pt>
    <dgm:pt modelId="{E5A15FAB-C24C-4783-B83F-80C1B576AE8A}">
      <dgm:prSet phldrT="[Text]" custT="1"/>
      <dgm:spPr/>
      <dgm:t>
        <a:bodyPr/>
        <a:lstStyle/>
        <a:p>
          <a:r>
            <a:rPr lang="en-US" sz="2000" b="0" dirty="0" smtClean="0"/>
            <a:t>Beverage policy in mandated </a:t>
          </a:r>
        </a:p>
        <a:p>
          <a:r>
            <a:rPr lang="en-US" sz="2000" b="1" dirty="0" smtClean="0"/>
            <a:t>provider training</a:t>
          </a:r>
          <a:endParaRPr lang="en-US" sz="2000" b="1" dirty="0"/>
        </a:p>
      </dgm:t>
    </dgm:pt>
    <dgm:pt modelId="{B7F74A53-BD02-4C6F-9E58-C10A910B06B7}" type="parTrans" cxnId="{80B517D6-2563-4348-89D8-072B5329A3BE}">
      <dgm:prSet/>
      <dgm:spPr/>
      <dgm:t>
        <a:bodyPr/>
        <a:lstStyle/>
        <a:p>
          <a:endParaRPr lang="en-US"/>
        </a:p>
      </dgm:t>
    </dgm:pt>
    <dgm:pt modelId="{C8E8B581-89BD-44B0-8A77-0CD44FD57842}" type="sibTrans" cxnId="{80B517D6-2563-4348-89D8-072B5329A3BE}">
      <dgm:prSet/>
      <dgm:spPr/>
      <dgm:t>
        <a:bodyPr/>
        <a:lstStyle/>
        <a:p>
          <a:endParaRPr lang="en-US"/>
        </a:p>
      </dgm:t>
    </dgm:pt>
    <dgm:pt modelId="{13F6DD86-A277-42FE-BAFA-6048DAB5FB02}">
      <dgm:prSet phldrT="[Text]" custT="1"/>
      <dgm:spPr/>
      <dgm:t>
        <a:bodyPr/>
        <a:lstStyle/>
        <a:p>
          <a:r>
            <a:rPr lang="en-US" sz="2000" b="0" dirty="0" smtClean="0"/>
            <a:t>Advocacy for </a:t>
          </a:r>
        </a:p>
        <a:p>
          <a:r>
            <a:rPr lang="en-US" sz="2000" b="1" dirty="0" smtClean="0"/>
            <a:t>policy in other states</a:t>
          </a:r>
          <a:r>
            <a:rPr lang="en-US" sz="2000" b="0" dirty="0" smtClean="0"/>
            <a:t> &amp;</a:t>
          </a:r>
        </a:p>
        <a:p>
          <a:r>
            <a:rPr lang="en-US" sz="2000" b="1" dirty="0" smtClean="0"/>
            <a:t>federal CACFP revisions</a:t>
          </a:r>
          <a:endParaRPr lang="en-US" sz="2000" b="1" dirty="0"/>
        </a:p>
      </dgm:t>
    </dgm:pt>
    <dgm:pt modelId="{1E9F89D0-9BE2-40A1-9A66-F8FDDC1B6E4C}" type="parTrans" cxnId="{D3C1DC38-B0B9-4E7B-85D9-ABE256EFA6B1}">
      <dgm:prSet/>
      <dgm:spPr/>
      <dgm:t>
        <a:bodyPr/>
        <a:lstStyle/>
        <a:p>
          <a:endParaRPr lang="en-US"/>
        </a:p>
      </dgm:t>
    </dgm:pt>
    <dgm:pt modelId="{787481A4-25FF-466E-83D1-A3FB59CDF5AF}" type="sibTrans" cxnId="{D3C1DC38-B0B9-4E7B-85D9-ABE256EFA6B1}">
      <dgm:prSet/>
      <dgm:spPr/>
      <dgm:t>
        <a:bodyPr/>
        <a:lstStyle/>
        <a:p>
          <a:endParaRPr lang="en-US"/>
        </a:p>
      </dgm:t>
    </dgm:pt>
    <dgm:pt modelId="{8313D516-CEA1-4B83-A8CB-CD5A87A9ABC7}" type="pres">
      <dgm:prSet presAssocID="{EFA7802D-D26E-40D2-BC62-E4AFC292795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EF05C5-9D5C-431A-BF78-99C685FBC5B7}" type="pres">
      <dgm:prSet presAssocID="{EFA7802D-D26E-40D2-BC62-E4AFC2927951}" presName="cycle" presStyleCnt="0"/>
      <dgm:spPr/>
    </dgm:pt>
    <dgm:pt modelId="{4369CA43-2787-4211-99A2-DE2C9804FCB0}" type="pres">
      <dgm:prSet presAssocID="{46BFC1E7-1901-4056-8ED9-C269DA49192B}" presName="nodeFirstNode" presStyleLbl="node1" presStyleIdx="0" presStyleCnt="3" custScaleX="81651" custScaleY="74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E8868-315F-4A90-8BAC-F5B4DEADB947}" type="pres">
      <dgm:prSet presAssocID="{D79C8DAA-F488-4B60-BFB0-D0C174B9A16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718087C-5E4A-4833-AB21-44E02A0479A7}" type="pres">
      <dgm:prSet presAssocID="{E5A15FAB-C24C-4783-B83F-80C1B576AE8A}" presName="nodeFollowingNodes" presStyleLbl="node1" presStyleIdx="1" presStyleCnt="3" custScaleX="105866" custScaleY="93292" custRadScaleRad="100562" custRadScaleInc="-29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FC992-1DB9-4CE7-891F-556BB0C9CA65}" type="pres">
      <dgm:prSet presAssocID="{13F6DD86-A277-42FE-BAFA-6048DAB5FB02}" presName="nodeFollowingNodes" presStyleLbl="node1" presStyleIdx="2" presStyleCnt="3" custScaleX="105614" custScaleY="100489" custRadScaleRad="100316" custRadScaleInc="287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F7AB72-FB0E-714A-A129-3451171A489B}" type="presOf" srcId="{D79C8DAA-F488-4B60-BFB0-D0C174B9A160}" destId="{421E8868-315F-4A90-8BAC-F5B4DEADB947}" srcOrd="0" destOrd="0" presId="urn:microsoft.com/office/officeart/2005/8/layout/cycle3"/>
    <dgm:cxn modelId="{9029B6E3-5440-4A42-B1EB-AC2B076C0C9D}" type="presOf" srcId="{46BFC1E7-1901-4056-8ED9-C269DA49192B}" destId="{4369CA43-2787-4211-99A2-DE2C9804FCB0}" srcOrd="0" destOrd="0" presId="urn:microsoft.com/office/officeart/2005/8/layout/cycle3"/>
    <dgm:cxn modelId="{70E5A7FB-779D-F948-98BE-5E8647321B0A}" type="presOf" srcId="{E5A15FAB-C24C-4783-B83F-80C1B576AE8A}" destId="{0718087C-5E4A-4833-AB21-44E02A0479A7}" srcOrd="0" destOrd="0" presId="urn:microsoft.com/office/officeart/2005/8/layout/cycle3"/>
    <dgm:cxn modelId="{2835BFB5-F341-C443-A2C1-250F9B45B4EA}" type="presOf" srcId="{13F6DD86-A277-42FE-BAFA-6048DAB5FB02}" destId="{F6BFC992-1DB9-4CE7-891F-556BB0C9CA65}" srcOrd="0" destOrd="0" presId="urn:microsoft.com/office/officeart/2005/8/layout/cycle3"/>
    <dgm:cxn modelId="{80B517D6-2563-4348-89D8-072B5329A3BE}" srcId="{EFA7802D-D26E-40D2-BC62-E4AFC2927951}" destId="{E5A15FAB-C24C-4783-B83F-80C1B576AE8A}" srcOrd="1" destOrd="0" parTransId="{B7F74A53-BD02-4C6F-9E58-C10A910B06B7}" sibTransId="{C8E8B581-89BD-44B0-8A77-0CD44FD57842}"/>
    <dgm:cxn modelId="{0D411C12-8F4C-234B-B892-0306133D498D}" type="presOf" srcId="{EFA7802D-D26E-40D2-BC62-E4AFC2927951}" destId="{8313D516-CEA1-4B83-A8CB-CD5A87A9ABC7}" srcOrd="0" destOrd="0" presId="urn:microsoft.com/office/officeart/2005/8/layout/cycle3"/>
    <dgm:cxn modelId="{40D38DEA-E0EC-48EF-A7D0-3A68D0890742}" srcId="{EFA7802D-D26E-40D2-BC62-E4AFC2927951}" destId="{46BFC1E7-1901-4056-8ED9-C269DA49192B}" srcOrd="0" destOrd="0" parTransId="{130C3DB0-A3E6-43DF-9C09-8A156C35A7D4}" sibTransId="{D79C8DAA-F488-4B60-BFB0-D0C174B9A160}"/>
    <dgm:cxn modelId="{D3C1DC38-B0B9-4E7B-85D9-ABE256EFA6B1}" srcId="{EFA7802D-D26E-40D2-BC62-E4AFC2927951}" destId="{13F6DD86-A277-42FE-BAFA-6048DAB5FB02}" srcOrd="2" destOrd="0" parTransId="{1E9F89D0-9BE2-40A1-9A66-F8FDDC1B6E4C}" sibTransId="{787481A4-25FF-466E-83D1-A3FB59CDF5AF}"/>
    <dgm:cxn modelId="{4D2AA8B8-CB70-954C-8A81-79C2AEE384CF}" type="presParOf" srcId="{8313D516-CEA1-4B83-A8CB-CD5A87A9ABC7}" destId="{3AEF05C5-9D5C-431A-BF78-99C685FBC5B7}" srcOrd="0" destOrd="0" presId="urn:microsoft.com/office/officeart/2005/8/layout/cycle3"/>
    <dgm:cxn modelId="{C7D1F695-D419-7144-8E7E-1459979DD870}" type="presParOf" srcId="{3AEF05C5-9D5C-431A-BF78-99C685FBC5B7}" destId="{4369CA43-2787-4211-99A2-DE2C9804FCB0}" srcOrd="0" destOrd="0" presId="urn:microsoft.com/office/officeart/2005/8/layout/cycle3"/>
    <dgm:cxn modelId="{4F413FB5-9D20-8042-AA68-B4E937A24C70}" type="presParOf" srcId="{3AEF05C5-9D5C-431A-BF78-99C685FBC5B7}" destId="{421E8868-315F-4A90-8BAC-F5B4DEADB947}" srcOrd="1" destOrd="0" presId="urn:microsoft.com/office/officeart/2005/8/layout/cycle3"/>
    <dgm:cxn modelId="{73856C29-9983-5C43-B54B-3176FFED84EB}" type="presParOf" srcId="{3AEF05C5-9D5C-431A-BF78-99C685FBC5B7}" destId="{0718087C-5E4A-4833-AB21-44E02A0479A7}" srcOrd="2" destOrd="0" presId="urn:microsoft.com/office/officeart/2005/8/layout/cycle3"/>
    <dgm:cxn modelId="{9DC4EDC1-1A9F-4B49-A7C8-EB8E6D79F79A}" type="presParOf" srcId="{3AEF05C5-9D5C-431A-BF78-99C685FBC5B7}" destId="{F6BFC992-1DB9-4CE7-891F-556BB0C9CA6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37D0-95B2-40A1-B948-9FDB4E922F9C}">
      <dsp:nvSpPr>
        <dsp:cNvPr id="0" name=""/>
        <dsp:cNvSpPr/>
      </dsp:nvSpPr>
      <dsp:spPr>
        <a:xfrm>
          <a:off x="3536" y="0"/>
          <a:ext cx="4050506" cy="47545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CACFP better than no CACFP: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More milk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Less juice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Less sugary drinks</a:t>
          </a:r>
        </a:p>
      </dsp:txBody>
      <dsp:txXfrm>
        <a:off x="3536" y="1901825"/>
        <a:ext cx="4050506" cy="1901825"/>
      </dsp:txXfrm>
    </dsp:sp>
    <dsp:sp modelId="{827C4802-6731-4D73-96E9-20293516F73E}">
      <dsp:nvSpPr>
        <dsp:cNvPr id="0" name=""/>
        <dsp:cNvSpPr/>
      </dsp:nvSpPr>
      <dsp:spPr>
        <a:xfrm>
          <a:off x="1231518" y="0"/>
          <a:ext cx="1583269" cy="158326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D59A-C611-4493-8A4D-6F742F983E20}">
      <dsp:nvSpPr>
        <dsp:cNvPr id="0" name=""/>
        <dsp:cNvSpPr/>
      </dsp:nvSpPr>
      <dsp:spPr>
        <a:xfrm>
          <a:off x="4175557" y="0"/>
          <a:ext cx="4050506" cy="47545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Room for all to improve: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1/5 usually whole milk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1/4 without water at table</a:t>
          </a:r>
        </a:p>
      </dsp:txBody>
      <dsp:txXfrm>
        <a:off x="4175557" y="1901825"/>
        <a:ext cx="4050506" cy="1901825"/>
      </dsp:txXfrm>
    </dsp:sp>
    <dsp:sp modelId="{C2C0B251-5BD8-4D34-A74E-84E977B446FF}">
      <dsp:nvSpPr>
        <dsp:cNvPr id="0" name=""/>
        <dsp:cNvSpPr/>
      </dsp:nvSpPr>
      <dsp:spPr>
        <a:xfrm>
          <a:off x="5424169" y="0"/>
          <a:ext cx="1583269" cy="1583269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5160C-6CF7-456E-B6AD-186F7148C765}">
      <dsp:nvSpPr>
        <dsp:cNvPr id="0" name=""/>
        <dsp:cNvSpPr/>
      </dsp:nvSpPr>
      <dsp:spPr>
        <a:xfrm>
          <a:off x="304804" y="4041378"/>
          <a:ext cx="7571232" cy="7131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2A36F-C469-426F-89F3-A5F52BFAFACB}">
      <dsp:nvSpPr>
        <dsp:cNvPr id="0" name=""/>
        <dsp:cNvSpPr/>
      </dsp:nvSpPr>
      <dsp:spPr>
        <a:xfrm>
          <a:off x="2507503" y="249318"/>
          <a:ext cx="4116228" cy="142951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57270-4818-42F6-B4B4-29A1EE666E93}">
      <dsp:nvSpPr>
        <dsp:cNvPr id="0" name=""/>
        <dsp:cNvSpPr/>
      </dsp:nvSpPr>
      <dsp:spPr>
        <a:xfrm>
          <a:off x="4173140" y="3749708"/>
          <a:ext cx="797718" cy="5105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431742-55F5-415D-94FF-1E56AE1E1C92}">
      <dsp:nvSpPr>
        <dsp:cNvPr id="0" name=""/>
        <dsp:cNvSpPr/>
      </dsp:nvSpPr>
      <dsp:spPr>
        <a:xfrm>
          <a:off x="428489" y="4158140"/>
          <a:ext cx="8287021" cy="957262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Calibri" panose="020F0502020204030204" pitchFamily="34" charset="0"/>
            </a:rPr>
            <a:t>Policy Recommendations</a:t>
          </a:r>
          <a:endParaRPr lang="en-US" sz="3200" kern="1200" dirty="0">
            <a:latin typeface="Calibri" panose="020F0502020204030204" pitchFamily="34" charset="0"/>
          </a:endParaRPr>
        </a:p>
      </dsp:txBody>
      <dsp:txXfrm>
        <a:off x="428489" y="4158140"/>
        <a:ext cx="8287021" cy="957262"/>
      </dsp:txXfrm>
    </dsp:sp>
    <dsp:sp modelId="{48578103-8DB4-4162-BB21-BB2293F347C0}">
      <dsp:nvSpPr>
        <dsp:cNvPr id="0" name=""/>
        <dsp:cNvSpPr/>
      </dsp:nvSpPr>
      <dsp:spPr>
        <a:xfrm>
          <a:off x="3763648" y="1568846"/>
          <a:ext cx="1916645" cy="1876670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Calibri" panose="020F0502020204030204" pitchFamily="34" charset="0"/>
            </a:rPr>
            <a:t>Policy Convening</a:t>
          </a:r>
          <a:endParaRPr lang="en-US" sz="2200" b="1" kern="1200" dirty="0">
            <a:latin typeface="Calibri" panose="020F0502020204030204" pitchFamily="34" charset="0"/>
          </a:endParaRPr>
        </a:p>
      </dsp:txBody>
      <dsp:txXfrm>
        <a:off x="4044334" y="1843678"/>
        <a:ext cx="1355273" cy="1327006"/>
      </dsp:txXfrm>
    </dsp:sp>
    <dsp:sp modelId="{D3A285C8-942B-4F07-8AC0-F7CD334F8331}">
      <dsp:nvSpPr>
        <dsp:cNvPr id="0" name=""/>
        <dsp:cNvSpPr/>
      </dsp:nvSpPr>
      <dsp:spPr>
        <a:xfrm>
          <a:off x="2708409" y="381000"/>
          <a:ext cx="1863589" cy="19286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Stakeholder Interviews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2981325" y="663444"/>
        <a:ext cx="1317757" cy="1363761"/>
      </dsp:txXfrm>
    </dsp:sp>
    <dsp:sp modelId="{A40D1893-7A9B-4377-97E2-64602D218ED5}">
      <dsp:nvSpPr>
        <dsp:cNvPr id="0" name=""/>
        <dsp:cNvSpPr/>
      </dsp:nvSpPr>
      <dsp:spPr>
        <a:xfrm>
          <a:off x="4571994" y="228604"/>
          <a:ext cx="1994700" cy="1911547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libri" panose="020F0502020204030204" pitchFamily="34" charset="0"/>
            </a:rPr>
            <a:t>Quantitative Research</a:t>
          </a:r>
          <a:endParaRPr lang="en-US" sz="2000" b="1" kern="1200" dirty="0">
            <a:latin typeface="Calibri" panose="020F0502020204030204" pitchFamily="34" charset="0"/>
          </a:endParaRPr>
        </a:p>
      </dsp:txBody>
      <dsp:txXfrm>
        <a:off x="4864111" y="508544"/>
        <a:ext cx="1410466" cy="1351667"/>
      </dsp:txXfrm>
    </dsp:sp>
    <dsp:sp modelId="{64008C85-604D-43E9-B5AC-B2EECDEB6F21}">
      <dsp:nvSpPr>
        <dsp:cNvPr id="0" name=""/>
        <dsp:cNvSpPr/>
      </dsp:nvSpPr>
      <dsp:spPr>
        <a:xfrm>
          <a:off x="1828811" y="34276"/>
          <a:ext cx="5591178" cy="374142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537D0-95B2-40A1-B948-9FDB4E922F9C}">
      <dsp:nvSpPr>
        <dsp:cNvPr id="0" name=""/>
        <dsp:cNvSpPr/>
      </dsp:nvSpPr>
      <dsp:spPr>
        <a:xfrm>
          <a:off x="3536" y="0"/>
          <a:ext cx="4050506" cy="47545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CACFP better than no CACFP: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More milk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Less juice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Less sugary drinks</a:t>
          </a:r>
        </a:p>
      </dsp:txBody>
      <dsp:txXfrm>
        <a:off x="3536" y="1901825"/>
        <a:ext cx="4050506" cy="1901825"/>
      </dsp:txXfrm>
    </dsp:sp>
    <dsp:sp modelId="{827C4802-6731-4D73-96E9-20293516F73E}">
      <dsp:nvSpPr>
        <dsp:cNvPr id="0" name=""/>
        <dsp:cNvSpPr/>
      </dsp:nvSpPr>
      <dsp:spPr>
        <a:xfrm>
          <a:off x="1231518" y="0"/>
          <a:ext cx="1583269" cy="1583269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1D59A-C611-4493-8A4D-6F742F983E20}">
      <dsp:nvSpPr>
        <dsp:cNvPr id="0" name=""/>
        <dsp:cNvSpPr/>
      </dsp:nvSpPr>
      <dsp:spPr>
        <a:xfrm>
          <a:off x="4175557" y="0"/>
          <a:ext cx="4050506" cy="47545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Room for all to improve: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Calibri" panose="020F050202020403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1/5 usually whole milk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▪ 1/4 without water at table</a:t>
          </a:r>
        </a:p>
      </dsp:txBody>
      <dsp:txXfrm>
        <a:off x="4175557" y="1901825"/>
        <a:ext cx="4050506" cy="1901825"/>
      </dsp:txXfrm>
    </dsp:sp>
    <dsp:sp modelId="{C2C0B251-5BD8-4D34-A74E-84E977B446FF}">
      <dsp:nvSpPr>
        <dsp:cNvPr id="0" name=""/>
        <dsp:cNvSpPr/>
      </dsp:nvSpPr>
      <dsp:spPr>
        <a:xfrm>
          <a:off x="5424169" y="0"/>
          <a:ext cx="1583269" cy="1583269"/>
        </a:xfrm>
        <a:prstGeom prst="ellipse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5160C-6CF7-456E-B6AD-186F7148C765}">
      <dsp:nvSpPr>
        <dsp:cNvPr id="0" name=""/>
        <dsp:cNvSpPr/>
      </dsp:nvSpPr>
      <dsp:spPr>
        <a:xfrm>
          <a:off x="304804" y="4041378"/>
          <a:ext cx="7571232" cy="71318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1AE3D-82D5-4F1D-A73F-3605FD1A2D09}">
      <dsp:nvSpPr>
        <dsp:cNvPr id="0" name=""/>
        <dsp:cNvSpPr/>
      </dsp:nvSpPr>
      <dsp:spPr>
        <a:xfrm>
          <a:off x="7966412" y="346972"/>
          <a:ext cx="1686744" cy="4366078"/>
        </a:xfrm>
        <a:prstGeom prst="wedgeRectCallout">
          <a:avLst>
            <a:gd name="adj1" fmla="val 0"/>
            <a:gd name="adj2" fmla="val 0"/>
          </a:avLst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1" kern="1200" dirty="0" smtClean="0">
            <a:solidFill>
              <a:schemeClr val="tx2"/>
            </a:solidFill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/>
              </a:solidFill>
            </a:rPr>
            <a:t>None!</a:t>
          </a:r>
          <a:endParaRPr lang="en-US" sz="2600" b="1" kern="1200" dirty="0">
            <a:solidFill>
              <a:schemeClr val="tx2"/>
            </a:solidFill>
          </a:endParaRPr>
        </a:p>
      </dsp:txBody>
      <dsp:txXfrm>
        <a:off x="8180291" y="346972"/>
        <a:ext cx="1472864" cy="4366078"/>
      </dsp:txXfrm>
    </dsp:sp>
    <dsp:sp modelId="{3E451579-E192-48F9-8BFC-6A38E0B09888}">
      <dsp:nvSpPr>
        <dsp:cNvPr id="0" name=""/>
        <dsp:cNvSpPr/>
      </dsp:nvSpPr>
      <dsp:spPr>
        <a:xfrm>
          <a:off x="7973244" y="-87546"/>
          <a:ext cx="1686744" cy="937107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Sugary Drinks</a:t>
          </a:r>
          <a:endParaRPr lang="en-US" sz="2600" kern="1200" dirty="0"/>
        </a:p>
      </dsp:txBody>
      <dsp:txXfrm>
        <a:off x="7973244" y="-87546"/>
        <a:ext cx="1686744" cy="937107"/>
      </dsp:txXfrm>
    </dsp:sp>
    <dsp:sp modelId="{949AC115-D6F1-445B-886E-BDCD1D3846DC}">
      <dsp:nvSpPr>
        <dsp:cNvPr id="0" name=""/>
        <dsp:cNvSpPr/>
      </dsp:nvSpPr>
      <dsp:spPr>
        <a:xfrm>
          <a:off x="6286500" y="849561"/>
          <a:ext cx="1686744" cy="3748430"/>
        </a:xfrm>
        <a:prstGeom prst="wedgeRectCallout">
          <a:avLst>
            <a:gd name="adj1" fmla="val 62500"/>
            <a:gd name="adj2" fmla="val 20830"/>
          </a:avLst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Available at all times</a:t>
          </a:r>
        </a:p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500379" y="849561"/>
        <a:ext cx="1472864" cy="3748430"/>
      </dsp:txXfrm>
    </dsp:sp>
    <dsp:sp modelId="{07612AC5-DA99-4629-8614-CB315FB15C54}">
      <dsp:nvSpPr>
        <dsp:cNvPr id="0" name=""/>
        <dsp:cNvSpPr/>
      </dsp:nvSpPr>
      <dsp:spPr>
        <a:xfrm>
          <a:off x="6286500" y="48661"/>
          <a:ext cx="1686744" cy="803376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Water</a:t>
          </a:r>
          <a:endParaRPr lang="en-US" sz="2600" kern="1200" dirty="0"/>
        </a:p>
      </dsp:txBody>
      <dsp:txXfrm>
        <a:off x="6286500" y="48661"/>
        <a:ext cx="1686744" cy="803376"/>
      </dsp:txXfrm>
    </dsp:sp>
    <dsp:sp modelId="{5693018A-4FCA-4DA3-9489-F3D3722B9B60}">
      <dsp:nvSpPr>
        <dsp:cNvPr id="0" name=""/>
        <dsp:cNvSpPr/>
      </dsp:nvSpPr>
      <dsp:spPr>
        <a:xfrm>
          <a:off x="4599755" y="849561"/>
          <a:ext cx="1686744" cy="3480473"/>
        </a:xfrm>
        <a:prstGeom prst="wedgeRectCallout">
          <a:avLst>
            <a:gd name="adj1" fmla="val 62500"/>
            <a:gd name="adj2" fmla="val 20830"/>
          </a:avLst>
        </a:prstGeom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chemeClr val="tx2"/>
              </a:solidFill>
              <a:latin typeface="Calibri" pitchFamily="34" charset="0"/>
            </a:rPr>
            <a:t>≤1svg/day</a:t>
          </a:r>
          <a:endParaRPr lang="en-US" sz="2600" b="1" kern="1200" dirty="0"/>
        </a:p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solidFill>
                <a:schemeClr val="tx2"/>
              </a:solidFill>
              <a:latin typeface="Calibri" pitchFamily="34" charset="0"/>
            </a:rPr>
            <a:t> </a:t>
          </a:r>
          <a:endParaRPr lang="en-US" sz="2600" kern="1200" dirty="0">
            <a:solidFill>
              <a:schemeClr val="tx2"/>
            </a:solidFill>
            <a:latin typeface="Calibri" pitchFamily="34" charset="0"/>
          </a:endParaRPr>
        </a:p>
      </dsp:txBody>
      <dsp:txXfrm>
        <a:off x="4813635" y="849561"/>
        <a:ext cx="1472864" cy="3480473"/>
      </dsp:txXfrm>
    </dsp:sp>
    <dsp:sp modelId="{498C39CB-E598-44A0-9078-ABFE1C020686}">
      <dsp:nvSpPr>
        <dsp:cNvPr id="0" name=""/>
        <dsp:cNvSpPr/>
      </dsp:nvSpPr>
      <dsp:spPr>
        <a:xfrm>
          <a:off x="4599755" y="180410"/>
          <a:ext cx="1686744" cy="669150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Juice</a:t>
          </a:r>
          <a:endParaRPr lang="en-US" sz="2600" kern="1200" dirty="0"/>
        </a:p>
      </dsp:txBody>
      <dsp:txXfrm>
        <a:off x="4599755" y="180410"/>
        <a:ext cx="1686744" cy="669150"/>
      </dsp:txXfrm>
    </dsp:sp>
    <dsp:sp modelId="{E2E42814-5852-4876-BFF3-E6058A7D6F83}">
      <dsp:nvSpPr>
        <dsp:cNvPr id="0" name=""/>
        <dsp:cNvSpPr/>
      </dsp:nvSpPr>
      <dsp:spPr>
        <a:xfrm>
          <a:off x="2913011" y="849561"/>
          <a:ext cx="1686744" cy="3212515"/>
        </a:xfrm>
        <a:prstGeom prst="wedgeRectCallout">
          <a:avLst>
            <a:gd name="adj1" fmla="val 62500"/>
            <a:gd name="adj2" fmla="val 20830"/>
          </a:avLst>
        </a:prstGeom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0" tIns="63500" rIns="63500" bIns="6350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2"/>
              </a:solidFill>
            </a:rPr>
            <a:t>Only 1% or non-fat     (2 yrs +)</a:t>
          </a:r>
          <a:endParaRPr lang="en-US" sz="2000" b="1" kern="1200" dirty="0">
            <a:solidFill>
              <a:schemeClr val="tx2"/>
            </a:solidFill>
          </a:endParaRPr>
        </a:p>
      </dsp:txBody>
      <dsp:txXfrm>
        <a:off x="3126890" y="849561"/>
        <a:ext cx="1472864" cy="3212515"/>
      </dsp:txXfrm>
    </dsp:sp>
    <dsp:sp modelId="{E5322646-AC2F-4C1D-8938-1FE9D8F9E351}">
      <dsp:nvSpPr>
        <dsp:cNvPr id="0" name=""/>
        <dsp:cNvSpPr/>
      </dsp:nvSpPr>
      <dsp:spPr>
        <a:xfrm>
          <a:off x="2913011" y="314141"/>
          <a:ext cx="1686744" cy="535419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Milk</a:t>
          </a:r>
          <a:endParaRPr lang="en-US" sz="2600" kern="1200" dirty="0"/>
        </a:p>
      </dsp:txBody>
      <dsp:txXfrm>
        <a:off x="2913011" y="314141"/>
        <a:ext cx="1686744" cy="5354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E9A0E-CBAE-46BD-A239-582D2AD69D61}">
      <dsp:nvSpPr>
        <dsp:cNvPr id="0" name=""/>
        <dsp:cNvSpPr/>
      </dsp:nvSpPr>
      <dsp:spPr>
        <a:xfrm>
          <a:off x="-7578623" y="-1158763"/>
          <a:ext cx="9023126" cy="9023126"/>
        </a:xfrm>
        <a:prstGeom prst="blockArc">
          <a:avLst>
            <a:gd name="adj1" fmla="val 18900000"/>
            <a:gd name="adj2" fmla="val 2700000"/>
            <a:gd name="adj3" fmla="val 239"/>
          </a:avLst>
        </a:prstGeom>
        <a:noFill/>
        <a:ln w="190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3EC9-5A2F-4519-A374-55A8FD95FAC5}">
      <dsp:nvSpPr>
        <dsp:cNvPr id="0" name=""/>
        <dsp:cNvSpPr/>
      </dsp:nvSpPr>
      <dsp:spPr>
        <a:xfrm>
          <a:off x="930737" y="670560"/>
          <a:ext cx="4996525" cy="1341120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4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Beverage changes </a:t>
          </a:r>
          <a:r>
            <a:rPr lang="en-US" sz="2400" kern="1200" dirty="0" smtClean="0"/>
            <a:t>from 2008 to 2012?</a:t>
          </a:r>
        </a:p>
      </dsp:txBody>
      <dsp:txXfrm>
        <a:off x="930737" y="670560"/>
        <a:ext cx="4996525" cy="1341120"/>
      </dsp:txXfrm>
    </dsp:sp>
    <dsp:sp modelId="{96E6D067-CB04-4ACC-9603-C29915DEACA1}">
      <dsp:nvSpPr>
        <dsp:cNvPr id="0" name=""/>
        <dsp:cNvSpPr/>
      </dsp:nvSpPr>
      <dsp:spPr>
        <a:xfrm>
          <a:off x="92537" y="502920"/>
          <a:ext cx="1676400" cy="16764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25C41D-10BB-4596-ABFD-42D389B1AF47}">
      <dsp:nvSpPr>
        <dsp:cNvPr id="0" name=""/>
        <dsp:cNvSpPr/>
      </dsp:nvSpPr>
      <dsp:spPr>
        <a:xfrm>
          <a:off x="1418234" y="2682240"/>
          <a:ext cx="4509028" cy="1341120"/>
        </a:xfrm>
        <a:prstGeom prst="rect">
          <a:avLst/>
        </a:prstGeom>
        <a:solidFill>
          <a:schemeClr val="accent1">
            <a:shade val="80000"/>
            <a:hueOff val="48839"/>
            <a:satOff val="3500"/>
            <a:lumOff val="88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4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Providers </a:t>
          </a:r>
          <a:r>
            <a:rPr lang="en-US" sz="2400" b="1" kern="1200" dirty="0" smtClean="0"/>
            <a:t>awareness &amp; compliance</a:t>
          </a:r>
          <a:r>
            <a:rPr lang="en-US" sz="2400" kern="1200" dirty="0" smtClean="0"/>
            <a:t> with law?</a:t>
          </a:r>
        </a:p>
      </dsp:txBody>
      <dsp:txXfrm>
        <a:off x="1418234" y="2682240"/>
        <a:ext cx="4509028" cy="1341120"/>
      </dsp:txXfrm>
    </dsp:sp>
    <dsp:sp modelId="{668540A0-B963-4A23-843F-289999D69B44}">
      <dsp:nvSpPr>
        <dsp:cNvPr id="0" name=""/>
        <dsp:cNvSpPr/>
      </dsp:nvSpPr>
      <dsp:spPr>
        <a:xfrm>
          <a:off x="580034" y="2514600"/>
          <a:ext cx="1676400" cy="167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48839"/>
              <a:satOff val="3500"/>
              <a:lumOff val="88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79E76-3428-4330-8CD8-07DDACFC21FE}">
      <dsp:nvSpPr>
        <dsp:cNvPr id="0" name=""/>
        <dsp:cNvSpPr/>
      </dsp:nvSpPr>
      <dsp:spPr>
        <a:xfrm>
          <a:off x="930737" y="4693920"/>
          <a:ext cx="4996525" cy="1341120"/>
        </a:xfrm>
        <a:prstGeom prst="rect">
          <a:avLst/>
        </a:prstGeom>
        <a:solidFill>
          <a:schemeClr val="accent1">
            <a:shade val="80000"/>
            <a:hueOff val="97679"/>
            <a:satOff val="7001"/>
            <a:lumOff val="176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4514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 smtClean="0"/>
            <a:t>Facilitators </a:t>
          </a:r>
          <a:r>
            <a:rPr lang="en-US" sz="2400" b="0" kern="1200" dirty="0" smtClean="0"/>
            <a:t>of beverage change?</a:t>
          </a:r>
        </a:p>
      </dsp:txBody>
      <dsp:txXfrm>
        <a:off x="930737" y="4693920"/>
        <a:ext cx="4996525" cy="1341120"/>
      </dsp:txXfrm>
    </dsp:sp>
    <dsp:sp modelId="{47C6B72F-D01C-47DD-B910-933C9906258A}">
      <dsp:nvSpPr>
        <dsp:cNvPr id="0" name=""/>
        <dsp:cNvSpPr/>
      </dsp:nvSpPr>
      <dsp:spPr>
        <a:xfrm>
          <a:off x="92537" y="4526280"/>
          <a:ext cx="1676400" cy="16764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97679"/>
              <a:satOff val="7001"/>
              <a:lumOff val="17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E8868-315F-4A90-8BAC-F5B4DEADB947}">
      <dsp:nvSpPr>
        <dsp:cNvPr id="0" name=""/>
        <dsp:cNvSpPr/>
      </dsp:nvSpPr>
      <dsp:spPr>
        <a:xfrm>
          <a:off x="2051815" y="-62372"/>
          <a:ext cx="5035834" cy="5035834"/>
        </a:xfrm>
        <a:prstGeom prst="circularArrow">
          <a:avLst>
            <a:gd name="adj1" fmla="val 5689"/>
            <a:gd name="adj2" fmla="val 340510"/>
            <a:gd name="adj3" fmla="val 13154440"/>
            <a:gd name="adj4" fmla="val 17770536"/>
            <a:gd name="adj5" fmla="val 5908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369CA43-2787-4211-99A2-DE2C9804FCB0}">
      <dsp:nvSpPr>
        <dsp:cNvPr id="0" name=""/>
        <dsp:cNvSpPr/>
      </dsp:nvSpPr>
      <dsp:spPr>
        <a:xfrm>
          <a:off x="3100560" y="112169"/>
          <a:ext cx="2938345" cy="13423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Beverage policy in all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 </a:t>
          </a:r>
          <a:r>
            <a:rPr lang="en-US" sz="2000" b="1" kern="1200" dirty="0" smtClean="0"/>
            <a:t>childcare guidance </a:t>
          </a:r>
          <a:endParaRPr lang="en-US" sz="2000" b="1" kern="1200" dirty="0"/>
        </a:p>
      </dsp:txBody>
      <dsp:txXfrm>
        <a:off x="3166090" y="177699"/>
        <a:ext cx="2807285" cy="1211331"/>
      </dsp:txXfrm>
    </dsp:sp>
    <dsp:sp modelId="{0718087C-5E4A-4833-AB21-44E02A0479A7}">
      <dsp:nvSpPr>
        <dsp:cNvPr id="0" name=""/>
        <dsp:cNvSpPr/>
      </dsp:nvSpPr>
      <dsp:spPr>
        <a:xfrm>
          <a:off x="4876797" y="2286009"/>
          <a:ext cx="3809761" cy="1678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Beverage policy in mandated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provider training</a:t>
          </a:r>
          <a:endParaRPr lang="en-US" sz="2000" b="1" kern="1200" dirty="0"/>
        </a:p>
      </dsp:txBody>
      <dsp:txXfrm>
        <a:off x="4958741" y="2367953"/>
        <a:ext cx="3645873" cy="1514744"/>
      </dsp:txXfrm>
    </dsp:sp>
    <dsp:sp modelId="{F6BFC992-1DB9-4CE7-891F-556BB0C9CA65}">
      <dsp:nvSpPr>
        <dsp:cNvPr id="0" name=""/>
        <dsp:cNvSpPr/>
      </dsp:nvSpPr>
      <dsp:spPr>
        <a:xfrm>
          <a:off x="464220" y="2241331"/>
          <a:ext cx="3800693" cy="180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Advocacy for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policy in other states</a:t>
          </a:r>
          <a:r>
            <a:rPr lang="en-US" sz="2000" b="0" kern="1200" dirty="0" smtClean="0"/>
            <a:t> &amp;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federal CACFP revisions</a:t>
          </a:r>
          <a:endParaRPr lang="en-US" sz="2000" b="1" kern="1200" dirty="0"/>
        </a:p>
      </dsp:txBody>
      <dsp:txXfrm>
        <a:off x="552486" y="2329597"/>
        <a:ext cx="3624161" cy="16315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0.49138</cdr:x>
      <cdr:y>0.29231</cdr:y>
    </cdr:from>
    <cdr:to>
      <cdr:x>0.6053</cdr:x>
      <cdr:y>0.36688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4343400" y="1447800"/>
          <a:ext cx="100700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*P&lt;0.05</a:t>
          </a:r>
          <a:endParaRPr lang="en-US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A573A-1F1A-104C-8712-2D176CE99079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0F62C-C2B1-F744-84D5-5F26A0250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eart-disease/default.htm" TargetMode="External"/><Relationship Id="rId4" Type="http://schemas.openxmlformats.org/officeDocument/2006/relationships/hyperlink" Target="http://www.webmd.com/cholesterol-management/default.ht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86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3AF4-3626-F44D-B023-2E3C7B0C135E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3AF4-3626-F44D-B023-2E3C7B0C135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2B877-2DEE-4934-A676-2B84008234E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39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a proven collaborative model we have used on several policy-relevant research projects. We developed a multi-method approach involving quantitative research to test hypotheses and generate policy-relevant data, qualitative research to be able to provide context to the quantitative findings and tell a compelling story that is grounded in practice, and a policy convening of decision makers in the state and federally to reflect on study findings and propose policy solutions, a sort of ground-up process which we have found generates substantial buy-in by contributing decision makers and their organizations.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601F-6DCA-45E0-B1A5-3157BA3FEF3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982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0565" indent="-27714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08563" indent="-2217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51988" indent="-2217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95414" indent="-221712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38839" indent="-2217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82264" indent="-2217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25689" indent="-2217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769114" indent="-22171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601002-06D9-4485-B17E-FF34D4CC181C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t" hangingPunct="1"/>
            <a:r>
              <a:rPr lang="en-US" b="1" dirty="0" smtClean="0"/>
              <a:t>2008 429 sites 76% centers 71%CACFP</a:t>
            </a:r>
            <a:endParaRPr lang="en-US" dirty="0" smtClean="0"/>
          </a:p>
          <a:p>
            <a:pPr eaLnBrk="1" fontAlgn="t" hangingPunct="1"/>
            <a:r>
              <a:rPr lang="en-US" b="1" dirty="0" smtClean="0"/>
              <a:t>2012 435 sites 69% centers 61%CACFP</a:t>
            </a:r>
          </a:p>
          <a:p>
            <a:pPr eaLnBrk="1" fontAlgn="t" hangingPunct="1"/>
            <a:r>
              <a:rPr lang="en-US" b="1" dirty="0" smtClean="0"/>
              <a:t>Represents data on ~32,000</a:t>
            </a:r>
            <a:r>
              <a:rPr lang="en-US" b="1" baseline="0" dirty="0" smtClean="0"/>
              <a:t> center and home</a:t>
            </a: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1700" b="1" dirty="0"/>
              <a:t>STATE LAW IS BROADER THAN  any other state law and federal HHFKA for CACFP</a:t>
            </a:r>
            <a:endParaRPr lang="en-US" sz="1700" dirty="0"/>
          </a:p>
          <a:p>
            <a:pPr eaLnBrk="1" hangingPunct="1"/>
            <a:r>
              <a:rPr lang="en-US" sz="1700" dirty="0"/>
              <a:t>First childcare legislation of its kind and is now a model for federal guidance around CACFP </a:t>
            </a:r>
          </a:p>
          <a:p>
            <a:pPr eaLnBrk="1" hangingPunct="1"/>
            <a:endParaRPr lang="en-US" sz="1700" dirty="0"/>
          </a:p>
          <a:p>
            <a:pPr eaLnBrk="1" hangingPunct="1"/>
            <a:r>
              <a:rPr lang="en-US" sz="1700" dirty="0"/>
              <a:t>AB 2084 was enacted 9/10 and went into effect 1/1/12</a:t>
            </a:r>
          </a:p>
          <a:p>
            <a:pPr eaLnBrk="1" hangingPunct="1"/>
            <a:r>
              <a:rPr lang="en-US" sz="1700" dirty="0"/>
              <a:t>HHFKA, signed December 2010,  is similar for water and milk, except applies only to CACFP participants and went into effect no later than October 2011.</a:t>
            </a:r>
          </a:p>
          <a:p>
            <a:pPr eaLnBrk="1" hangingPunct="1"/>
            <a:endParaRPr lang="en-US" sz="1700" dirty="0"/>
          </a:p>
          <a:p>
            <a:pPr eaLnBrk="1" hangingPunct="1"/>
            <a:endParaRPr lang="en-US" sz="1700" dirty="0"/>
          </a:p>
          <a:p>
            <a:pPr eaLnBrk="1" hangingPunct="1"/>
            <a:endParaRPr lang="en-US" sz="1700" dirty="0"/>
          </a:p>
          <a:p>
            <a:pPr eaLnBrk="1" hangingPunct="1"/>
            <a:endParaRPr lang="en-US" sz="1700" dirty="0"/>
          </a:p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601F-6DCA-45E0-B1A5-3157BA3FEF3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07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the law result in changes</a:t>
            </a:r>
            <a:r>
              <a:rPr lang="en-US" baseline="0" dirty="0" smtClean="0"/>
              <a:t> in beverages served in childcare</a:t>
            </a:r>
          </a:p>
          <a:p>
            <a:r>
              <a:rPr lang="en-US" baseline="0" dirty="0" smtClean="0"/>
              <a:t>To what extend were providers aware of and compliant with the new beverage regulation</a:t>
            </a:r>
          </a:p>
          <a:p>
            <a:r>
              <a:rPr lang="en-US" baseline="0" dirty="0" smtClean="0"/>
              <a:t>What were facilitator to any observed beverage changes?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6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axes</a:t>
            </a:r>
            <a:r>
              <a:rPr lang="en-US" baseline="0" dirty="0" smtClean="0"/>
              <a:t> show % of sites</a:t>
            </a:r>
          </a:p>
          <a:p>
            <a:r>
              <a:rPr lang="en-US" baseline="0" dirty="0" smtClean="0"/>
              <a:t>Grey is 2008 before law</a:t>
            </a:r>
          </a:p>
          <a:p>
            <a:r>
              <a:rPr lang="en-US" baseline="0" dirty="0" smtClean="0"/>
              <a:t>Orange is 2012 after law</a:t>
            </a:r>
          </a:p>
          <a:p>
            <a:r>
              <a:rPr lang="en-US" baseline="0" dirty="0" smtClean="0"/>
              <a:t>Asterisk indicates that changes were significant (by logistic regression adjusting for site type)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Disclaimer: Much of the information is about 2-5 year old children, as this is what’s tracked in NHANES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92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of milk usually served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8886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010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Knowledge of law:</a:t>
            </a:r>
          </a:p>
          <a:p>
            <a:r>
              <a:rPr lang="en-US" baseline="0" dirty="0" smtClean="0"/>
              <a:t>CACFP = 67%</a:t>
            </a:r>
          </a:p>
          <a:p>
            <a:r>
              <a:rPr lang="en-US" baseline="0" dirty="0" smtClean="0"/>
              <a:t>Non-CACFP = </a:t>
            </a:r>
            <a:r>
              <a:rPr lang="en-US" dirty="0"/>
              <a:t>42% (p&lt;.05)</a:t>
            </a:r>
          </a:p>
          <a:p>
            <a:endParaRPr lang="en-US" dirty="0"/>
          </a:p>
          <a:p>
            <a:r>
              <a:rPr lang="en-US" baseline="0" dirty="0" smtClean="0"/>
              <a:t>Compliance with law:</a:t>
            </a:r>
          </a:p>
          <a:p>
            <a:r>
              <a:rPr lang="en-US" baseline="0" dirty="0" smtClean="0"/>
              <a:t>CACFP = 30%</a:t>
            </a:r>
          </a:p>
          <a:p>
            <a:r>
              <a:rPr lang="en-US" baseline="0" dirty="0" smtClean="0"/>
              <a:t>Non-CACFP = </a:t>
            </a:r>
            <a:r>
              <a:rPr lang="en-US" dirty="0"/>
              <a:t>12% (p&lt;.05)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5601F-6DCA-45E0-B1A5-3157BA3FEF3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10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policy convening</a:t>
            </a:r>
          </a:p>
          <a:p>
            <a:endParaRPr lang="en-US" dirty="0" smtClean="0"/>
          </a:p>
          <a:p>
            <a:r>
              <a:rPr lang="en-US" dirty="0" smtClean="0"/>
              <a:t>Childcare guidance – staff and parent handbooks, parent newsletters</a:t>
            </a:r>
            <a:r>
              <a:rPr lang="en-US" baseline="0" dirty="0" smtClean="0"/>
              <a:t> and education, menus posted and sent home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this time, no required training for licensed childcare providers on child nutrition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90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*California’s licensing laws do not require providers to undergo any nutrition training. </a:t>
            </a:r>
          </a:p>
          <a:p>
            <a:r>
              <a:rPr lang="en-US" dirty="0" smtClean="0"/>
              <a:t>*Research</a:t>
            </a:r>
            <a:r>
              <a:rPr lang="en-US" baseline="0" dirty="0" smtClean="0"/>
              <a:t> shows </a:t>
            </a:r>
            <a:r>
              <a:rPr lang="en-US" dirty="0" smtClean="0"/>
              <a:t>child care </a:t>
            </a:r>
            <a:r>
              <a:rPr lang="en-US" u="sng" baseline="0" dirty="0" smtClean="0"/>
              <a:t>provider training </a:t>
            </a:r>
            <a:r>
              <a:rPr lang="en-US" dirty="0" smtClean="0"/>
              <a:t>has the greatest impact on the quality of child care programs.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Amend childcare licensing to increase the required hours of preventive health practices training for newly licensed providers to include one hour on childhood nutrition</a:t>
            </a:r>
          </a:p>
          <a:p>
            <a:r>
              <a:rPr lang="en-US" dirty="0" smtClean="0"/>
              <a:t>*</a:t>
            </a:r>
            <a:r>
              <a:rPr lang="en-US" baseline="0" dirty="0" smtClean="0"/>
              <a:t> Goes into effect 2016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65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www.rwjf.org</a:t>
            </a:r>
            <a:r>
              <a:rPr lang="en-US" dirty="0" smtClean="0"/>
              <a:t>/en/research-publications/find-</a:t>
            </a:r>
            <a:r>
              <a:rPr lang="en-US" dirty="0" err="1" smtClean="0"/>
              <a:t>rwjf</a:t>
            </a:r>
            <a:r>
              <a:rPr lang="en-US" dirty="0" smtClean="0"/>
              <a:t>-research/2013/09/signs-of-</a:t>
            </a:r>
            <a:r>
              <a:rPr lang="en-US" dirty="0" err="1" smtClean="0"/>
              <a:t>progress.html</a:t>
            </a:r>
            <a:endParaRPr lang="en-US" dirty="0" smtClean="0"/>
          </a:p>
          <a:p>
            <a:r>
              <a:rPr lang="en-US" dirty="0" smtClean="0"/>
              <a:t>Rate declined from 14% in ‘03-’04 to 8.4% in 2011-2012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1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boys, trend is significant for 2-5 year olds. But not for girls…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81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87FFA-906B-4CA0-9365-B3157FA5ED1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Sources: </a:t>
            </a:r>
            <a:r>
              <a:rPr lang="en-US" sz="1200" dirty="0" err="1" smtClean="0"/>
              <a:t>Kranz</a:t>
            </a:r>
            <a:r>
              <a:rPr lang="en-US" sz="1200" dirty="0" smtClean="0"/>
              <a:t> et al., AJPH, 2004 &amp; JADA, 2006 (based on CSFII 1994-96, 98).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0F62C-C2B1-F744-84D5-5F26A0250A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7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Milk: recommend 2 cups/day for young children– </a:t>
            </a:r>
            <a:r>
              <a:rPr lang="en-US" altLang="en-US" dirty="0" err="1" smtClean="0"/>
              <a:t>ave</a:t>
            </a:r>
            <a:r>
              <a:rPr lang="en-US" altLang="en-US" dirty="0" smtClean="0"/>
              <a:t> intake is 1.5 cups; 17% drink no milk. </a:t>
            </a:r>
          </a:p>
          <a:p>
            <a:r>
              <a:rPr lang="en-US" altLang="en-US" dirty="0" smtClean="0"/>
              <a:t>Figure shown is all children, not just young children</a:t>
            </a:r>
          </a:p>
          <a:p>
            <a:r>
              <a:rPr lang="en-US" altLang="en-US" dirty="0" smtClean="0"/>
              <a:t>17% of 2-5 </a:t>
            </a:r>
            <a:r>
              <a:rPr lang="en-US" altLang="en-US" dirty="0" err="1" smtClean="0"/>
              <a:t>yr</a:t>
            </a:r>
            <a:r>
              <a:rPr lang="en-US" altLang="en-US" dirty="0" smtClean="0"/>
              <a:t> olds drink</a:t>
            </a:r>
            <a:r>
              <a:rPr lang="en-US" altLang="en-US" baseline="0" dirty="0" smtClean="0"/>
              <a:t> no milk on any given day and &lt;10% drink skim or 1% and nearly half consume whole</a:t>
            </a:r>
          </a:p>
          <a:p>
            <a:r>
              <a:rPr lang="en-US" altLang="en-US" baseline="0" dirty="0" smtClean="0"/>
              <a:t> </a:t>
            </a:r>
            <a:r>
              <a:rPr lang="en-US" altLang="en-US" dirty="0" smtClean="0"/>
              <a:t>Per capita intake for children 2-18 yrs from U.S. national surveys</a:t>
            </a:r>
          </a:p>
          <a:p>
            <a:r>
              <a:rPr lang="en-US" altLang="en-US" dirty="0" smtClean="0"/>
              <a:t>SSBs leading single source of sugar and calories in diets of children (~10% kcals)</a:t>
            </a:r>
          </a:p>
          <a:p>
            <a:pPr eaLnBrk="1" hangingPunct="1"/>
            <a:r>
              <a:rPr lang="en-US" dirty="0" smtClean="0"/>
              <a:t>Daniels, S.R. </a:t>
            </a:r>
            <a:r>
              <a:rPr lang="en-US" i="1" dirty="0" smtClean="0"/>
              <a:t>Pediatrics</a:t>
            </a:r>
            <a:r>
              <a:rPr lang="en-US" dirty="0" smtClean="0"/>
              <a:t>, July 2008; </a:t>
            </a:r>
            <a:r>
              <a:rPr lang="en-US" dirty="0" err="1" smtClean="0"/>
              <a:t>vol</a:t>
            </a:r>
            <a:r>
              <a:rPr lang="en-US" dirty="0" smtClean="0"/>
              <a:t> 122: pp 198-208.</a:t>
            </a:r>
          </a:p>
          <a:p>
            <a:pPr eaLnBrk="1" hangingPunct="1"/>
            <a:r>
              <a:rPr lang="en-US" dirty="0" smtClean="0"/>
              <a:t>AAP changed its recommendation that weaned babies be fed whole milk until they're 2 years old.</a:t>
            </a:r>
          </a:p>
          <a:p>
            <a:pPr eaLnBrk="1" hangingPunct="1"/>
            <a:r>
              <a:rPr lang="en-US" dirty="0" smtClean="0"/>
              <a:t>Instead, after weaning, kids at risk of being overweight -- or whose families have a history of obesity, </a:t>
            </a:r>
            <a:r>
              <a:rPr lang="en-US" dirty="0" smtClean="0">
                <a:hlinkClick r:id="rId3"/>
              </a:rPr>
              <a:t>heart disease</a:t>
            </a:r>
            <a:r>
              <a:rPr lang="en-US" dirty="0" smtClean="0"/>
              <a:t>, or </a:t>
            </a:r>
            <a:r>
              <a:rPr lang="en-US" dirty="0" smtClean="0">
                <a:hlinkClick r:id="rId4"/>
              </a:rPr>
              <a:t>high cholesterol</a:t>
            </a:r>
            <a:r>
              <a:rPr lang="en-US" dirty="0" smtClean="0"/>
              <a:t> -- should get reduced-fat 2% milk between 12 months and 2 years of age. 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Account for at least 1/5 of increase in kcals that has been observed during time period of rapid weight gain in last several decades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274C66-8281-4F6E-B916-12CBBEAA832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</a:t>
            </a:r>
            <a:r>
              <a:rPr lang="en-US" baseline="0" dirty="0" smtClean="0"/>
              <a:t>that we know the importance of utilizing ECE settings to promote health, we have found that the most effective strategy is to simply combine health education with supporting environmental changes!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instance, combining social marketing with repeated exposure to healthy foods actually increases the child’s acceptance of those foods.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other educational strategies include hands-on nutrition activities like tasting new fruits and vegetables or integrating nutrition messages through simultaneous home and on-site activities.  Notice that all of these strategies are a type of active learning.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On the environmental side, interventions such as increasing nutritional quality of food served on site or engaging parents in active participation with child’s healthcare at school can maximize outcomes.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13AF4-3626-F44D-B023-2E3C7B0C135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3F443-7887-4707-B871-92B04C2F3F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5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457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4572000" y="3429000"/>
            <a:ext cx="4572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5814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4572000" cy="34290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90310"/>
            <a:ext cx="3086100" cy="1905000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300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1014F-2B5A-C44A-84DA-FCD958D266A5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6C7C14-E361-2140-A9D1-5C53AA486D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5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O99X14PpwV8vvM&amp;tbnid=l-WqnsHYqXtU2M:&amp;ved=0CAgQjRw&amp;url=http://www.waterbirdwtc.com/newsread.asp?id=29&amp;ei=XXHfUqmwMbO0sQSt-YGYBg&amp;psig=AFQjCNHr8_h4PErkGpvihOcMuGAQRZUuTQ&amp;ust=1390461661863508" TargetMode="External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Q4uC7fohDFs2HM&amp;tbnid=y3IXNpdYC9NBzM:&amp;ved=0CAUQjRw&amp;url=http://www.marketingtrenches.com/content-marketing/content-marketing-the-turning-point-for-the-sales-marketing-relationship/&amp;ei=LR-TUaKKLYXS9AS7wYDwCw&amp;bvm=bv.46471029,d.eWU&amp;psig=AFQjCNGk7arqPWz_szlSQno1VlT-vI6Nxg&amp;ust=1368682656496576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url?sa=i&amp;rct=j&amp;q=&amp;esrc=s&amp;frm=1&amp;source=images&amp;cd=&amp;cad=rja&amp;docid=ZlN7fiAYrLGQhM&amp;tbnid=rmZKVziySpKXEM:&amp;ved=0CAUQjRw&amp;url=http://hellobeautiful.com/2013/09/18/6-easy-tips-and-tricks-to-help-kids-make-healthy-food-choices/&amp;ei=mMiBUvPONOKs2wXX_YDIBA&amp;bvm=bv.56146854,d.b2I&amp;psig=AFQjCNE6QkCzl41eDPnxNbXXQdZ2HsYdQA&amp;ust=1384323482741725" TargetMode="Externa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5799"/>
            <a:ext cx="9144000" cy="25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What do we know– what do we want to know? </a:t>
            </a:r>
            <a:br>
              <a:rPr lang="en-US" sz="60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Recent, current, and future research leading to policy in childcare nutrition </a:t>
            </a: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0" y="5977467"/>
            <a:ext cx="7493000" cy="1066800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r>
              <a:rPr lang="en-US" sz="2400" dirty="0" smtClean="0"/>
              <a:t>Ken Hecht &amp; Wendi Gosliner</a:t>
            </a:r>
          </a:p>
          <a:p>
            <a:pPr algn="ctr">
              <a:lnSpc>
                <a:spcPct val="50000"/>
              </a:lnSpc>
            </a:pPr>
            <a:r>
              <a:rPr lang="en-US" sz="2400" dirty="0" smtClean="0"/>
              <a:t>CACFP Roundtable Conference  - October 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069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1057276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The most current national estimates show obesity rates declining among 2-5 year old children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Fiction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195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552185"/>
            <a:ext cx="7636933" cy="55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FACT– STAND UP!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 rotWithShape="1">
          <a:blip r:embed="rId3"/>
          <a:srcRect t="1155" b="1155"/>
          <a:stretch/>
        </p:blipFill>
        <p:spPr>
          <a:xfrm>
            <a:off x="152400" y="1600198"/>
            <a:ext cx="8856133" cy="4883289"/>
          </a:xfrm>
        </p:spPr>
      </p:pic>
    </p:spTree>
    <p:extLst>
      <p:ext uri="{BB962C8B-B14F-4D97-AF65-F5344CB8AC3E}">
        <p14:creationId xmlns:p14="http://schemas.microsoft.com/office/powerpoint/2010/main" val="332114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1057276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Between 1999-2010, NHANES data show significant decreases in calorie intake among 2-5 year olds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Fiction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120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651"/>
            <a:ext cx="8957733" cy="55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 AND FICTION– STAND &amp; SIT!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3704" r="-3704"/>
          <a:stretch>
            <a:fillRect/>
          </a:stretch>
        </p:blipFill>
        <p:spPr>
          <a:xfrm>
            <a:off x="-93675" y="1600199"/>
            <a:ext cx="9535335" cy="5257801"/>
          </a:xfrm>
        </p:spPr>
      </p:pic>
    </p:spTree>
    <p:extLst>
      <p:ext uri="{BB962C8B-B14F-4D97-AF65-F5344CB8AC3E}">
        <p14:creationId xmlns:p14="http://schemas.microsoft.com/office/powerpoint/2010/main" val="144598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1057276"/>
            <a:ext cx="8305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Research shows that children participating in CACFP drink more milk and fewer sweetened beverages than those not participating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Fiction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932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39427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 smtClean="0"/>
              <a:t>FACT– STAND UP!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9514316"/>
              </p:ext>
            </p:extLst>
          </p:nvPr>
        </p:nvGraphicFramePr>
        <p:xfrm>
          <a:off x="457200" y="1625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199" y="6380163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Ritchie </a:t>
            </a:r>
            <a:r>
              <a:rPr lang="en-US" dirty="0"/>
              <a:t>et al. </a:t>
            </a:r>
            <a:r>
              <a:rPr lang="en-US" dirty="0" smtClean="0"/>
              <a:t>Childhood </a:t>
            </a:r>
            <a:r>
              <a:rPr lang="en-US" dirty="0"/>
              <a:t>O</a:t>
            </a:r>
            <a:r>
              <a:rPr lang="en-US" dirty="0" smtClean="0"/>
              <a:t>besity </a:t>
            </a:r>
            <a:r>
              <a:rPr lang="en-US" dirty="0"/>
              <a:t>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4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Grains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0" descr="grains-main_Ful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1996691"/>
            <a:ext cx="4038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154047"/>
              </p:ext>
            </p:extLst>
          </p:nvPr>
        </p:nvGraphicFramePr>
        <p:xfrm>
          <a:off x="4724400" y="1996692"/>
          <a:ext cx="4114800" cy="3886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</a:tblGrid>
              <a:tr h="86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WHERE WE WANT TO BE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 grains: 3-5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oz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Whole grains: half or more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0" y="3239441"/>
            <a:ext cx="1519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6.3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</a:t>
            </a: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8126" y="5030982"/>
            <a:ext cx="1451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 1 </a:t>
            </a:r>
            <a:r>
              <a:rPr lang="en-US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</a:t>
            </a: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655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Sources: Kranz et al., AJPH, 2004 &amp; JADA, 2006 (based on CSFII 1994-96, 98). </a:t>
            </a:r>
          </a:p>
        </p:txBody>
      </p:sp>
    </p:spTree>
    <p:extLst>
      <p:ext uri="{BB962C8B-B14F-4D97-AF65-F5344CB8AC3E}">
        <p14:creationId xmlns:p14="http://schemas.microsoft.com/office/powerpoint/2010/main" val="370900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Fruits and Vegetables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3545581"/>
              </p:ext>
            </p:extLst>
          </p:nvPr>
        </p:nvGraphicFramePr>
        <p:xfrm>
          <a:off x="533400" y="2004227"/>
          <a:ext cx="4114800" cy="395812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</a:tblGrid>
              <a:tr h="86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WHERE WE WANT TO BE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Fruit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1 to 1.5 cups/day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(depending on age)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Vegetable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s: 1 to 1.5 cups/day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5765660" y="1219200"/>
            <a:ext cx="2730640" cy="1143000"/>
          </a:xfrm>
          <a:prstGeom prst="wedgeRoundRectCallout">
            <a:avLst>
              <a:gd name="adj1" fmla="val -135825"/>
              <a:gd name="adj2" fmla="val 1820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C3300"/>
                </a:solidFill>
              </a:rPr>
              <a:t>&lt;50% of 2-3 year olds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65660" y="4419600"/>
            <a:ext cx="2743200" cy="1295400"/>
          </a:xfrm>
          <a:prstGeom prst="wedgeRoundRectCallout">
            <a:avLst>
              <a:gd name="adj1" fmla="val -135062"/>
              <a:gd name="adj2" fmla="val -833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C3300"/>
                </a:solidFill>
              </a:rPr>
              <a:t>&lt;10% of 4-8 year olds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00200" y="5994400"/>
            <a:ext cx="6318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Sources: Kranz et al., AJPH, 2004 &amp; JADA, 2006 </a:t>
            </a:r>
          </a:p>
          <a:p>
            <a:r>
              <a:rPr lang="en-US" sz="1600" dirty="0"/>
              <a:t>(CSFII 1994-96, 98) ; Guenther, JADA, 2006 (NHANES 1999-2000);</a:t>
            </a:r>
          </a:p>
          <a:p>
            <a:r>
              <a:rPr lang="en-US" sz="1600" dirty="0"/>
              <a:t>Lorson, JADA, 2009 (NHANES 1999-2002)</a:t>
            </a:r>
          </a:p>
        </p:txBody>
      </p:sp>
    </p:spTree>
    <p:extLst>
      <p:ext uri="{BB962C8B-B14F-4D97-AF65-F5344CB8AC3E}">
        <p14:creationId xmlns:p14="http://schemas.microsoft.com/office/powerpoint/2010/main" val="358106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3152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none" dirty="0" smtClean="0">
                <a:solidFill>
                  <a:schemeClr val="accent1">
                    <a:lumMod val="75000"/>
                  </a:schemeClr>
                </a:solidFill>
              </a:rPr>
              <a:t>Beverage Intakes in Flux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31CB0F9-96CF-463A-B7D2-2AB01FB78F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86800" cy="472598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219200" y="6180138"/>
            <a:ext cx="3019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(Source:  Hu &amp; Malik, 2010)</a:t>
            </a:r>
          </a:p>
        </p:txBody>
      </p:sp>
    </p:spTree>
    <p:extLst>
      <p:ext uri="{BB962C8B-B14F-4D97-AF65-F5344CB8AC3E}">
        <p14:creationId xmlns:p14="http://schemas.microsoft.com/office/powerpoint/2010/main" val="9761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Added Sugar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Group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95402"/>
              </p:ext>
            </p:extLst>
          </p:nvPr>
        </p:nvGraphicFramePr>
        <p:xfrm>
          <a:off x="4724400" y="1996692"/>
          <a:ext cx="4114800" cy="38862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14800"/>
              </a:tblGrid>
              <a:tr h="8674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10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WHERE WE WANT TO BE</a:t>
                      </a:r>
                      <a:endParaRPr kumimoji="0" 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8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 10% of calories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horzOverflow="overflow"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24600" y="4673797"/>
            <a:ext cx="1074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16%</a:t>
            </a:r>
            <a:endParaRPr lang="en-US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://lab.osixs.org/Portals/4/images/lollipop-3468.jpg"/>
          <p:cNvPicPr>
            <a:picLocks noChangeAspect="1" noChangeArrowheads="1"/>
          </p:cNvPicPr>
          <p:nvPr/>
        </p:nvPicPr>
        <p:blipFill rotWithShape="1">
          <a:blip r:embed="rId2" cstate="email"/>
          <a:srcRect b="16159"/>
          <a:stretch/>
        </p:blipFill>
        <p:spPr bwMode="auto">
          <a:xfrm>
            <a:off x="457200" y="1981200"/>
            <a:ext cx="4038600" cy="38970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1244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4933"/>
            <a:ext cx="3674533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What we know</a:t>
            </a:r>
          </a:p>
          <a:p>
            <a:pPr lvl="2"/>
            <a:r>
              <a:rPr lang="en-US" sz="2900" dirty="0"/>
              <a:t>Game</a:t>
            </a:r>
          </a:p>
          <a:p>
            <a:pPr lvl="2"/>
            <a:r>
              <a:rPr lang="en-US" sz="2900" dirty="0"/>
              <a:t>Research highlights</a:t>
            </a:r>
          </a:p>
          <a:p>
            <a:pPr lvl="2"/>
            <a:r>
              <a:rPr lang="en-US" sz="2900" dirty="0"/>
              <a:t>Case Study</a:t>
            </a:r>
          </a:p>
          <a:p>
            <a:endParaRPr lang="en-US" sz="3200" dirty="0" smtClean="0"/>
          </a:p>
          <a:p>
            <a:r>
              <a:rPr lang="en-US" sz="3200" dirty="0" smtClean="0"/>
              <a:t>What we want to know</a:t>
            </a:r>
          </a:p>
          <a:p>
            <a:pPr lvl="2"/>
            <a:r>
              <a:rPr lang="en-US" sz="2900" dirty="0" smtClean="0"/>
              <a:t>Small discussions</a:t>
            </a:r>
            <a:endParaRPr lang="en-US" sz="2900" dirty="0" smtClean="0"/>
          </a:p>
          <a:p>
            <a:pPr lvl="2"/>
            <a:r>
              <a:rPr lang="en-US" sz="2900" dirty="0" smtClean="0"/>
              <a:t>Large group sharing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obesity13806_wideweb__470x314,0"/>
          <p:cNvPicPr>
            <a:picLocks noChangeAspect="1" noChangeArrowheads="1"/>
          </p:cNvPicPr>
          <p:nvPr/>
        </p:nvPicPr>
        <p:blipFill>
          <a:blip r:embed="rId3" cstate="print"/>
          <a:srcRect l="13850" r="13850"/>
          <a:stretch>
            <a:fillRect/>
          </a:stretch>
        </p:blipFill>
        <p:spPr bwMode="auto">
          <a:xfrm>
            <a:off x="4325886" y="1794933"/>
            <a:ext cx="4013200" cy="370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071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8467"/>
            <a:ext cx="8627532" cy="12192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Healthy Eating in Early Child Education</a:t>
            </a:r>
            <a:endParaRPr lang="en-US" sz="3500" b="1" i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6071122"/>
              </p:ext>
            </p:extLst>
          </p:nvPr>
        </p:nvGraphicFramePr>
        <p:xfrm>
          <a:off x="380999" y="1647300"/>
          <a:ext cx="8441267" cy="521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254"/>
                <a:gridCol w="4262013"/>
              </a:tblGrid>
              <a:tr h="57177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Arial" pitchFamily="34" charset="0"/>
                          <a:cs typeface="Arial" pitchFamily="34" charset="0"/>
                        </a:rPr>
                        <a:t>PROMISING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3200" baseline="0" dirty="0" smtClean="0">
                          <a:latin typeface="Arial" pitchFamily="34" charset="0"/>
                          <a:cs typeface="Arial" pitchFamily="34" charset="0"/>
                        </a:rPr>
                        <a:t>PRACTICES</a:t>
                      </a:r>
                      <a:endParaRPr lang="en-US" sz="3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7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Educational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Arial" pitchFamily="34" charset="0"/>
                          <a:cs typeface="Arial" pitchFamily="34" charset="0"/>
                        </a:rPr>
                        <a:t>Environmental</a:t>
                      </a:r>
                      <a:endParaRPr lang="en-US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618">
                <a:tc gridSpan="2">
                  <a:txBody>
                    <a:bodyPr/>
                    <a:lstStyle/>
                    <a:p>
                      <a:pPr marL="342900" marR="0" lvl="0" indent="-34290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  <a:tabLst>
                          <a:tab pos="144780" algn="l"/>
                        </a:tabLst>
                      </a:pPr>
                      <a:r>
                        <a:rPr lang="en-US" sz="2800" b="1" dirty="0" smtClean="0">
                          <a:solidFill>
                            <a:srgbClr val="CC3300"/>
                          </a:solidFill>
                          <a:latin typeface="Arial" pitchFamily="34" charset="0"/>
                          <a:cs typeface="Arial" pitchFamily="34" charset="0"/>
                        </a:rPr>
                        <a:t>Comprehensive </a:t>
                      </a:r>
                      <a:r>
                        <a:rPr lang="en-US" sz="2800" b="1" dirty="0">
                          <a:solidFill>
                            <a:srgbClr val="CC3300"/>
                          </a:solidFill>
                          <a:latin typeface="Arial" pitchFamily="34" charset="0"/>
                          <a:cs typeface="Arial" pitchFamily="34" charset="0"/>
                        </a:rPr>
                        <a:t>health education in conjunction with supporting environmental </a:t>
                      </a:r>
                      <a:r>
                        <a:rPr lang="en-US" sz="2800" b="1" dirty="0" smtClean="0">
                          <a:solidFill>
                            <a:srgbClr val="CC3300"/>
                          </a:solidFill>
                          <a:latin typeface="Arial" pitchFamily="34" charset="0"/>
                          <a:cs typeface="Arial" pitchFamily="34" charset="0"/>
                        </a:rPr>
                        <a:t>changes</a:t>
                      </a:r>
                      <a:endParaRPr lang="en-US" sz="2800" b="1" dirty="0">
                        <a:solidFill>
                          <a:srgbClr val="CC33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3953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Promotion to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increase children’s acceptance of healthy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foods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Hands-on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nutrition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activities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  <a:tabLst>
                          <a:tab pos="160020" algn="l"/>
                        </a:tabLst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Simultaneous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home and on-site activities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Repeated exposure to healthy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foods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Increase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nutritional quality of  foods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provided</a:t>
                      </a: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342900" marR="0" lvl="0" indent="-34290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Engage parents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in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providing healthy foods at home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20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Worksite wellness also shows promise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-28431" b="-28431"/>
          <a:stretch>
            <a:fillRect/>
          </a:stretch>
        </p:blipFill>
        <p:spPr>
          <a:xfrm>
            <a:off x="35269" y="913884"/>
            <a:ext cx="4697078" cy="5525973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28431" b="-28431"/>
          <a:stretch>
            <a:fillRect/>
          </a:stretch>
        </p:blipFill>
        <p:spPr>
          <a:xfrm>
            <a:off x="4293542" y="913884"/>
            <a:ext cx="4697078" cy="5525973"/>
          </a:xfrm>
        </p:spPr>
      </p:pic>
    </p:spTree>
    <p:extLst>
      <p:ext uri="{BB962C8B-B14F-4D97-AF65-F5344CB8AC3E}">
        <p14:creationId xmlns:p14="http://schemas.microsoft.com/office/powerpoint/2010/main" val="205111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43000"/>
          </a:xfrm>
        </p:spPr>
        <p:txBody>
          <a:bodyPr>
            <a:noAutofit/>
          </a:bodyPr>
          <a:lstStyle/>
          <a:p>
            <a:r>
              <a:rPr lang="en-US" sz="3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Physical Education in Child Care</a:t>
            </a:r>
            <a:r>
              <a:rPr lang="en-US" sz="35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500" b="1" dirty="0" smtClean="0">
                <a:latin typeface="Arial" pitchFamily="34" charset="0"/>
                <a:cs typeface="Arial" pitchFamily="34" charset="0"/>
              </a:rPr>
            </a:br>
            <a:endParaRPr lang="en-US" sz="3500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116305836"/>
              </p:ext>
            </p:extLst>
          </p:nvPr>
        </p:nvGraphicFramePr>
        <p:xfrm>
          <a:off x="457200" y="1066800"/>
          <a:ext cx="7924800" cy="2101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5865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/>
                        <a:ea typeface="Times New Roman" charset="0"/>
                        <a:cs typeface="Times"/>
                      </a:endParaRPr>
                    </a:p>
                  </a:txBody>
                  <a:tcPr marL="100771" marR="100771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Incorporate physical activity into existing curriculum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Provide at least 2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hr/day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 physical activity; half in structured activities and half in unstructured free play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00771" marR="100771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>
          <a:xfrm>
            <a:off x="8382000" y="5638800"/>
            <a:ext cx="609600" cy="609600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fld id="{47D577F3-F759-3240-8978-670DC2A1E1D1}" type="slidenum">
              <a:rPr lang="en-US" sz="2400" smtClean="0">
                <a:solidFill>
                  <a:srgbClr val="000000"/>
                </a:solidFill>
              </a:rPr>
              <a:pPr/>
              <a:t>22</a:t>
            </a:fld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599" y="914400"/>
            <a:ext cx="4917043" cy="7162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PROMISING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PRACTICES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09600" y="4091784"/>
            <a:ext cx="5181600" cy="658368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PROMISING PRACTICES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776519"/>
              </p:ext>
            </p:extLst>
          </p:nvPr>
        </p:nvGraphicFramePr>
        <p:xfrm>
          <a:off x="457200" y="4191000"/>
          <a:ext cx="7924800" cy="2172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/>
                        <a:ea typeface="Times New Roman" charset="0"/>
                        <a:cs typeface="Times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871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Distribute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information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 parents reflecting child physical activity lessons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Symbol" charset="2"/>
                        <a:buChar char="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Educate children to reduce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TV/screen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time and other sedentary behaviors 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Content Placeholder 6" descr="img_help_sid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028553">
            <a:off x="5865557" y="2493562"/>
            <a:ext cx="2715473" cy="2046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64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1143000"/>
          </a:xfrm>
        </p:spPr>
        <p:txBody>
          <a:bodyPr anchor="b">
            <a:noAutofit/>
          </a:bodyPr>
          <a:lstStyle/>
          <a:p>
            <a:pPr eaLnBrk="1" hangingPunct="1"/>
            <a:r>
              <a:rPr lang="en-US" sz="4000" b="1" cap="none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</a:t>
            </a:r>
            <a:r>
              <a:rPr lang="en-US" sz="4000" b="1" cap="none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AWAYS</a:t>
            </a:r>
            <a:r>
              <a:rPr lang="en-US" sz="4000" b="1" cap="none" dirty="0" smtClean="0">
                <a:latin typeface="Times" pitchFamily="18" charset="0"/>
                <a:cs typeface="Times" pitchFamily="18" charset="0"/>
              </a:rPr>
              <a:t/>
            </a:r>
            <a:br>
              <a:rPr lang="en-US" sz="4000" b="1" cap="none" dirty="0" smtClean="0">
                <a:latin typeface="Times" pitchFamily="18" charset="0"/>
                <a:cs typeface="Times" pitchFamily="18" charset="0"/>
              </a:rPr>
            </a:br>
            <a:endParaRPr lang="en-US" sz="4000" b="1" cap="none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1638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Integrate education with supportive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environment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Include both nutrition education and physical education</a:t>
            </a:r>
          </a:p>
          <a:p>
            <a:pPr eaLnBrk="1" hangingPunct="1"/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200" b="1" dirty="0">
                <a:latin typeface="Arial" pitchFamily="34" charset="0"/>
                <a:cs typeface="Arial" pitchFamily="34" charset="0"/>
              </a:rPr>
              <a:t>Build in parent engagement</a:t>
            </a:r>
          </a:p>
        </p:txBody>
      </p:sp>
      <p:pic>
        <p:nvPicPr>
          <p:cNvPr id="10" name="Picture 8" descr="http://www.greenestcity.ca/images/stories/january%20img.jpg"/>
          <p:cNvPicPr>
            <a:picLocks noChangeAspect="1" noChangeArrowheads="1"/>
          </p:cNvPicPr>
          <p:nvPr/>
        </p:nvPicPr>
        <p:blipFill>
          <a:blip r:embed="rId3" cstate="print"/>
          <a:srcRect b="50575"/>
          <a:stretch>
            <a:fillRect/>
          </a:stretch>
        </p:blipFill>
        <p:spPr bwMode="auto">
          <a:xfrm rot="242042">
            <a:off x="4087457" y="1311404"/>
            <a:ext cx="4925245" cy="390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988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CACFP Guidelines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Update expected based upon 2010 IOM report, which recommended:</a:t>
            </a:r>
          </a:p>
          <a:p>
            <a:pPr lvl="1"/>
            <a:r>
              <a:rPr lang="en-US" dirty="0" smtClean="0"/>
              <a:t>More fruits, vegetables, and whole grains</a:t>
            </a:r>
          </a:p>
          <a:p>
            <a:pPr lvl="1"/>
            <a:r>
              <a:rPr lang="en-US" dirty="0" smtClean="0"/>
              <a:t>Less fat, sugar, salt</a:t>
            </a:r>
          </a:p>
          <a:p>
            <a:pPr lvl="1"/>
            <a:r>
              <a:rPr lang="en-US" dirty="0" smtClean="0"/>
              <a:t>Increased reimbursement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Child nutrition programs reauthorized 2015</a:t>
            </a:r>
          </a:p>
          <a:p>
            <a:endParaRPr lang="en-US" dirty="0" smtClean="0"/>
          </a:p>
          <a:p>
            <a:r>
              <a:rPr lang="en-US" dirty="0" smtClean="0"/>
              <a:t>Dietary guidelines update expected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66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57" y="58215"/>
            <a:ext cx="8642561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we’ve learned from changes in school nutrition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55095"/>
            <a:ext cx="81534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Most schools meet the new standards</a:t>
            </a:r>
          </a:p>
          <a:p>
            <a:endParaRPr lang="en-US" dirty="0" smtClean="0"/>
          </a:p>
          <a:p>
            <a:r>
              <a:rPr lang="en-US" dirty="0" smtClean="0"/>
              <a:t>Change </a:t>
            </a:r>
            <a:r>
              <a:rPr lang="en-US" dirty="0"/>
              <a:t>is </a:t>
            </a:r>
            <a:r>
              <a:rPr lang="en-US" dirty="0" smtClean="0"/>
              <a:t>difficult; some schools/districts struggling</a:t>
            </a:r>
          </a:p>
          <a:p>
            <a:endParaRPr lang="en-US" dirty="0" smtClean="0"/>
          </a:p>
          <a:p>
            <a:r>
              <a:rPr lang="en-US" dirty="0" smtClean="0"/>
              <a:t>Harvard study found that students are eating more fruits and vegetables; no increased waste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633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ight Blue 2 Led Circ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9650" y="-260397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ight Blue 2 Led Circl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050" y="-2588736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04800" y="228601"/>
            <a:ext cx="8534400" cy="6400800"/>
            <a:chOff x="381000" y="-304800"/>
            <a:chExt cx="8305800" cy="73429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-304800"/>
              <a:ext cx="8305800" cy="734290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324600" y="3429000"/>
              <a:ext cx="1866900" cy="181494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38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6410325" y="3511261"/>
              <a:ext cx="1695450" cy="16504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6572250" y="3650673"/>
              <a:ext cx="1371600" cy="1371600"/>
            </a:xfrm>
            <a:prstGeom prst="ellipse">
              <a:avLst/>
            </a:prstGeom>
            <a:solidFill>
              <a:srgbClr val="66FFFF"/>
            </a:solidFill>
            <a:ln w="76200"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latin typeface="Arial" pitchFamily="34" charset="0"/>
                  <a:cs typeface="Arial" pitchFamily="34" charset="0"/>
                </a:rPr>
                <a:t>Water</a:t>
              </a:r>
              <a:endParaRPr lang="en-US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454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http://t2.gstatic.com/images?q=tbn:ANd9GcSfgn1NVlV2vI39wFoAaOQoZC2L3T2El8OGPEWLXZ9-V5PdRYfCo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22" y="354465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648" y="1843630"/>
            <a:ext cx="853135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Childcare Beverage Policy in California:</a:t>
            </a:r>
            <a:br>
              <a:rPr lang="en-US" dirty="0" smtClean="0"/>
            </a:br>
            <a:r>
              <a:rPr lang="en-US" dirty="0" smtClean="0"/>
              <a:t>Research and the Policy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/>
              <a:t>Why Childcare &amp; Why Beverages?</a:t>
            </a:r>
            <a:endParaRPr lang="en-US" sz="3600" b="1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2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Childcare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514600"/>
            <a:ext cx="4040188" cy="4038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On any day, 84% of preschoolers drink sugary drinks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11% total energy intake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Key contributor to excess weight gain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676400"/>
            <a:ext cx="4041775" cy="639762"/>
          </a:xfrm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Beverages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514600"/>
            <a:ext cx="4041775" cy="403860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Nearly 11 million children under age </a:t>
            </a:r>
            <a:r>
              <a:rPr lang="en-US" dirty="0" smtClean="0"/>
              <a:t>5</a:t>
            </a: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Early habits </a:t>
            </a:r>
            <a:r>
              <a:rPr lang="en-US" dirty="0" smtClean="0"/>
              <a:t>established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No </a:t>
            </a:r>
            <a:r>
              <a:rPr lang="en-US" dirty="0"/>
              <a:t>beverage standards in most childcare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Understudied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Nearly 1 in 4 children start school overweight or obese</a:t>
            </a:r>
          </a:p>
        </p:txBody>
      </p:sp>
    </p:spTree>
    <p:extLst>
      <p:ext uri="{BB962C8B-B14F-4D97-AF65-F5344CB8AC3E}">
        <p14:creationId xmlns:p14="http://schemas.microsoft.com/office/powerpoint/2010/main" val="338156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2" y="609600"/>
            <a:ext cx="9144000" cy="658906"/>
          </a:xfrm>
        </p:spPr>
        <p:txBody>
          <a:bodyPr>
            <a:noAutofit/>
          </a:bodyPr>
          <a:lstStyle/>
          <a:p>
            <a:pPr algn="ctr"/>
            <a:r>
              <a:rPr lang="en-US" sz="3200" b="1" cap="none" dirty="0" smtClean="0"/>
              <a:t>Model to Bridge </a:t>
            </a:r>
            <a:br>
              <a:rPr lang="en-US" sz="3200" b="1" cap="none" dirty="0" smtClean="0"/>
            </a:br>
            <a:r>
              <a:rPr lang="en-US" sz="3200" b="1" cap="none" dirty="0" smtClean="0"/>
              <a:t>Policy to Research Continuum</a:t>
            </a:r>
            <a:endParaRPr lang="en-US" sz="3200" b="1" cap="none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03093060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607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4290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ja-JP" altLang="en-US" dirty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Fact or Fiction</a:t>
            </a:r>
            <a:r>
              <a:rPr lang="ja-JP" altLang="en-US" dirty="0">
                <a:solidFill>
                  <a:schemeClr val="accent3">
                    <a:lumMod val="50000"/>
                  </a:schemeClr>
                </a:solidFill>
              </a:rPr>
              <a:t>”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989667"/>
            <a:ext cx="8458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The rules are simple: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When I say, </a:t>
            </a:r>
            <a:r>
              <a:rPr lang="ja-JP" alt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“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Fact </a:t>
            </a:r>
            <a:r>
              <a:rPr lang="en-US" sz="4000" u="sng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or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Fiction?</a:t>
            </a:r>
            <a:r>
              <a:rPr lang="ja-JP" alt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”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If it is a </a:t>
            </a:r>
            <a:r>
              <a:rPr lang="en-US" sz="4000" dirty="0">
                <a:solidFill>
                  <a:srgbClr val="3366FF"/>
                </a:solidFill>
                <a:latin typeface="+mn-lt"/>
              </a:rPr>
              <a:t>Fact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stand up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	If it is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Fiction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sit down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4343" name="Line 7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918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cap="none" dirty="0" smtClean="0"/>
              <a:t>2008 Statewide Survey</a:t>
            </a:r>
          </a:p>
        </p:txBody>
      </p:sp>
      <p:sp>
        <p:nvSpPr>
          <p:cNvPr id="77828" name="Oval 4"/>
          <p:cNvSpPr>
            <a:spLocks noChangeArrowheads="1"/>
          </p:cNvSpPr>
          <p:nvPr/>
        </p:nvSpPr>
        <p:spPr bwMode="gray">
          <a:xfrm>
            <a:off x="1031875" y="1371600"/>
            <a:ext cx="6573838" cy="15414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548484" y="1579100"/>
            <a:ext cx="5712141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73088" indent="-231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State licensed </a:t>
            </a:r>
            <a:r>
              <a:rPr lang="en-US" sz="2400" b="1" dirty="0">
                <a:solidFill>
                  <a:schemeClr val="bg1"/>
                </a:solidFill>
              </a:rPr>
              <a:t>childcare </a:t>
            </a:r>
            <a:r>
              <a:rPr lang="en-US" sz="2400" b="1" dirty="0" smtClean="0">
                <a:solidFill>
                  <a:schemeClr val="bg1"/>
                </a:solidFill>
              </a:rPr>
              <a:t>databases </a:t>
            </a:r>
          </a:p>
          <a:p>
            <a:pPr marL="341313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            &gt;</a:t>
            </a:r>
            <a:r>
              <a:rPr lang="en-US" sz="2400" dirty="0">
                <a:solidFill>
                  <a:schemeClr val="bg1"/>
                </a:solidFill>
              </a:rPr>
              <a:t>10,000 </a:t>
            </a:r>
            <a:r>
              <a:rPr lang="en-US" sz="2400" dirty="0" smtClean="0">
                <a:solidFill>
                  <a:schemeClr val="bg1"/>
                </a:solidFill>
              </a:rPr>
              <a:t> Centers </a:t>
            </a:r>
            <a:endParaRPr lang="en-US" sz="2400" dirty="0">
              <a:solidFill>
                <a:schemeClr val="bg1"/>
              </a:solidFill>
            </a:endParaRPr>
          </a:p>
          <a:p>
            <a:pPr marL="341313" indent="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         &gt;</a:t>
            </a:r>
            <a:r>
              <a:rPr lang="en-US" sz="2400" dirty="0">
                <a:solidFill>
                  <a:schemeClr val="bg1"/>
                </a:solidFill>
              </a:rPr>
              <a:t>42,000 </a:t>
            </a:r>
            <a:r>
              <a:rPr lang="en-US" sz="2400" dirty="0" smtClean="0">
                <a:solidFill>
                  <a:schemeClr val="bg1"/>
                </a:solidFill>
              </a:rPr>
              <a:t> Daycare homes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gray">
          <a:xfrm>
            <a:off x="1905000" y="3417888"/>
            <a:ext cx="5048250" cy="13509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Random sample selected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~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1400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455512" y="2913063"/>
            <a:ext cx="0" cy="908050"/>
          </a:xfrm>
          <a:prstGeom prst="line">
            <a:avLst/>
          </a:prstGeom>
          <a:noFill/>
          <a:ln w="127000">
            <a:solidFill>
              <a:srgbClr val="33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gray">
          <a:xfrm>
            <a:off x="2509838" y="5292725"/>
            <a:ext cx="4044950" cy="127476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Surveys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administered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~400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532313" y="4768850"/>
            <a:ext cx="0" cy="908050"/>
          </a:xfrm>
          <a:prstGeom prst="line">
            <a:avLst/>
          </a:prstGeom>
          <a:noFill/>
          <a:ln w="127000">
            <a:solidFill>
              <a:srgbClr val="3333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039427"/>
          </a:xfrm>
        </p:spPr>
        <p:txBody>
          <a:bodyPr>
            <a:normAutofit/>
          </a:bodyPr>
          <a:lstStyle/>
          <a:p>
            <a:r>
              <a:rPr lang="en-US" sz="3600" b="1" cap="none" dirty="0" smtClean="0"/>
              <a:t>Framed Findings to Inform Policy</a:t>
            </a:r>
            <a:endParaRPr lang="en-US" sz="36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347149"/>
              </p:ext>
            </p:extLst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199" y="6324600"/>
            <a:ext cx="5149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Ritchie </a:t>
            </a:r>
            <a:r>
              <a:rPr lang="en-US" dirty="0"/>
              <a:t>et al. </a:t>
            </a:r>
            <a:r>
              <a:rPr lang="en-US" dirty="0" smtClean="0"/>
              <a:t>Childhood </a:t>
            </a:r>
            <a:r>
              <a:rPr lang="en-US" dirty="0"/>
              <a:t>O</a:t>
            </a:r>
            <a:r>
              <a:rPr lang="en-US" dirty="0" smtClean="0"/>
              <a:t>besity </a:t>
            </a:r>
            <a:r>
              <a:rPr lang="en-US" dirty="0"/>
              <a:t>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347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7955" y="2362200"/>
            <a:ext cx="1676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94380146"/>
              </p:ext>
            </p:extLst>
          </p:nvPr>
        </p:nvGraphicFramePr>
        <p:xfrm>
          <a:off x="-1828800" y="1752600"/>
          <a:ext cx="12573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260672" cy="10394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cap="none" dirty="0" smtClean="0">
                <a:solidFill>
                  <a:schemeClr val="accent2"/>
                </a:solidFill>
                <a:cs typeface="Arial" pitchFamily="34" charset="0"/>
              </a:rPr>
              <a:t>2010 California Legislation</a:t>
            </a:r>
            <a:r>
              <a:rPr lang="en-US" sz="3600" b="1" cap="none" dirty="0" smtClean="0">
                <a:cs typeface="Arial" pitchFamily="34" charset="0"/>
              </a:rPr>
              <a:t/>
            </a:r>
            <a:br>
              <a:rPr lang="en-US" sz="3600" b="1" cap="none" dirty="0" smtClean="0">
                <a:cs typeface="Arial" pitchFamily="34" charset="0"/>
              </a:rPr>
            </a:br>
            <a:r>
              <a:rPr lang="en-US" sz="3100" b="1" cap="none" dirty="0" smtClean="0">
                <a:cs typeface="Arial" pitchFamily="34" charset="0"/>
              </a:rPr>
              <a:t>Healthy Beverages in Childcare Law (AB 2084)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cap="none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1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830351"/>
              </p:ext>
            </p:extLst>
          </p:nvPr>
        </p:nvGraphicFramePr>
        <p:xfrm>
          <a:off x="2971800" y="152400"/>
          <a:ext cx="60198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00"/>
            <a:ext cx="2298634" cy="11916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cap="none" dirty="0" smtClean="0"/>
              <a:t/>
            </a:r>
            <a:br>
              <a:rPr lang="en-US" sz="3200" b="1" cap="none" dirty="0" smtClean="0"/>
            </a:br>
            <a:r>
              <a:rPr lang="en-US" sz="3600" b="1" cap="none" dirty="0" smtClean="0"/>
              <a:t>Assessed Policy Impact</a:t>
            </a:r>
            <a:endParaRPr lang="en-US" sz="3600" b="1" cap="none" dirty="0"/>
          </a:p>
        </p:txBody>
      </p:sp>
      <p:sp>
        <p:nvSpPr>
          <p:cNvPr id="6" name="Rectangle 5"/>
          <p:cNvSpPr/>
          <p:nvPr/>
        </p:nvSpPr>
        <p:spPr>
          <a:xfrm>
            <a:off x="3542207" y="104620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4800" y="30480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5899" y="5029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12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/>
              <a:t>Water Access Improves</a:t>
            </a:r>
            <a:endParaRPr lang="en-US" sz="36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243954"/>
              </p:ext>
            </p:extLst>
          </p:nvPr>
        </p:nvGraphicFramePr>
        <p:xfrm>
          <a:off x="152400" y="1600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0" y="29718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2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/>
              <a:t>Milk Type Improves</a:t>
            </a:r>
            <a:endParaRPr lang="en-US" sz="36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234093"/>
              </p:ext>
            </p:extLst>
          </p:nvPr>
        </p:nvGraphicFramePr>
        <p:xfrm>
          <a:off x="-76200" y="1752600"/>
          <a:ext cx="9067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48200" y="3581400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*P&lt;0.05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5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8372"/>
            <a:ext cx="8382000" cy="1039427"/>
          </a:xfrm>
        </p:spPr>
        <p:txBody>
          <a:bodyPr>
            <a:noAutofit/>
          </a:bodyPr>
          <a:lstStyle/>
          <a:p>
            <a:r>
              <a:rPr lang="en-US" sz="3600" b="1" cap="none" dirty="0" smtClean="0"/>
              <a:t>Improvement in Other Beverages</a:t>
            </a:r>
            <a:endParaRPr lang="en-US" sz="36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4850157"/>
              </p:ext>
            </p:extLst>
          </p:nvPr>
        </p:nvGraphicFramePr>
        <p:xfrm>
          <a:off x="152400" y="1752600"/>
          <a:ext cx="88392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718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662" y="838200"/>
            <a:ext cx="3429000" cy="1905000"/>
          </a:xfrm>
        </p:spPr>
        <p:txBody>
          <a:bodyPr/>
          <a:lstStyle/>
          <a:p>
            <a:r>
              <a:rPr lang="en-US" sz="4400" dirty="0" smtClean="0">
                <a:latin typeface="Calibri" pitchFamily="34" charset="0"/>
              </a:rPr>
              <a:t>Knowledge of Law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5105400" y="4580930"/>
            <a:ext cx="3467100" cy="1905000"/>
          </a:xfrm>
          <a:prstGeom prst="rect">
            <a:avLst/>
          </a:prstGeom>
        </p:spPr>
        <p:txBody>
          <a:bodyPr vert="horz" lIns="45720" tIns="45720" rIns="4572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latin typeface="Calibri" pitchFamily="34" charset="0"/>
              </a:rPr>
              <a:t>Compliance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343400"/>
            <a:ext cx="3124200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23%</a:t>
            </a:r>
            <a:endParaRPr lang="en-US" sz="12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152400"/>
            <a:ext cx="44196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4450" name="Picture 2" descr="http://www.marketingtrenches.com/wordpress/wp-content/uploads/2012/09/60percent.jpg">
            <a:hlinkClick r:id="rId3"/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4288"/>
            <a:ext cx="4572000" cy="34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8212" y="6273225"/>
            <a:ext cx="4413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Ritchie </a:t>
            </a:r>
            <a:r>
              <a:rPr lang="en-US" sz="1600" dirty="0"/>
              <a:t>et al. </a:t>
            </a:r>
            <a:r>
              <a:rPr lang="en-US" sz="1600" dirty="0" smtClean="0"/>
              <a:t>J Acad Nutr Diet 2014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768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smtClean="0"/>
              <a:t>Policy Recommendations from Research</a:t>
            </a:r>
            <a:endParaRPr lang="en-US" sz="3600" b="1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626766"/>
              </p:ext>
            </p:extLst>
          </p:nvPr>
        </p:nvGraphicFramePr>
        <p:xfrm>
          <a:off x="0" y="17526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290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039427"/>
          </a:xfrm>
        </p:spPr>
        <p:txBody>
          <a:bodyPr>
            <a:noAutofit/>
          </a:bodyPr>
          <a:lstStyle/>
          <a:p>
            <a:r>
              <a:rPr lang="en-US" sz="3200" b="1" cap="none" dirty="0" smtClean="0">
                <a:solidFill>
                  <a:schemeClr val="accent2"/>
                </a:solidFill>
              </a:rPr>
              <a:t>Second Outcome: </a:t>
            </a:r>
            <a:r>
              <a:rPr lang="en-US" sz="3200" b="1" cap="none" dirty="0" smtClean="0"/>
              <a:t>2013 Foundations For Healthy Nutrition in Childcare Act (AB 290)</a:t>
            </a:r>
            <a:endParaRPr lang="en-US" sz="32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2133600"/>
            <a:ext cx="4997278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Previously NO nutrition training required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for child care licensure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in California</a:t>
            </a:r>
          </a:p>
          <a:p>
            <a:pPr marL="114300" indent="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Increases </a:t>
            </a:r>
            <a:r>
              <a:rPr lang="en-US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required health training </a:t>
            </a:r>
            <a:r>
              <a:rPr lang="en-US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new providers </a:t>
            </a:r>
            <a:r>
              <a:rPr lang="en-US" dirty="0">
                <a:latin typeface="Arial" pitchFamily="34" charset="0"/>
                <a:cs typeface="Arial" pitchFamily="34" charset="0"/>
              </a:rPr>
              <a:t>to include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 hour on child nutrition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44" l="613" r="984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495300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7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1363134"/>
            <a:ext cx="8305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Early childhood dietary intake is important for long term health.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248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 smtClean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 smtClean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 smtClean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Fiction?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  <a:p>
            <a:pPr algn="ctr" eaLnBrk="1" hangingPunct="1">
              <a:spcBef>
                <a:spcPct val="50000"/>
              </a:spcBef>
            </a:pPr>
            <a:endParaRPr lang="en-US" sz="4400" b="1" i="1" dirty="0">
              <a:solidFill>
                <a:srgbClr val="FF0066"/>
              </a:solidFill>
              <a:latin typeface="Calibri" charset="0"/>
            </a:endParaRP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55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cap="none" dirty="0" smtClean="0"/>
              <a:t>Value of Partnership:  </a:t>
            </a:r>
            <a:br>
              <a:rPr lang="en-US" cap="none" dirty="0" smtClean="0"/>
            </a:br>
            <a:r>
              <a:rPr lang="en-US" cap="none" dirty="0" smtClean="0"/>
              <a:t>Researcher Perspective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Ask </a:t>
            </a:r>
            <a:r>
              <a:rPr lang="en-US" dirty="0">
                <a:solidFill>
                  <a:schemeClr val="tx1"/>
                </a:solidFill>
              </a:rPr>
              <a:t>correct research </a:t>
            </a:r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Cross fertilization of ideas across research and advocacy disciplines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Interpret </a:t>
            </a:r>
            <a:r>
              <a:rPr lang="en-US" dirty="0">
                <a:solidFill>
                  <a:schemeClr val="tx1"/>
                </a:solidFill>
              </a:rPr>
              <a:t>findings </a:t>
            </a:r>
            <a:r>
              <a:rPr lang="en-US" dirty="0" smtClean="0">
                <a:solidFill>
                  <a:schemeClr val="tx1"/>
                </a:solidFill>
              </a:rPr>
              <a:t>in practice- </a:t>
            </a:r>
            <a:r>
              <a:rPr lang="en-US" dirty="0">
                <a:solidFill>
                  <a:schemeClr val="tx1"/>
                </a:solidFill>
              </a:rPr>
              <a:t>and policy-oriented </a:t>
            </a:r>
            <a:r>
              <a:rPr lang="en-US" dirty="0" smtClean="0">
                <a:solidFill>
                  <a:schemeClr val="tx1"/>
                </a:solidFill>
              </a:rPr>
              <a:t>ways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Input on development and dissemination of policy </a:t>
            </a:r>
            <a:r>
              <a:rPr lang="en-US" dirty="0" smtClean="0">
                <a:solidFill>
                  <a:schemeClr val="tx1"/>
                </a:solidFill>
              </a:rPr>
              <a:t>brief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0"/>
            <a:ext cx="4191000" cy="498652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Identify stakeholders to </a:t>
            </a:r>
            <a:r>
              <a:rPr lang="en-US" dirty="0" smtClean="0">
                <a:solidFill>
                  <a:schemeClr val="tx1"/>
                </a:solidFill>
              </a:rPr>
              <a:t>get </a:t>
            </a:r>
            <a:r>
              <a:rPr lang="en-US" dirty="0">
                <a:solidFill>
                  <a:schemeClr val="tx1"/>
                </a:solidFill>
              </a:rPr>
              <a:t>buy-in </a:t>
            </a:r>
            <a:r>
              <a:rPr lang="en-US" dirty="0" smtClean="0">
                <a:solidFill>
                  <a:schemeClr val="tx1"/>
                </a:solidFill>
              </a:rPr>
              <a:t>on policy recommendations at </a:t>
            </a:r>
            <a:r>
              <a:rPr lang="en-US" dirty="0">
                <a:solidFill>
                  <a:schemeClr val="tx1"/>
                </a:solidFill>
              </a:rPr>
              <a:t>convening so research is best used by the right people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Disseminate to </a:t>
            </a:r>
            <a:r>
              <a:rPr lang="en-US" dirty="0">
                <a:solidFill>
                  <a:schemeClr val="tx1"/>
                </a:solidFill>
              </a:rPr>
              <a:t>different </a:t>
            </a:r>
            <a:r>
              <a:rPr lang="en-US" dirty="0" smtClean="0">
                <a:solidFill>
                  <a:schemeClr val="tx1"/>
                </a:solidFill>
              </a:rPr>
              <a:t>audiences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Quick translation of research into policy</a:t>
            </a:r>
            <a:endParaRPr lang="en-US" dirty="0">
              <a:solidFill>
                <a:schemeClr val="tx1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3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716" y="2536543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What do we want to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93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your time and attention!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57522" y="1443926"/>
            <a:ext cx="4586477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Ken Hecht</a:t>
            </a:r>
          </a:p>
          <a:p>
            <a:pPr marL="0" indent="0" algn="ctr">
              <a:buNone/>
            </a:pPr>
            <a:r>
              <a:rPr lang="en-US" dirty="0" smtClean="0"/>
              <a:t>Nutrition Policy Institute</a:t>
            </a:r>
          </a:p>
          <a:p>
            <a:pPr marL="0" indent="0" algn="ctr">
              <a:buNone/>
            </a:pPr>
            <a:r>
              <a:rPr lang="en-US" dirty="0" smtClean="0"/>
              <a:t>University of California</a:t>
            </a:r>
          </a:p>
          <a:p>
            <a:pPr marL="0" indent="0" algn="ctr">
              <a:buNone/>
            </a:pPr>
            <a:r>
              <a:rPr lang="en-US" dirty="0" smtClean="0"/>
              <a:t>kenhecht34</a:t>
            </a:r>
            <a:r>
              <a:rPr lang="en-US" dirty="0"/>
              <a:t>@</a:t>
            </a:r>
            <a:r>
              <a:rPr lang="en-US" dirty="0" smtClean="0"/>
              <a:t>gmail.com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2"/>
          </p:nvPr>
        </p:nvSpPr>
        <p:spPr>
          <a:xfrm>
            <a:off x="127823" y="1443926"/>
            <a:ext cx="44297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Wendi Gosliner</a:t>
            </a:r>
          </a:p>
          <a:p>
            <a:pPr marL="0" indent="0" algn="ctr">
              <a:buNone/>
            </a:pPr>
            <a:r>
              <a:rPr lang="en-US" dirty="0" smtClean="0"/>
              <a:t>Center for Weight &amp; Health </a:t>
            </a:r>
          </a:p>
          <a:p>
            <a:pPr marL="0" indent="0" algn="ctr">
              <a:buNone/>
            </a:pPr>
            <a:r>
              <a:rPr lang="en-US" dirty="0" smtClean="0"/>
              <a:t>UC Berkeley</a:t>
            </a:r>
          </a:p>
          <a:p>
            <a:pPr marL="0" indent="0" algn="ctr">
              <a:buNone/>
            </a:pPr>
            <a:r>
              <a:rPr lang="en-US" dirty="0" err="1" smtClean="0"/>
              <a:t>wgosline@berkeley.edu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2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552185"/>
            <a:ext cx="7636933" cy="55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FACT– STAND UP!</a:t>
            </a:r>
            <a:endParaRPr lang="en-US" dirty="0"/>
          </a:p>
        </p:txBody>
      </p:sp>
      <p:pic>
        <p:nvPicPr>
          <p:cNvPr id="4" name="Picture 2" descr="http://ionehellobeautiful.files.wordpress.com/2013/09/tips-to-get-kids-to-eat-healthy.jpg?w=630&amp;h=378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5656"/>
          <a:stretch>
            <a:fillRect/>
          </a:stretch>
        </p:blipFill>
        <p:spPr bwMode="auto">
          <a:xfrm>
            <a:off x="795866" y="1733813"/>
            <a:ext cx="7620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7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1061509"/>
            <a:ext cx="8305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According to the most recent National Health and Nutrition Examination Survey (NHANES) data (2009-2010), less than 30% of 2-5 year olds ate fruit on a given day.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Fiction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149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552185"/>
            <a:ext cx="7636933" cy="55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FICTION– SIT DOWN!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14320" r="-14320"/>
          <a:stretch>
            <a:fillRect/>
          </a:stretch>
        </p:blipFill>
        <p:spPr>
          <a:xfrm>
            <a:off x="-250934" y="1600200"/>
            <a:ext cx="9535333" cy="5257800"/>
          </a:xfrm>
        </p:spPr>
      </p:pic>
    </p:spTree>
    <p:extLst>
      <p:ext uri="{BB962C8B-B14F-4D97-AF65-F5344CB8AC3E}">
        <p14:creationId xmlns:p14="http://schemas.microsoft.com/office/powerpoint/2010/main" val="3006806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304800" y="464610"/>
            <a:ext cx="8305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dirty="0" smtClean="0">
                <a:latin typeface="Times New Roman" charset="0"/>
              </a:rPr>
              <a:t>According to the most recent NHANES data (2009-2010), on a given day, more 2-5 year old children consumed red and orange vegetables than consumed </a:t>
            </a:r>
            <a:r>
              <a:rPr lang="en-US" sz="4000" dirty="0" smtClean="0">
                <a:latin typeface="Times New Roman" charset="0"/>
              </a:rPr>
              <a:t>starchy or </a:t>
            </a:r>
            <a:r>
              <a:rPr lang="en-US" sz="4000" dirty="0" smtClean="0">
                <a:latin typeface="Times New Roman" charset="0"/>
              </a:rPr>
              <a:t>dark </a:t>
            </a:r>
            <a:r>
              <a:rPr lang="en-US" sz="4000" dirty="0" smtClean="0">
                <a:latin typeface="Times New Roman" charset="0"/>
              </a:rPr>
              <a:t>green </a:t>
            </a:r>
            <a:r>
              <a:rPr lang="en-US" sz="4000" dirty="0" smtClean="0">
                <a:latin typeface="Times New Roman" charset="0"/>
              </a:rPr>
              <a:t>or other vegetables</a:t>
            </a:r>
            <a:endParaRPr lang="en-US" sz="4000" dirty="0">
              <a:latin typeface="Times New Roman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47800" y="4800600"/>
            <a:ext cx="6400800" cy="166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Fact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u="sng" dirty="0">
                <a:solidFill>
                  <a:srgbClr val="FF0066"/>
                </a:solidFill>
                <a:latin typeface="Calibri" charset="0"/>
              </a:rPr>
              <a:t>or</a:t>
            </a:r>
            <a:r>
              <a:rPr lang="en-US" sz="4400" b="1" dirty="0">
                <a:solidFill>
                  <a:srgbClr val="FF0066"/>
                </a:solidFill>
                <a:latin typeface="Calibri" charset="0"/>
              </a:rPr>
              <a:t> </a:t>
            </a:r>
            <a:r>
              <a:rPr lang="en-US" sz="4400" b="1" i="1" dirty="0">
                <a:solidFill>
                  <a:srgbClr val="FF0066"/>
                </a:solidFill>
                <a:latin typeface="Calibri" charset="0"/>
              </a:rPr>
              <a:t>Fiction</a:t>
            </a:r>
            <a:r>
              <a:rPr lang="en-US" sz="4400" b="1" i="1" dirty="0" smtClean="0">
                <a:solidFill>
                  <a:srgbClr val="FF0066"/>
                </a:solidFill>
                <a:latin typeface="Calibri" charset="0"/>
              </a:rPr>
              <a:t>?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Fact: Stand up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charset="0"/>
              </a:rPr>
              <a:t>Fiction: Sit down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6248400"/>
            <a:ext cx="8991600" cy="636588"/>
            <a:chOff x="0" y="3833"/>
            <a:chExt cx="5664" cy="401"/>
          </a:xfrm>
        </p:grpSpPr>
        <p:pic>
          <p:nvPicPr>
            <p:cNvPr id="15365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33"/>
              <a:ext cx="432" cy="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7"/>
            <p:cNvSpPr txBox="1">
              <a:spLocks noChangeArrowheads="1"/>
            </p:cNvSpPr>
            <p:nvPr/>
          </p:nvSpPr>
          <p:spPr bwMode="auto">
            <a:xfrm>
              <a:off x="4464" y="3984"/>
              <a:ext cx="12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i="1">
                  <a:latin typeface="Calibri" charset="0"/>
                </a:rPr>
                <a:t>    </a:t>
              </a:r>
              <a:r>
                <a:rPr lang="en-US" sz="800" i="1">
                  <a:latin typeface="Calibri" charset="0"/>
                </a:rPr>
                <a:t>University of California, Berkeley</a:t>
              </a:r>
            </a:p>
          </p:txBody>
        </p:sp>
        <p:sp>
          <p:nvSpPr>
            <p:cNvPr id="15367" name="Line 8"/>
            <p:cNvSpPr>
              <a:spLocks noChangeShapeType="1"/>
            </p:cNvSpPr>
            <p:nvPr/>
          </p:nvSpPr>
          <p:spPr bwMode="auto">
            <a:xfrm>
              <a:off x="288" y="4176"/>
              <a:ext cx="53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64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552185"/>
            <a:ext cx="7636933" cy="55509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FACT– STAND UP!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171" r="171"/>
          <a:stretch>
            <a:fillRect/>
          </a:stretch>
        </p:blipFill>
        <p:spPr>
          <a:xfrm>
            <a:off x="-49528" y="1600199"/>
            <a:ext cx="9247432" cy="5099051"/>
          </a:xfrm>
        </p:spPr>
      </p:pic>
    </p:spTree>
    <p:extLst>
      <p:ext uri="{BB962C8B-B14F-4D97-AF65-F5344CB8AC3E}">
        <p14:creationId xmlns:p14="http://schemas.microsoft.com/office/powerpoint/2010/main" val="205608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2301</TotalTime>
  <Words>2092</Words>
  <Application>Microsoft Macintosh PowerPoint</Application>
  <PresentationFormat>On-screen Show (4:3)</PresentationFormat>
  <Paragraphs>335</Paragraphs>
  <Slides>42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Median</vt:lpstr>
      <vt:lpstr>What do we know– what do we want to know?   Recent, current, and future research leading to policy in childcare nutrition </vt:lpstr>
      <vt:lpstr>Session overview</vt:lpstr>
      <vt:lpstr> “Fact or Fiction”</vt:lpstr>
      <vt:lpstr>PowerPoint Presentation</vt:lpstr>
      <vt:lpstr>FACT– STAND UP!</vt:lpstr>
      <vt:lpstr>PowerPoint Presentation</vt:lpstr>
      <vt:lpstr>FICTION– SIT DOWN!</vt:lpstr>
      <vt:lpstr>PowerPoint Presentation</vt:lpstr>
      <vt:lpstr>FACT– STAND UP!</vt:lpstr>
      <vt:lpstr>PowerPoint Presentation</vt:lpstr>
      <vt:lpstr>FACT– STAND UP!</vt:lpstr>
      <vt:lpstr>PowerPoint Presentation</vt:lpstr>
      <vt:lpstr>FACT AND FICTION– STAND &amp; SIT!</vt:lpstr>
      <vt:lpstr>PowerPoint Presentation</vt:lpstr>
      <vt:lpstr>FACT– STAND UP!</vt:lpstr>
      <vt:lpstr>Grains</vt:lpstr>
      <vt:lpstr>Fruits and Vegetables</vt:lpstr>
      <vt:lpstr>Beverage Intakes in Flux</vt:lpstr>
      <vt:lpstr>Added Sugar</vt:lpstr>
      <vt:lpstr>Healthy Eating in Early Child Education</vt:lpstr>
      <vt:lpstr>Worksite wellness also shows promise</vt:lpstr>
      <vt:lpstr>Physical Education in Child Care </vt:lpstr>
      <vt:lpstr>TAKE AWAYS </vt:lpstr>
      <vt:lpstr>CACFP Guidelines</vt:lpstr>
      <vt:lpstr>What we’ve learned from changes in school nutrition standards</vt:lpstr>
      <vt:lpstr>PowerPoint Presentation</vt:lpstr>
      <vt:lpstr>Childcare Beverage Policy in California: Research and the Policy Process</vt:lpstr>
      <vt:lpstr>Why Childcare &amp; Why Beverages?</vt:lpstr>
      <vt:lpstr>Model to Bridge  Policy to Research Continuum</vt:lpstr>
      <vt:lpstr>2008 Statewide Survey</vt:lpstr>
      <vt:lpstr>Framed Findings to Inform Policy</vt:lpstr>
      <vt:lpstr>2010 California Legislation Healthy Beverages in Childcare Law (AB 2084) </vt:lpstr>
      <vt:lpstr> Assessed Policy Impact</vt:lpstr>
      <vt:lpstr>Water Access Improves</vt:lpstr>
      <vt:lpstr>Milk Type Improves</vt:lpstr>
      <vt:lpstr>Improvement in Other Beverages</vt:lpstr>
      <vt:lpstr>PowerPoint Presentation</vt:lpstr>
      <vt:lpstr>Policy Recommendations from Research</vt:lpstr>
      <vt:lpstr>Second Outcome: 2013 Foundations For Healthy Nutrition in Childcare Act (AB 290)</vt:lpstr>
      <vt:lpstr>Value of Partnership:   Researcher Perspective</vt:lpstr>
      <vt:lpstr>What do we want to know?</vt:lpstr>
      <vt:lpstr>Thank you for your time and attention!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know– what do we want to know? Recent, current, and future research leading to policy in childcare nutrition </dc:title>
  <dc:creator>Wendi Gosliner</dc:creator>
  <cp:lastModifiedBy>Wendi Gosliner</cp:lastModifiedBy>
  <cp:revision>97</cp:revision>
  <dcterms:created xsi:type="dcterms:W3CDTF">2014-10-01T17:32:43Z</dcterms:created>
  <dcterms:modified xsi:type="dcterms:W3CDTF">2014-10-22T17:41:28Z</dcterms:modified>
</cp:coreProperties>
</file>