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xml" ContentType="application/inkml+xml"/>
  <Override PartName="/ppt/ink/ink2.xml" ContentType="application/inkml+xml"/>
  <Override PartName="/ppt/notesSlides/notesSlide32.xml" ContentType="application/vnd.openxmlformats-officedocument.presentationml.notesSlide+xml"/>
  <Override PartName="/ppt/ink/ink3.xml" ContentType="application/inkml+xml"/>
  <Override PartName="/ppt/ink/ink4.xml" ContentType="application/inkml+xml"/>
  <Override PartName="/ppt/notesSlides/notesSlide33.xml" ContentType="application/vnd.openxmlformats-officedocument.presentationml.notesSlide+xml"/>
  <Override PartName="/ppt/ink/ink5.xml" ContentType="application/inkml+xml"/>
  <Override PartName="/ppt/ink/ink6.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0"/>
  </p:notesMasterIdLst>
  <p:sldIdLst>
    <p:sldId id="256" r:id="rId2"/>
    <p:sldId id="257" r:id="rId3"/>
    <p:sldId id="258" r:id="rId4"/>
    <p:sldId id="259" r:id="rId5"/>
    <p:sldId id="260" r:id="rId6"/>
    <p:sldId id="261" r:id="rId7"/>
    <p:sldId id="303" r:id="rId8"/>
    <p:sldId id="263" r:id="rId9"/>
    <p:sldId id="304" r:id="rId10"/>
    <p:sldId id="266" r:id="rId11"/>
    <p:sldId id="267" r:id="rId12"/>
    <p:sldId id="268" r:id="rId13"/>
    <p:sldId id="307" r:id="rId14"/>
    <p:sldId id="272" r:id="rId15"/>
    <p:sldId id="308" r:id="rId16"/>
    <p:sldId id="334" r:id="rId17"/>
    <p:sldId id="332" r:id="rId18"/>
    <p:sldId id="276" r:id="rId19"/>
    <p:sldId id="277" r:id="rId20"/>
    <p:sldId id="309" r:id="rId21"/>
    <p:sldId id="310" r:id="rId22"/>
    <p:sldId id="311" r:id="rId23"/>
    <p:sldId id="312" r:id="rId24"/>
    <p:sldId id="314" r:id="rId25"/>
    <p:sldId id="331" r:id="rId26"/>
    <p:sldId id="330" r:id="rId27"/>
    <p:sldId id="283" r:id="rId28"/>
    <p:sldId id="284" r:id="rId29"/>
    <p:sldId id="339" r:id="rId30"/>
    <p:sldId id="340" r:id="rId31"/>
    <p:sldId id="338" r:id="rId32"/>
    <p:sldId id="337" r:id="rId33"/>
    <p:sldId id="335" r:id="rId34"/>
    <p:sldId id="336" r:id="rId35"/>
    <p:sldId id="292" r:id="rId36"/>
    <p:sldId id="319" r:id="rId37"/>
    <p:sldId id="325" r:id="rId38"/>
    <p:sldId id="320" r:id="rId39"/>
    <p:sldId id="321" r:id="rId40"/>
    <p:sldId id="322" r:id="rId41"/>
    <p:sldId id="326" r:id="rId42"/>
    <p:sldId id="323" r:id="rId43"/>
    <p:sldId id="327" r:id="rId44"/>
    <p:sldId id="333" r:id="rId45"/>
    <p:sldId id="342" r:id="rId46"/>
    <p:sldId id="328" r:id="rId47"/>
    <p:sldId id="301" r:id="rId48"/>
    <p:sldId id="302" r:id="rId49"/>
  </p:sldIdLst>
  <p:sldSz cx="12192000" cy="6858000"/>
  <p:notesSz cx="7023100" cy="9309100"/>
  <p:embeddedFontLst>
    <p:embeddedFont>
      <p:font typeface="Calibri" panose="020F0502020204030204" pitchFamily="34" charset="0"/>
      <p:regular r:id="rId51"/>
      <p:bold r:id="rId52"/>
      <p:italic r:id="rId53"/>
      <p:boldItalic r:id="rId54"/>
    </p:embeddedFont>
    <p:embeddedFont>
      <p:font typeface="Lao UI" panose="020B0604020202020204" charset="0"/>
      <p:regular r:id="rId55"/>
      <p:bold r:id="rId56"/>
    </p:embeddedFont>
    <p:embeddedFont>
      <p:font typeface="Times" panose="02020603050405020304" pitchFamily="18" charset="0"/>
      <p:regular r:id="rId57"/>
      <p:bold r:id="rId58"/>
      <p:italic r:id="rId59"/>
      <p:boldItalic r:id="rId60"/>
    </p:embeddedFont>
    <p:embeddedFont>
      <p:font typeface="Questrial" panose="020B0604020202020204" charset="0"/>
      <p:regular r:id="rId61"/>
    </p:embeddedFont>
  </p:embeddedFontLst>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ie Park" initials="JP" lastIdx="31" clrIdx="0"/>
  <p:cmAuthor id="2" name="Janet Scully" initials="JS" lastIdx="3" clrIdx="1"/>
  <p:cmAuthor id="3" name="H. O." initials="HO"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93"/>
    <a:srgbClr val="60B5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81" autoAdjust="0"/>
  </p:normalViewPr>
  <p:slideViewPr>
    <p:cSldViewPr snapToGrid="0">
      <p:cViewPr varScale="1">
        <p:scale>
          <a:sx n="53" d="100"/>
          <a:sy n="53" d="100"/>
        </p:scale>
        <p:origin x="13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png"/></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6T23:24:09.224"/>
    </inkml:context>
    <inkml:brush xml:id="br0">
      <inkml:brushProperty name="width" value="0.0424" units="cm"/>
      <inkml:brushProperty name="height" value="0.0424" units="cm"/>
    </inkml:brush>
  </inkml:definitions>
  <inkml:trace contextRef="#ctx0" brushRef="#br0">8432 2739 26169,'20'118'0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7T00:09:02.028"/>
    </inkml:context>
    <inkml:brush xml:id="br0">
      <inkml:brushProperty name="width" value="0.04" units="cm"/>
      <inkml:brushProperty name="height" value="0.04" units="cm"/>
    </inkml:brush>
  </inkml:definitions>
  <inkml:trace contextRef="#ctx0" brushRef="#br0">9743 2746 32767</inkml:trace>
  <inkml:trace contextRef="#ctx0" brushRef="#br0" timeOffset="-55">9769 2310 32767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6T23:24:09.224"/>
    </inkml:context>
    <inkml:brush xml:id="br0">
      <inkml:brushProperty name="width" value="0.0424" units="cm"/>
      <inkml:brushProperty name="height" value="0.0424" units="cm"/>
    </inkml:brush>
  </inkml:definitions>
  <inkml:trace contextRef="#ctx0" brushRef="#br0">8432 2739 26169,'20'118'0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7T00:09:02.028"/>
    </inkml:context>
    <inkml:brush xml:id="br0">
      <inkml:brushProperty name="width" value="0.04" units="cm"/>
      <inkml:brushProperty name="height" value="0.04" units="cm"/>
    </inkml:brush>
  </inkml:definitions>
  <inkml:trace contextRef="#ctx0" brushRef="#br0">9743 2746 32767</inkml:trace>
  <inkml:trace contextRef="#ctx0" brushRef="#br0" timeOffset="-55">9769 2310 32767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6T23:24:09.224"/>
    </inkml:context>
    <inkml:brush xml:id="br0">
      <inkml:brushProperty name="width" value="0.0424" units="cm"/>
      <inkml:brushProperty name="height" value="0.0424" units="cm"/>
    </inkml:brush>
  </inkml:definitions>
  <inkml:trace contextRef="#ctx0" brushRef="#br0">8432 2739 26169,'20'118'0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7T00:09:02.028"/>
    </inkml:context>
    <inkml:brush xml:id="br0">
      <inkml:brushProperty name="width" value="0.04" units="cm"/>
      <inkml:brushProperty name="height" value="0.04" units="cm"/>
    </inkml:brush>
  </inkml:definitions>
  <inkml:trace contextRef="#ctx0" brushRef="#br0">9743 2746 32767</inkml:trace>
  <inkml:trace contextRef="#ctx0" brushRef="#br0" timeOffset="-55">9769 2310 32767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Shape 3"/>
          <p:cNvSpPr txBox="1">
            <a:spLocks noGrp="1"/>
          </p:cNvSpPr>
          <p:nvPr>
            <p:ph type="hdr" idx="2"/>
          </p:nvPr>
        </p:nvSpPr>
        <p:spPr bwMode="auto">
          <a:xfrm>
            <a:off x="0" y="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2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11267" name="Shape 4"/>
          <p:cNvSpPr txBox="1">
            <a:spLocks noGrp="1"/>
          </p:cNvSpPr>
          <p:nvPr>
            <p:ph type="dt" idx="10"/>
          </p:nvPr>
        </p:nvSpPr>
        <p:spPr bwMode="auto">
          <a:xfrm>
            <a:off x="3978275" y="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eaLnBrk="1" hangingPunct="1">
              <a:defRPr sz="12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12292" name="Shape 5"/>
          <p:cNvSpPr>
            <a:spLocks noGrp="1" noRot="1" noChangeAspect="1"/>
          </p:cNvSpPr>
          <p:nvPr>
            <p:ph type="sldImg" idx="3"/>
          </p:nvPr>
        </p:nvSpPr>
        <p:spPr bwMode="auto">
          <a:xfrm>
            <a:off x="407988" y="698500"/>
            <a:ext cx="6207125" cy="349091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 name="Shape 6"/>
          <p:cNvSpPr txBox="1">
            <a:spLocks noGrp="1"/>
          </p:cNvSpPr>
          <p:nvPr>
            <p:ph type="body" idx="1"/>
          </p:nvPr>
        </p:nvSpPr>
        <p:spPr>
          <a:xfrm>
            <a:off x="701675" y="4421188"/>
            <a:ext cx="5619750" cy="418941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pPr lvl="0"/>
            <a:endParaRPr noProof="0">
              <a:sym typeface="Calibri"/>
            </a:endParaRPr>
          </a:p>
        </p:txBody>
      </p:sp>
      <p:sp>
        <p:nvSpPr>
          <p:cNvPr id="11270" name="Shape 7"/>
          <p:cNvSpPr txBox="1">
            <a:spLocks noGrp="1"/>
          </p:cNvSpPr>
          <p:nvPr>
            <p:ph type="ftr" idx="11"/>
          </p:nvPr>
        </p:nvSpPr>
        <p:spPr bwMode="auto">
          <a:xfrm>
            <a:off x="0" y="8840788"/>
            <a:ext cx="30432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2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11271" name="Shape 8"/>
          <p:cNvSpPr txBox="1">
            <a:spLocks noGrp="1"/>
          </p:cNvSpPr>
          <p:nvPr>
            <p:ph type="sldNum" idx="12"/>
          </p:nvPr>
        </p:nvSpPr>
        <p:spPr bwMode="auto">
          <a:xfrm>
            <a:off x="3978275" y="8840788"/>
            <a:ext cx="30432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SzPct val="25000"/>
              <a:defRPr sz="1200">
                <a:latin typeface="Calibri" panose="020F0502020204030204" pitchFamily="34" charset="0"/>
                <a:cs typeface="Calibri" panose="020F0502020204030204" pitchFamily="34" charset="0"/>
                <a:sym typeface="Calibri" panose="020F0502020204030204" pitchFamily="34" charset="0"/>
              </a:defRPr>
            </a:lvl1pPr>
          </a:lstStyle>
          <a:p>
            <a:pPr>
              <a:defRPr/>
            </a:pPr>
            <a:fld id="{D3B03038-979C-41AF-8A33-0A609E50EF7F}" type="slidenum">
              <a:rPr lang="en-US" altLang="en-US"/>
              <a:pPr>
                <a:defRPr/>
              </a:pPr>
              <a:t>‹#›</a:t>
            </a:fld>
            <a:endParaRPr lang="en-US" altLang="en-US"/>
          </a:p>
        </p:txBody>
      </p:sp>
    </p:spTree>
    <p:extLst>
      <p:ext uri="{BB962C8B-B14F-4D97-AF65-F5344CB8AC3E}">
        <p14:creationId xmlns:p14="http://schemas.microsoft.com/office/powerpoint/2010/main" val="1213410684"/>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Shape 141"/>
          <p:cNvSpPr>
            <a:spLocks noGrp="1" noRot="1" noChangeAspect="1" noTextEdit="1"/>
          </p:cNvSpPr>
          <p:nvPr>
            <p:ph type="sldImg" idx="2"/>
          </p:nvPr>
        </p:nvSpPr>
        <p:spPr>
          <a:noFill/>
          <a:ln>
            <a:headEnd/>
            <a:tailEnd/>
          </a:ln>
        </p:spPr>
      </p:sp>
      <p:sp>
        <p:nvSpPr>
          <p:cNvPr id="14339" name="Shape 14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4340" name="Shape 14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B8B92A8-9F31-46B0-8269-5E247C37CD65}" type="slidenum">
              <a:rPr lang="en-US" altLang="en-US" sz="1200" smtClean="0">
                <a:latin typeface="Calibri" panose="020F0502020204030204" pitchFamily="34" charset="0"/>
                <a:sym typeface="Calibri" panose="020F0502020204030204" pitchFamily="34" charset="0"/>
              </a:rPr>
              <a:pPr/>
              <a:t>1</a:t>
            </a:fld>
            <a:endParaRPr lang="en-US" altLang="en-US" sz="1200" smtClean="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103762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Shape 240"/>
          <p:cNvSpPr>
            <a:spLocks noGrp="1" noRot="1" noChangeAspect="1" noTextEdit="1"/>
          </p:cNvSpPr>
          <p:nvPr>
            <p:ph type="sldImg" idx="2"/>
          </p:nvPr>
        </p:nvSpPr>
        <p:spPr>
          <a:noFill/>
          <a:ln>
            <a:headEnd/>
            <a:tailEnd/>
          </a:ln>
        </p:spPr>
      </p:sp>
      <p:sp>
        <p:nvSpPr>
          <p:cNvPr id="32771" name="Shape 2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2772" name="Shape 242"/>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4FE0A86-5EB7-4326-8391-EB760C3CAC36}" type="slidenum">
              <a:rPr lang="en-US" altLang="en-US" sz="1200" smtClean="0">
                <a:latin typeface="Calibri" panose="020F0502020204030204" pitchFamily="34" charset="0"/>
                <a:sym typeface="Calibri" panose="020F0502020204030204" pitchFamily="34" charset="0"/>
              </a:rPr>
              <a:pPr/>
              <a:t>10</a:t>
            </a:fld>
            <a:endParaRPr lang="en-US" altLang="en-US" sz="1200" smtClean="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574395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Shape 247"/>
          <p:cNvSpPr>
            <a:spLocks noGrp="1" noRot="1" noChangeAspect="1" noTextEdit="1"/>
          </p:cNvSpPr>
          <p:nvPr>
            <p:ph type="sldImg" idx="2"/>
          </p:nvPr>
        </p:nvSpPr>
        <p:spPr>
          <a:noFill/>
          <a:ln>
            <a:headEnd/>
            <a:tailEnd/>
          </a:ln>
        </p:spPr>
      </p:sp>
      <p:sp>
        <p:nvSpPr>
          <p:cNvPr id="248" name="Shape 248"/>
          <p:cNvSpPr txBox="1">
            <a:spLocks noGrp="1"/>
          </p:cNvSpPr>
          <p:nvPr>
            <p:ph type="body" idx="1"/>
          </p:nvPr>
        </p:nvSpPr>
        <p:spPr>
          <a:ln/>
        </p:spPr>
        <p:txBody>
          <a:bodyPr tIns="45700" bIns="45700">
            <a:noAutofit/>
          </a:bodyPr>
          <a:lstStyle/>
          <a:p>
            <a:pPr marL="171450" indent="-171450" eaLnBrk="1" fontAlgn="auto" hangingPunct="1">
              <a:spcAft>
                <a:spcPts val="0"/>
              </a:spcAft>
              <a:buClr>
                <a:schemeClr val="dk1"/>
              </a:buClr>
              <a:buSzPct val="100000"/>
              <a:buFont typeface="Arial"/>
              <a:buChar char="•"/>
              <a:defRPr/>
            </a:pPr>
            <a:endParaRPr lang="en-US" dirty="0"/>
          </a:p>
          <a:p>
            <a:pPr eaLnBrk="1" fontAlgn="auto" hangingPunct="1">
              <a:spcAft>
                <a:spcPts val="0"/>
              </a:spcAft>
              <a:buClr>
                <a:schemeClr val="dk1"/>
              </a:buClr>
              <a:buSzPct val="100000"/>
              <a:buFont typeface="Arial"/>
              <a:buNone/>
              <a:defRPr/>
            </a:pPr>
            <a:r>
              <a:rPr lang="en-US" dirty="0"/>
              <a:t>Coaching</a:t>
            </a:r>
          </a:p>
          <a:p>
            <a:pPr marL="171450" indent="-171450" eaLnBrk="1" fontAlgn="auto" hangingPunct="1">
              <a:spcAft>
                <a:spcPts val="0"/>
              </a:spcAft>
              <a:buClr>
                <a:schemeClr val="dk1"/>
              </a:buClr>
              <a:buSzPct val="100000"/>
              <a:buFont typeface="Arial"/>
              <a:buChar char="•"/>
              <a:defRPr/>
            </a:pPr>
            <a:r>
              <a:rPr lang="en-US" dirty="0"/>
              <a:t>This includes follow up 1 visits; there were an additional 753 follow up 2 visits </a:t>
            </a:r>
          </a:p>
          <a:p>
            <a:pPr marL="171450" indent="-171450" eaLnBrk="1" fontAlgn="auto" hangingPunct="1">
              <a:spcAft>
                <a:spcPts val="0"/>
              </a:spcAft>
              <a:buClr>
                <a:schemeClr val="dk1"/>
              </a:buClr>
              <a:buSzPct val="100000"/>
              <a:buFont typeface="Arial"/>
              <a:buChar char="•"/>
              <a:defRPr/>
            </a:pPr>
            <a:r>
              <a:rPr lang="en-US" dirty="0">
                <a:latin typeface="Arial"/>
                <a:ea typeface="Arial"/>
                <a:cs typeface="Arial"/>
                <a:sym typeface="Arial"/>
              </a:rPr>
              <a:t>Goal is to coach 2,300 child care providers by June 30, 2016 which is approximately, 40% of providers trained</a:t>
            </a:r>
          </a:p>
          <a:p>
            <a:pPr marL="171450" indent="-171450" eaLnBrk="1" fontAlgn="auto" hangingPunct="1">
              <a:spcAft>
                <a:spcPts val="0"/>
              </a:spcAft>
              <a:buClr>
                <a:srgbClr val="FF0000"/>
              </a:buClr>
              <a:buSzPct val="100000"/>
              <a:buFont typeface="Arial"/>
              <a:buChar char="•"/>
              <a:defRPr/>
            </a:pPr>
            <a:r>
              <a:rPr lang="en-US" dirty="0">
                <a:solidFill>
                  <a:srgbClr val="FF0000"/>
                </a:solidFill>
              </a:rPr>
              <a:t>A large portion of providers continue to ask for help with ideas for structured physical activity or gardening. Many are also interested in serving meals family style. Coaches provide a variety of physical activity ideas culled from sources like Head Start Body Start, PE Central, and ideas from Jennifer Romack's "On the </a:t>
            </a:r>
            <a:r>
              <a:rPr lang="en-US" dirty="0" err="1">
                <a:solidFill>
                  <a:srgbClr val="FF0000"/>
                </a:solidFill>
              </a:rPr>
              <a:t>mmMove</a:t>
            </a:r>
            <a:r>
              <a:rPr lang="en-US" dirty="0">
                <a:solidFill>
                  <a:srgbClr val="FF0000"/>
                </a:solidFill>
              </a:rPr>
              <a:t>" program at Cal State University Northridge. </a:t>
            </a:r>
          </a:p>
          <a:p>
            <a:pPr eaLnBrk="1" fontAlgn="auto" hangingPunct="1">
              <a:spcAft>
                <a:spcPts val="0"/>
              </a:spcAft>
              <a:buSzPct val="25000"/>
              <a:defRPr/>
            </a:pPr>
            <a:r>
              <a:rPr lang="en-US" dirty="0">
                <a:solidFill>
                  <a:srgbClr val="FF0000"/>
                </a:solidFill>
              </a:rPr>
              <a:t> </a:t>
            </a:r>
          </a:p>
          <a:p>
            <a:pPr marL="171450" indent="-171450" eaLnBrk="1" fontAlgn="auto" hangingPunct="1">
              <a:spcAft>
                <a:spcPts val="0"/>
              </a:spcAft>
              <a:buClr>
                <a:schemeClr val="dk1"/>
              </a:buClr>
              <a:buSzPct val="100000"/>
              <a:buFont typeface="Arial"/>
              <a:buChar char="•"/>
              <a:defRPr/>
            </a:pPr>
            <a:endParaRPr lang="en-US" dirty="0"/>
          </a:p>
        </p:txBody>
      </p:sp>
      <p:sp>
        <p:nvSpPr>
          <p:cNvPr id="34820" name="Shape 249"/>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C2E4E32F-64B8-4E36-AB7B-A098D542734F}" type="slidenum">
              <a:rPr lang="en-US" altLang="en-US" sz="1200" smtClean="0">
                <a:latin typeface="Calibri" panose="020F0502020204030204" pitchFamily="34" charset="0"/>
                <a:sym typeface="Calibri" panose="020F0502020204030204" pitchFamily="34" charset="0"/>
              </a:rPr>
              <a:pPr/>
              <a:t>11</a:t>
            </a:fld>
            <a:endParaRPr lang="en-US" altLang="en-US" sz="1200" smtClean="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769849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Shape 254"/>
          <p:cNvSpPr>
            <a:spLocks noGrp="1" noRot="1" noChangeAspect="1" noTextEdit="1"/>
          </p:cNvSpPr>
          <p:nvPr>
            <p:ph type="sldImg" idx="2"/>
          </p:nvPr>
        </p:nvSpPr>
        <p:spPr>
          <a:noFill/>
          <a:ln>
            <a:noFill/>
          </a:ln>
          <a:extLst>
            <a:ext uri="{91240B29-F687-4F45-9708-019B960494DF}">
              <a14:hiddenLine xmlns:a14="http://schemas.microsoft.com/office/drawing/2010/main" w="12700">
                <a:solidFill>
                  <a:srgbClr val="000000"/>
                </a:solidFill>
                <a:round/>
                <a:headEnd/>
                <a:tailEnd/>
              </a14:hiddenLine>
            </a:ext>
          </a:extLst>
        </p:spPr>
      </p:sp>
      <p:sp>
        <p:nvSpPr>
          <p:cNvPr id="255" name="Shape 255"/>
          <p:cNvSpPr txBox="1">
            <a:spLocks noGrp="1"/>
          </p:cNvSpPr>
          <p:nvPr>
            <p:ph type="body" idx="1"/>
          </p:nvPr>
        </p:nvSpPr>
        <p:spPr>
          <a:ln/>
        </p:spPr>
        <p:txBody>
          <a:bodyPr tIns="45700" bIns="45700">
            <a:noAutofit/>
          </a:bodyPr>
          <a:lstStyle/>
          <a:p>
            <a:pPr eaLnBrk="1" fontAlgn="auto" hangingPunct="1">
              <a:spcAft>
                <a:spcPts val="0"/>
              </a:spcAft>
              <a:buClr>
                <a:schemeClr val="dk1"/>
              </a:buClr>
              <a:buSzPct val="100000"/>
              <a:buFont typeface="Arial"/>
              <a:buNone/>
              <a:defRPr/>
            </a:pPr>
            <a:r>
              <a:rPr lang="en-US" dirty="0"/>
              <a:t>Training:</a:t>
            </a:r>
          </a:p>
          <a:p>
            <a:pPr marL="171450" indent="-171450" eaLnBrk="1" fontAlgn="auto" hangingPunct="1">
              <a:spcAft>
                <a:spcPts val="0"/>
              </a:spcAft>
              <a:buClr>
                <a:schemeClr val="dk1"/>
              </a:buClr>
              <a:buSzPct val="100000"/>
              <a:buFont typeface="Arial" panose="020B0604020202020204" pitchFamily="34" charset="0"/>
              <a:buChar char="•"/>
              <a:defRPr/>
            </a:pPr>
            <a:r>
              <a:rPr lang="en-US" dirty="0"/>
              <a:t>Newsletter</a:t>
            </a:r>
          </a:p>
          <a:p>
            <a:pPr marL="171450" indent="-171450" eaLnBrk="1" fontAlgn="auto" hangingPunct="1">
              <a:spcAft>
                <a:spcPts val="0"/>
              </a:spcAft>
              <a:buClr>
                <a:schemeClr val="dk1"/>
              </a:buClr>
              <a:buSzPct val="100000"/>
              <a:buFont typeface="Arial" panose="020B0604020202020204" pitchFamily="34" charset="0"/>
              <a:buChar char="•"/>
              <a:defRPr/>
            </a:pPr>
            <a:r>
              <a:rPr lang="en-US" dirty="0"/>
              <a:t>Calendar</a:t>
            </a:r>
          </a:p>
          <a:p>
            <a:pPr marL="171450" indent="-171450" eaLnBrk="1" fontAlgn="auto" hangingPunct="1">
              <a:spcAft>
                <a:spcPts val="0"/>
              </a:spcAft>
              <a:buClr>
                <a:schemeClr val="dk1"/>
              </a:buClr>
              <a:buSzPct val="100000"/>
              <a:buFont typeface="Arial" panose="020B0604020202020204" pitchFamily="34" charset="0"/>
              <a:buChar char="•"/>
              <a:defRPr/>
            </a:pPr>
            <a:r>
              <a:rPr lang="en-US" dirty="0"/>
              <a:t>Handouts</a:t>
            </a:r>
          </a:p>
          <a:p>
            <a:pPr marL="171450" indent="-171450" eaLnBrk="1" fontAlgn="auto" hangingPunct="1">
              <a:spcAft>
                <a:spcPts val="0"/>
              </a:spcAft>
              <a:buClr>
                <a:schemeClr val="dk1"/>
              </a:buClr>
              <a:buSzPct val="100000"/>
              <a:buFont typeface="Arial" panose="020B0604020202020204" pitchFamily="34" charset="0"/>
              <a:buChar char="•"/>
              <a:defRPr/>
            </a:pPr>
            <a:r>
              <a:rPr lang="en-US" dirty="0"/>
              <a:t>Posters</a:t>
            </a:r>
          </a:p>
          <a:p>
            <a:pPr marL="171450" indent="-171450" eaLnBrk="1" fontAlgn="auto" hangingPunct="1">
              <a:spcAft>
                <a:spcPts val="0"/>
              </a:spcAft>
              <a:buClr>
                <a:schemeClr val="dk1"/>
              </a:buClr>
              <a:buSzPct val="100000"/>
              <a:buFont typeface="Arial" panose="020B0604020202020204" pitchFamily="34" charset="0"/>
              <a:buChar char="•"/>
              <a:defRPr/>
            </a:pPr>
            <a:r>
              <a:rPr lang="en-US" dirty="0"/>
              <a:t>Re-usable grocery bags</a:t>
            </a:r>
          </a:p>
          <a:p>
            <a:pPr marL="171450" indent="-171450" eaLnBrk="1" fontAlgn="auto" hangingPunct="1">
              <a:spcAft>
                <a:spcPts val="0"/>
              </a:spcAft>
              <a:buClr>
                <a:schemeClr val="dk1"/>
              </a:buClr>
              <a:buSzPct val="100000"/>
              <a:buFont typeface="Arial" panose="020B0604020202020204" pitchFamily="34" charset="0"/>
              <a:buChar char="•"/>
              <a:defRPr/>
            </a:pPr>
            <a:r>
              <a:rPr lang="en-US" dirty="0"/>
              <a:t>Portioned dining sets</a:t>
            </a:r>
          </a:p>
          <a:p>
            <a:pPr marL="171450" indent="-171450" eaLnBrk="1" fontAlgn="auto" hangingPunct="1">
              <a:spcAft>
                <a:spcPts val="0"/>
              </a:spcAft>
              <a:buClr>
                <a:schemeClr val="dk1"/>
              </a:buClr>
              <a:buSzPct val="100000"/>
              <a:buFont typeface="Arial" panose="020B0604020202020204" pitchFamily="34" charset="0"/>
              <a:buChar char="•"/>
              <a:defRPr/>
            </a:pPr>
            <a:endParaRPr lang="en-US" dirty="0"/>
          </a:p>
          <a:p>
            <a:pPr eaLnBrk="1" fontAlgn="auto" hangingPunct="1">
              <a:spcAft>
                <a:spcPts val="0"/>
              </a:spcAft>
              <a:buClr>
                <a:schemeClr val="dk1"/>
              </a:buClr>
              <a:buSzPct val="100000"/>
              <a:buFont typeface="Arial" panose="020B0604020202020204" pitchFamily="34" charset="0"/>
              <a:buNone/>
              <a:defRPr/>
            </a:pPr>
            <a:r>
              <a:rPr lang="en-US" dirty="0"/>
              <a:t>Coaching:</a:t>
            </a:r>
          </a:p>
          <a:p>
            <a:pPr marL="171450" indent="-171450" eaLnBrk="1" fontAlgn="auto" hangingPunct="1">
              <a:spcAft>
                <a:spcPts val="0"/>
              </a:spcAft>
              <a:buClr>
                <a:schemeClr val="dk1"/>
              </a:buClr>
              <a:buSzPct val="100000"/>
              <a:buFont typeface="Arial" panose="020B0604020202020204" pitchFamily="34" charset="0"/>
              <a:buChar char="•"/>
              <a:defRPr/>
            </a:pPr>
            <a:r>
              <a:rPr lang="en-US" dirty="0"/>
              <a:t>PA kit</a:t>
            </a:r>
          </a:p>
          <a:p>
            <a:pPr marL="171450" indent="-171450" eaLnBrk="1" fontAlgn="auto" hangingPunct="1">
              <a:spcAft>
                <a:spcPts val="0"/>
              </a:spcAft>
              <a:buClr>
                <a:schemeClr val="dk1"/>
              </a:buClr>
              <a:buSzPct val="100000"/>
              <a:buFont typeface="Arial" panose="020B0604020202020204" pitchFamily="34" charset="0"/>
              <a:buChar char="•"/>
              <a:defRPr/>
            </a:pPr>
            <a:r>
              <a:rPr lang="en-US" dirty="0"/>
              <a:t>Yoga cards</a:t>
            </a:r>
          </a:p>
          <a:p>
            <a:pPr marL="171450" indent="-171450" eaLnBrk="1" fontAlgn="auto" hangingPunct="1">
              <a:spcAft>
                <a:spcPts val="0"/>
              </a:spcAft>
              <a:buClr>
                <a:schemeClr val="dk1"/>
              </a:buClr>
              <a:buSzPct val="100000"/>
              <a:buFont typeface="Arial" panose="020B0604020202020204" pitchFamily="34" charset="0"/>
              <a:buChar char="•"/>
              <a:defRPr/>
            </a:pPr>
            <a:r>
              <a:rPr lang="en-US" dirty="0"/>
              <a:t>Recipe cards</a:t>
            </a:r>
          </a:p>
          <a:p>
            <a:pPr marL="171450" indent="-171450" eaLnBrk="1" fontAlgn="auto" hangingPunct="1">
              <a:spcAft>
                <a:spcPts val="0"/>
              </a:spcAft>
              <a:buClr>
                <a:schemeClr val="dk1"/>
              </a:buClr>
              <a:buSzPct val="100000"/>
              <a:buFont typeface="Arial" panose="020B0604020202020204" pitchFamily="34" charset="0"/>
              <a:buChar char="•"/>
              <a:defRPr/>
            </a:pPr>
            <a:r>
              <a:rPr lang="en-US" dirty="0"/>
              <a:t>Healthy eating kit</a:t>
            </a:r>
          </a:p>
          <a:p>
            <a:pPr marL="171450" indent="-171450" eaLnBrk="1" fontAlgn="auto" hangingPunct="1">
              <a:spcAft>
                <a:spcPts val="0"/>
              </a:spcAft>
              <a:buClr>
                <a:schemeClr val="dk1"/>
              </a:buClr>
              <a:buSzPct val="100000"/>
              <a:buFont typeface="Arial" panose="020B0604020202020204" pitchFamily="34" charset="0"/>
              <a:buChar char="•"/>
              <a:defRPr/>
            </a:pPr>
            <a:r>
              <a:rPr lang="en-US" dirty="0"/>
              <a:t>Apron</a:t>
            </a:r>
          </a:p>
          <a:p>
            <a:pPr marL="171450" indent="-171450" eaLnBrk="1" fontAlgn="auto" hangingPunct="1">
              <a:spcAft>
                <a:spcPts val="0"/>
              </a:spcAft>
              <a:buClr>
                <a:schemeClr val="dk1"/>
              </a:buClr>
              <a:buSzPct val="100000"/>
              <a:buFont typeface="Arial" panose="020B0604020202020204" pitchFamily="34" charset="0"/>
              <a:buChar char="•"/>
              <a:defRPr/>
            </a:pPr>
            <a:r>
              <a:rPr lang="en-US" dirty="0"/>
              <a:t>Seeds</a:t>
            </a:r>
          </a:p>
          <a:p>
            <a:pPr marL="171450" indent="-171450" eaLnBrk="1" fontAlgn="auto" hangingPunct="1">
              <a:spcAft>
                <a:spcPts val="0"/>
              </a:spcAft>
              <a:buClr>
                <a:schemeClr val="dk1"/>
              </a:buClr>
              <a:buSzPct val="100000"/>
              <a:buFont typeface="Arial" panose="020B0604020202020204" pitchFamily="34" charset="0"/>
              <a:buChar char="•"/>
              <a:defRPr/>
            </a:pPr>
            <a:r>
              <a:rPr lang="en-US" dirty="0"/>
              <a:t>Books</a:t>
            </a:r>
          </a:p>
          <a:p>
            <a:pPr marL="171450" indent="-171450" eaLnBrk="1" fontAlgn="auto" hangingPunct="1">
              <a:spcAft>
                <a:spcPts val="0"/>
              </a:spcAft>
              <a:buClr>
                <a:schemeClr val="dk1"/>
              </a:buClr>
              <a:buSzPct val="100000"/>
              <a:buFont typeface="Arial" panose="020B0604020202020204" pitchFamily="34" charset="0"/>
              <a:buChar char="•"/>
              <a:defRPr/>
            </a:pPr>
            <a:endParaRPr lang="en-US" dirty="0"/>
          </a:p>
          <a:p>
            <a:pPr marL="171450" indent="-171450" eaLnBrk="1" fontAlgn="auto" hangingPunct="1">
              <a:spcAft>
                <a:spcPts val="0"/>
              </a:spcAft>
              <a:buClr>
                <a:schemeClr val="dk1"/>
              </a:buClr>
              <a:buSzPct val="100000"/>
              <a:buFont typeface="Arial" panose="020B0604020202020204" pitchFamily="34" charset="0"/>
              <a:buChar char="•"/>
              <a:defRPr/>
            </a:pPr>
            <a:endParaRPr lang="en-US" dirty="0"/>
          </a:p>
          <a:p>
            <a:pPr eaLnBrk="1" fontAlgn="auto" hangingPunct="1">
              <a:spcAft>
                <a:spcPts val="0"/>
              </a:spcAft>
              <a:buClr>
                <a:schemeClr val="dk1"/>
              </a:buClr>
              <a:buSzPct val="100000"/>
              <a:buFont typeface="Arial" panose="020B0604020202020204" pitchFamily="34" charset="0"/>
              <a:buNone/>
              <a:defRPr/>
            </a:pPr>
            <a:endParaRPr lang="en-US" dirty="0"/>
          </a:p>
          <a:p>
            <a:pPr lvl="1" eaLnBrk="1" fontAlgn="auto" hangingPunct="1">
              <a:spcAft>
                <a:spcPts val="0"/>
              </a:spcAft>
              <a:buClr>
                <a:schemeClr val="dk1"/>
              </a:buClr>
              <a:buSzPct val="100000"/>
              <a:buFont typeface="Arial"/>
              <a:buChar char="•"/>
              <a:defRPr/>
            </a:pPr>
            <a:endParaRPr dirty="0"/>
          </a:p>
        </p:txBody>
      </p:sp>
      <p:sp>
        <p:nvSpPr>
          <p:cNvPr id="36868" name="Shape 256"/>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8DDB7240-2620-45AA-847F-EFC09D001682}" type="slidenum">
              <a:rPr lang="en-US" altLang="en-US" sz="1200" smtClean="0">
                <a:latin typeface="Times New Roman" panose="02020603050405020304" pitchFamily="18" charset="0"/>
                <a:cs typeface="Times New Roman" panose="02020603050405020304" pitchFamily="18" charset="0"/>
                <a:sym typeface="Times New Roman" panose="02020603050405020304" pitchFamily="18" charset="0"/>
              </a:rPr>
              <a:pPr/>
              <a:t>12</a:t>
            </a:fld>
            <a:endParaRPr lang="en-US" altLang="en-US" sz="1200" smtClean="0">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1740592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a:headEnd/>
            <a:tailEnd/>
          </a:ln>
        </p:spPr>
      </p:sp>
      <p:sp>
        <p:nvSpPr>
          <p:cNvPr id="3" name="Notes Placeholder 2"/>
          <p:cNvSpPr>
            <a:spLocks noGrp="1"/>
          </p:cNvSpPr>
          <p:nvPr>
            <p:ph type="body" idx="1"/>
          </p:nvPr>
        </p:nvSpPr>
        <p:spPr/>
        <p:txBody>
          <a:bodyPr/>
          <a:lstStyle/>
          <a:p>
            <a:pPr eaLnBrk="1" fontAlgn="auto" hangingPunct="1">
              <a:spcAft>
                <a:spcPts val="0"/>
              </a:spcAft>
              <a:defRPr/>
            </a:pPr>
            <a:endParaRPr lang="en-US" dirty="0">
              <a:solidFill>
                <a:schemeClr val="tx1"/>
              </a:solidFill>
              <a:latin typeface="+mn-lt"/>
              <a:ea typeface="+mn-ea"/>
              <a:cs typeface="+mn-cs"/>
            </a:endParaRPr>
          </a:p>
        </p:txBody>
      </p:sp>
      <p:sp>
        <p:nvSpPr>
          <p:cNvPr id="38916" name="Slide Number Placeholder 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buSzTx/>
            </a:pPr>
            <a:fld id="{4042D0DF-8185-4725-9548-D9E6CA4BC98B}" type="slidenum">
              <a:rPr lang="en-US" altLang="en-US" smtClean="0"/>
              <a:pPr algn="l">
                <a:buSzTx/>
              </a:pPr>
              <a:t>13</a:t>
            </a:fld>
            <a:endParaRPr lang="en-US" altLang="en-US" smtClean="0"/>
          </a:p>
        </p:txBody>
      </p:sp>
    </p:spTree>
    <p:extLst>
      <p:ext uri="{BB962C8B-B14F-4D97-AF65-F5344CB8AC3E}">
        <p14:creationId xmlns:p14="http://schemas.microsoft.com/office/powerpoint/2010/main" val="3116594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Shape 296"/>
          <p:cNvSpPr>
            <a:spLocks noGrp="1" noRot="1" noChangeAspect="1" noTextEdit="1"/>
          </p:cNvSpPr>
          <p:nvPr>
            <p:ph type="sldImg" idx="2"/>
          </p:nvPr>
        </p:nvSpPr>
        <p:spPr>
          <a:noFill/>
          <a:ln>
            <a:headEnd/>
            <a:tailEnd/>
          </a:ln>
        </p:spPr>
      </p:sp>
      <p:sp>
        <p:nvSpPr>
          <p:cNvPr id="40963" name="Shape 29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buSzPct val="25000"/>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Using gardening as a way to learn about science and nutrition</a:t>
            </a:r>
          </a:p>
          <a:p>
            <a:pPr eaLnBrk="1" hangingPunct="1">
              <a:spcBef>
                <a:spcPct val="0"/>
              </a:spcBef>
              <a:buSzPct val="25000"/>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Choosing healthier food options; introducing kids AND providers to new foods</a:t>
            </a:r>
          </a:p>
          <a:p>
            <a:pPr eaLnBrk="1" hangingPunct="1">
              <a:spcBef>
                <a:spcPct val="0"/>
              </a:spcBef>
              <a:buSzPct val="25000"/>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Using PA kits</a:t>
            </a:r>
          </a:p>
        </p:txBody>
      </p:sp>
      <p:sp>
        <p:nvSpPr>
          <p:cNvPr id="40964" name="Shape 298"/>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58382645-09EF-496C-ADF7-F4537AFC006B}" type="slidenum">
              <a:rPr lang="en-US" altLang="en-US" sz="1200" smtClean="0">
                <a:latin typeface="Calibri" panose="020F0502020204030204" pitchFamily="34" charset="0"/>
                <a:sym typeface="Calibri" panose="020F0502020204030204" pitchFamily="34" charset="0"/>
              </a:rPr>
              <a:pPr/>
              <a:t>14</a:t>
            </a:fld>
            <a:endParaRPr lang="en-US" altLang="en-US" sz="1200" smtClean="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261694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Shape 247"/>
          <p:cNvSpPr>
            <a:spLocks noGrp="1" noRot="1" noChangeAspect="1" noTextEdit="1"/>
          </p:cNvSpPr>
          <p:nvPr>
            <p:ph type="sldImg" idx="2"/>
          </p:nvPr>
        </p:nvSpPr>
        <p:spPr>
          <a:noFill/>
          <a:ln>
            <a:headEnd/>
            <a:tailEnd/>
          </a:ln>
        </p:spPr>
      </p:sp>
      <p:sp>
        <p:nvSpPr>
          <p:cNvPr id="248" name="Shape 248"/>
          <p:cNvSpPr txBox="1">
            <a:spLocks noGrp="1"/>
          </p:cNvSpPr>
          <p:nvPr>
            <p:ph type="body" idx="1"/>
          </p:nvPr>
        </p:nvSpPr>
        <p:spPr>
          <a:ln/>
        </p:spPr>
        <p:txBody>
          <a:bodyPr tIns="45700" bIns="45700">
            <a:noAutofit/>
          </a:bodyPr>
          <a:lstStyle/>
          <a:p>
            <a:pPr eaLnBrk="1" fontAlgn="auto" hangingPunct="1">
              <a:spcAft>
                <a:spcPts val="0"/>
              </a:spcAft>
              <a:buSzPct val="25000"/>
              <a:defRPr/>
            </a:pPr>
            <a:r>
              <a:rPr lang="en-US" dirty="0">
                <a:solidFill>
                  <a:srgbClr val="FF0000"/>
                </a:solidFill>
              </a:rPr>
              <a:t> </a:t>
            </a:r>
          </a:p>
          <a:p>
            <a:pPr marL="171450" indent="-171450" eaLnBrk="1" fontAlgn="auto" hangingPunct="1">
              <a:spcAft>
                <a:spcPts val="0"/>
              </a:spcAft>
              <a:buClr>
                <a:schemeClr val="dk1"/>
              </a:buClr>
              <a:buSzPct val="100000"/>
              <a:buFont typeface="Arial"/>
              <a:buChar char="•"/>
              <a:defRPr/>
            </a:pPr>
            <a:endParaRPr lang="en-US" dirty="0"/>
          </a:p>
        </p:txBody>
      </p:sp>
      <p:sp>
        <p:nvSpPr>
          <p:cNvPr id="45060" name="Shape 249"/>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5A4F4426-79B5-4756-B434-B00A75A2657F}" type="slidenum">
              <a:rPr lang="en-US" altLang="en-US" sz="1200" smtClean="0">
                <a:latin typeface="Calibri" panose="020F0502020204030204" pitchFamily="34" charset="0"/>
                <a:sym typeface="Calibri" panose="020F0502020204030204" pitchFamily="34" charset="0"/>
              </a:rPr>
              <a:pPr/>
              <a:t>15</a:t>
            </a:fld>
            <a:endParaRPr lang="en-US" altLang="en-US" sz="1200" smtClean="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109959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Shape 515"/>
          <p:cNvSpPr>
            <a:spLocks noGrp="1" noRot="1" noChangeAspect="1" noTextEdit="1"/>
          </p:cNvSpPr>
          <p:nvPr>
            <p:ph type="sldImg" idx="2"/>
          </p:nvPr>
        </p:nvSpPr>
        <p:spPr>
          <a:noFill/>
          <a:ln>
            <a:headEnd/>
            <a:tailEnd/>
          </a:ln>
        </p:spPr>
      </p:sp>
      <p:sp>
        <p:nvSpPr>
          <p:cNvPr id="47107" name="Shape 51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47108" name="Shape 517"/>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CB1C8F0F-AF88-4951-9C9E-EA42B6A596B8}" type="slidenum">
              <a:rPr lang="en-US" altLang="en-US" sz="1200" smtClean="0">
                <a:latin typeface="Calibri" panose="020F0502020204030204" pitchFamily="34" charset="0"/>
                <a:sym typeface="Calibri" panose="020F0502020204030204" pitchFamily="34" charset="0"/>
              </a:rPr>
              <a:pPr/>
              <a:t>16</a:t>
            </a:fld>
            <a:endParaRPr lang="en-US" altLang="en-US" sz="1200" smtClean="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722391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Shape 240"/>
          <p:cNvSpPr>
            <a:spLocks noGrp="1" noRot="1" noChangeAspect="1" noTextEdit="1"/>
          </p:cNvSpPr>
          <p:nvPr>
            <p:ph type="sldImg" idx="2"/>
          </p:nvPr>
        </p:nvSpPr>
        <p:spPr>
          <a:noFill/>
          <a:ln>
            <a:headEnd/>
            <a:tailEnd/>
          </a:ln>
        </p:spPr>
      </p:sp>
      <p:sp>
        <p:nvSpPr>
          <p:cNvPr id="49155" name="Shape 2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49156" name="Shape 242"/>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D563922F-5C1D-434D-BD97-C8579D0423E6}" type="slidenum">
              <a:rPr lang="en-US" altLang="en-US" sz="1200" smtClean="0">
                <a:latin typeface="Calibri" panose="020F0502020204030204" pitchFamily="34" charset="0"/>
                <a:sym typeface="Calibri" panose="020F0502020204030204" pitchFamily="34" charset="0"/>
              </a:rPr>
              <a:pPr/>
              <a:t>17</a:t>
            </a:fld>
            <a:endParaRPr lang="en-US" altLang="en-US" sz="1200" smtClean="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582908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Shape 344"/>
          <p:cNvSpPr>
            <a:spLocks noGrp="1" noRot="1" noChangeAspect="1" noTextEdit="1"/>
          </p:cNvSpPr>
          <p:nvPr>
            <p:ph type="sldImg" idx="2"/>
          </p:nvPr>
        </p:nvSpPr>
        <p:spPr>
          <a:noFill/>
          <a:ln>
            <a:headEnd/>
            <a:tailEnd/>
          </a:ln>
        </p:spPr>
      </p:sp>
      <p:sp>
        <p:nvSpPr>
          <p:cNvPr id="345" name="Shape 345"/>
          <p:cNvSpPr txBox="1">
            <a:spLocks noGrp="1"/>
          </p:cNvSpPr>
          <p:nvPr>
            <p:ph type="body" idx="1"/>
          </p:nvPr>
        </p:nvSpPr>
        <p:spPr>
          <a:ln/>
        </p:spPr>
        <p:txBody>
          <a:bodyPr tIns="45700" bIns="45700">
            <a:noAutofit/>
          </a:bodyPr>
          <a:lstStyle/>
          <a:p>
            <a:pPr eaLnBrk="1" fontAlgn="auto" hangingPunct="1">
              <a:spcAft>
                <a:spcPts val="0"/>
              </a:spcAft>
              <a:buClr>
                <a:schemeClr val="accent2"/>
              </a:buClr>
              <a:buSzPct val="59999"/>
              <a:buFont typeface="Noto Sans Symbols"/>
              <a:buNone/>
              <a:defRPr/>
            </a:pPr>
            <a:r>
              <a:rPr lang="en-US" dirty="0" smtClean="0">
                <a:solidFill>
                  <a:srgbClr val="B48100"/>
                </a:solidFill>
                <a:latin typeface="Questrial"/>
                <a:ea typeface="Questrial"/>
                <a:cs typeface="Questrial"/>
                <a:sym typeface="Questrial"/>
              </a:rPr>
              <a:t>Mixed methods evaluation employing different data collection methods (quantitative and qualitative and self-reported and observational)</a:t>
            </a:r>
          </a:p>
          <a:p>
            <a:pPr eaLnBrk="1" fontAlgn="auto" hangingPunct="1">
              <a:spcAft>
                <a:spcPts val="0"/>
              </a:spcAft>
              <a:buClr>
                <a:schemeClr val="accent2"/>
              </a:buClr>
              <a:buSzPct val="59999"/>
              <a:buFont typeface="Noto Sans Symbols"/>
              <a:buNone/>
              <a:defRPr/>
            </a:pPr>
            <a:endParaRPr lang="en-US" b="1" dirty="0" smtClean="0">
              <a:solidFill>
                <a:srgbClr val="B48100"/>
              </a:solidFill>
              <a:latin typeface="Questrial"/>
              <a:ea typeface="Questrial"/>
              <a:cs typeface="Questrial"/>
              <a:sym typeface="Questrial"/>
            </a:endParaRPr>
          </a:p>
          <a:p>
            <a:pPr marL="320040" indent="-320040" eaLnBrk="1" fontAlgn="auto" hangingPunct="1">
              <a:spcAft>
                <a:spcPts val="0"/>
              </a:spcAft>
              <a:buClr>
                <a:schemeClr val="accent2"/>
              </a:buClr>
              <a:buSzPct val="59999"/>
              <a:buFont typeface="Noto Sans Symbols"/>
              <a:buChar char="◻"/>
              <a:defRPr/>
            </a:pPr>
            <a:r>
              <a:rPr lang="en-US" b="1" dirty="0" smtClean="0">
                <a:solidFill>
                  <a:srgbClr val="B48100"/>
                </a:solidFill>
                <a:latin typeface="Questrial"/>
                <a:ea typeface="Questrial"/>
                <a:cs typeface="Questrial"/>
                <a:sym typeface="Questrial"/>
              </a:rPr>
              <a:t>Training </a:t>
            </a:r>
            <a:r>
              <a:rPr lang="en-US" b="1" dirty="0">
                <a:solidFill>
                  <a:srgbClr val="B48100"/>
                </a:solidFill>
                <a:latin typeface="Questrial"/>
                <a:ea typeface="Questrial"/>
                <a:cs typeface="Questrial"/>
                <a:sym typeface="Questrial"/>
              </a:rPr>
              <a:t>and Coaching Satisfaction surveys</a:t>
            </a:r>
          </a:p>
          <a:p>
            <a:pPr marL="320040" indent="-320040" eaLnBrk="1" fontAlgn="auto" hangingPunct="1">
              <a:spcBef>
                <a:spcPts val="700"/>
              </a:spcBef>
              <a:spcAft>
                <a:spcPts val="0"/>
              </a:spcAft>
              <a:buClr>
                <a:schemeClr val="accent2"/>
              </a:buClr>
              <a:buSzPct val="59999"/>
              <a:buFont typeface="Noto Sans Symbols"/>
              <a:buChar char="◻"/>
              <a:defRPr/>
            </a:pPr>
            <a:r>
              <a:rPr lang="en-US" b="1" dirty="0">
                <a:solidFill>
                  <a:srgbClr val="B48100"/>
                </a:solidFill>
                <a:latin typeface="Questrial"/>
                <a:ea typeface="Questrial"/>
                <a:cs typeface="Questrial"/>
                <a:sym typeface="Questrial"/>
              </a:rPr>
              <a:t>Focus groups</a:t>
            </a:r>
          </a:p>
          <a:p>
            <a:pPr marL="320040" indent="-320040" eaLnBrk="1" fontAlgn="auto" hangingPunct="1">
              <a:spcBef>
                <a:spcPts val="700"/>
              </a:spcBef>
              <a:spcAft>
                <a:spcPts val="0"/>
              </a:spcAft>
              <a:buClr>
                <a:schemeClr val="accent2"/>
              </a:buClr>
              <a:buSzPct val="59999"/>
              <a:buFont typeface="Noto Sans Symbols"/>
              <a:buChar char="◻"/>
              <a:defRPr/>
            </a:pPr>
            <a:r>
              <a:rPr lang="en-US" b="1" dirty="0">
                <a:solidFill>
                  <a:srgbClr val="B48100"/>
                </a:solidFill>
                <a:latin typeface="Questrial"/>
                <a:ea typeface="Questrial"/>
                <a:cs typeface="Questrial"/>
              </a:rPr>
              <a:t>O</a:t>
            </a:r>
            <a:r>
              <a:rPr lang="en-US" b="1" dirty="0">
                <a:solidFill>
                  <a:srgbClr val="B48100"/>
                </a:solidFill>
                <a:latin typeface="Questrial"/>
                <a:ea typeface="Questrial"/>
                <a:cs typeface="Questrial"/>
                <a:sym typeface="Questrial"/>
              </a:rPr>
              <a:t>bservational assessments </a:t>
            </a:r>
          </a:p>
          <a:p>
            <a:pPr marL="777240" lvl="1" indent="-320040" eaLnBrk="1" fontAlgn="auto" hangingPunct="1">
              <a:spcBef>
                <a:spcPts val="700"/>
              </a:spcBef>
              <a:spcAft>
                <a:spcPts val="0"/>
              </a:spcAft>
              <a:buClr>
                <a:schemeClr val="accent2"/>
              </a:buClr>
              <a:buSzPct val="59999"/>
              <a:buFont typeface="Noto Sans Symbols"/>
              <a:buChar char="◻"/>
              <a:defRPr/>
            </a:pPr>
            <a:r>
              <a:rPr lang="en-US" dirty="0">
                <a:latin typeface="Questrial"/>
                <a:ea typeface="Questrial"/>
                <a:cs typeface="Questrial"/>
                <a:sym typeface="Questrial"/>
              </a:rPr>
              <a:t>Baseline and 6 month assessments conducted in a sample of child care facilities to measure objectively how nutrition and/or physical activity policies, practices, and environments are impacted as a result of the program. </a:t>
            </a:r>
          </a:p>
          <a:p>
            <a:pPr marL="320040" indent="-320040" eaLnBrk="1" fontAlgn="auto" hangingPunct="1">
              <a:spcBef>
                <a:spcPts val="700"/>
              </a:spcBef>
              <a:spcAft>
                <a:spcPts val="0"/>
              </a:spcAft>
              <a:buClr>
                <a:schemeClr val="accent2"/>
              </a:buClr>
              <a:buSzPct val="59999"/>
              <a:buFont typeface="Noto Sans Symbols"/>
              <a:buChar char="◻"/>
              <a:defRPr/>
            </a:pPr>
            <a:r>
              <a:rPr lang="en-US" b="1" dirty="0">
                <a:solidFill>
                  <a:srgbClr val="B48100"/>
                </a:solidFill>
                <a:latin typeface="Questrial"/>
                <a:ea typeface="Questrial"/>
                <a:cs typeface="Questrial"/>
                <a:sym typeface="Questrial"/>
              </a:rPr>
              <a:t>Policies and Practices Self-Assessment Questionnaire </a:t>
            </a:r>
          </a:p>
          <a:p>
            <a:pPr marL="777240" lvl="1" indent="-320040" eaLnBrk="1" fontAlgn="auto" hangingPunct="1">
              <a:spcBef>
                <a:spcPts val="700"/>
              </a:spcBef>
              <a:spcAft>
                <a:spcPts val="0"/>
              </a:spcAft>
              <a:buClr>
                <a:schemeClr val="accent2"/>
              </a:buClr>
              <a:buSzPct val="59999"/>
              <a:buFont typeface="Noto Sans Symbols"/>
              <a:buChar char="◻"/>
              <a:defRPr/>
            </a:pPr>
            <a:r>
              <a:rPr lang="en-US" dirty="0">
                <a:latin typeface="Questrial"/>
                <a:ea typeface="Questrial"/>
                <a:cs typeface="Questrial"/>
                <a:sym typeface="Questrial"/>
              </a:rPr>
              <a:t>preliminary results from the baseline and follow up measure the impact of training and coaching. </a:t>
            </a:r>
          </a:p>
          <a:p>
            <a:pPr eaLnBrk="1" fontAlgn="auto" hangingPunct="1">
              <a:spcAft>
                <a:spcPts val="0"/>
              </a:spcAft>
              <a:buSzPct val="25000"/>
              <a:defRPr/>
            </a:pPr>
            <a:endParaRPr lang="en-US" b="1" dirty="0"/>
          </a:p>
          <a:p>
            <a:pPr eaLnBrk="1" fontAlgn="auto" hangingPunct="1">
              <a:spcAft>
                <a:spcPts val="0"/>
              </a:spcAft>
              <a:buSzPct val="25000"/>
              <a:defRPr/>
            </a:pPr>
            <a:r>
              <a:rPr lang="en-US" b="1" dirty="0"/>
              <a:t>Policies and Practices Survey</a:t>
            </a:r>
          </a:p>
          <a:p>
            <a:pPr eaLnBrk="1" fontAlgn="auto" hangingPunct="1">
              <a:spcAft>
                <a:spcPts val="0"/>
              </a:spcAft>
              <a:buSzPct val="25000"/>
              <a:defRPr/>
            </a:pPr>
            <a:r>
              <a:rPr lang="en-US" dirty="0"/>
              <a:t>They key purpose of this evaluation tool is to determine if policies and practices at child care sites are changed as a result of CHLA CC. Both groups of providers who received only training and those who received both training and coaching are included. The questionnaire does not ask for names, as to encourage honest responses, though the paper is coded with the Gateways ID number so that we may analyze the results based on various differences. This questionnaire is mailed to providers at their work address after attendance at a CHLA CC workshop using a reflective baseline method. A $10 gift card to Target is offered as incentive for completing the questionnaire. If completed, a second “post” questionnaire is mailed 4-6 months later. Preliminary results will be available in the next month or so. </a:t>
            </a:r>
          </a:p>
          <a:p>
            <a:pPr eaLnBrk="1" fontAlgn="auto" hangingPunct="1">
              <a:spcAft>
                <a:spcPts val="0"/>
              </a:spcAft>
              <a:buSzPct val="25000"/>
              <a:defRPr/>
            </a:pPr>
            <a:r>
              <a:rPr lang="en-US" b="1" dirty="0"/>
              <a:t> </a:t>
            </a:r>
          </a:p>
          <a:p>
            <a:pPr eaLnBrk="1" fontAlgn="auto" hangingPunct="1">
              <a:spcAft>
                <a:spcPts val="0"/>
              </a:spcAft>
              <a:buSzPct val="25000"/>
              <a:defRPr/>
            </a:pPr>
            <a:r>
              <a:rPr lang="en-US" b="1" dirty="0"/>
              <a:t>On-Site Observations</a:t>
            </a:r>
          </a:p>
          <a:p>
            <a:pPr eaLnBrk="1" fontAlgn="auto" hangingPunct="1">
              <a:spcAft>
                <a:spcPts val="0"/>
              </a:spcAft>
              <a:buSzPct val="25000"/>
              <a:defRPr/>
            </a:pPr>
            <a:r>
              <a:rPr lang="en-US" dirty="0"/>
              <a:t>To complement the policies and practices survey with a more objective measure we are conducting on-site observations of child care sites (centers and FCCs) to determine the effectiveness of the project. As funds are limited, on-site observations will only be conducted for sites receiving both training and coaching to limit the number of variables in the evaluation. Sites were recruited for full participation before attending a CHLA CC training to allow for a true baseline observation. The goal for year 3 was 45 sites with another 30 sites in year 4. Recruitment is being handled by the Child Care Alliance office and DPH.</a:t>
            </a:r>
          </a:p>
        </p:txBody>
      </p:sp>
      <p:sp>
        <p:nvSpPr>
          <p:cNvPr id="51204" name="Shape 346"/>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F6419EC7-7D9B-4774-AB40-57ECF60E6711}" type="slidenum">
              <a:rPr lang="en-US" altLang="en-US" sz="1200" smtClean="0">
                <a:latin typeface="Calibri" panose="020F0502020204030204" pitchFamily="34" charset="0"/>
                <a:sym typeface="Calibri" panose="020F0502020204030204" pitchFamily="34" charset="0"/>
              </a:rPr>
              <a:pPr/>
              <a:t>18</a:t>
            </a:fld>
            <a:endParaRPr lang="en-US" altLang="en-US" sz="1200" smtClean="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631301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1" name="Shape 351"/>
          <p:cNvSpPr txBox="1">
            <a:spLocks noGrp="1"/>
          </p:cNvSpPr>
          <p:nvPr>
            <p:ph type="body" idx="1"/>
          </p:nvPr>
        </p:nvSpPr>
        <p:spPr/>
        <p:txBody>
          <a:bodyPr>
            <a:noAutofit/>
          </a:bodyPr>
          <a:lstStyle/>
          <a:p>
            <a:pPr eaLnBrk="1" fontAlgn="auto" hangingPunct="1">
              <a:spcAft>
                <a:spcPts val="0"/>
              </a:spcAft>
              <a:defRPr/>
            </a:pPr>
            <a:r>
              <a:rPr lang="en-US" dirty="0"/>
              <a:t>Training: </a:t>
            </a:r>
          </a:p>
          <a:p>
            <a:pPr marL="171450" indent="-171450" eaLnBrk="1" fontAlgn="auto" hangingPunct="1">
              <a:spcAft>
                <a:spcPts val="0"/>
              </a:spcAft>
              <a:buFont typeface="Arial" panose="020B0604020202020204" pitchFamily="34" charset="0"/>
              <a:buChar char="•"/>
              <a:defRPr/>
            </a:pPr>
            <a:r>
              <a:rPr lang="en-US" dirty="0"/>
              <a:t>2013-2014 (n=415)</a:t>
            </a:r>
          </a:p>
          <a:p>
            <a:pPr marL="171450" indent="-171450" eaLnBrk="1" fontAlgn="auto" hangingPunct="1">
              <a:spcAft>
                <a:spcPts val="0"/>
              </a:spcAft>
              <a:buFont typeface="Arial" panose="020B0604020202020204" pitchFamily="34" charset="0"/>
              <a:buChar char="•"/>
              <a:defRPr/>
            </a:pPr>
            <a:r>
              <a:rPr lang="en-US" dirty="0"/>
              <a:t>2014-2015 (n= 553)</a:t>
            </a:r>
          </a:p>
          <a:p>
            <a:pPr marL="171450" indent="-171450" eaLnBrk="1" fontAlgn="auto" hangingPunct="1">
              <a:spcAft>
                <a:spcPts val="0"/>
              </a:spcAft>
              <a:buFont typeface="Arial" panose="020B0604020202020204" pitchFamily="34" charset="0"/>
              <a:buChar char="•"/>
              <a:defRPr/>
            </a:pPr>
            <a:r>
              <a:rPr lang="en-US" dirty="0"/>
              <a:t>2015-2016 (n=367)</a:t>
            </a:r>
          </a:p>
          <a:p>
            <a:pPr marL="171450" indent="-171450" eaLnBrk="1" fontAlgn="auto" hangingPunct="1">
              <a:spcAft>
                <a:spcPts val="0"/>
              </a:spcAft>
              <a:buFont typeface="Arial" panose="020B0604020202020204" pitchFamily="34" charset="0"/>
              <a:buChar char="•"/>
              <a:defRPr/>
            </a:pPr>
            <a:r>
              <a:rPr lang="en-US" dirty="0"/>
              <a:t>TOTAL: n= 1,335, out of 5,800 trained (23%)</a:t>
            </a:r>
          </a:p>
          <a:p>
            <a:pPr eaLnBrk="1" fontAlgn="auto" hangingPunct="1">
              <a:spcAft>
                <a:spcPts val="0"/>
              </a:spcAft>
              <a:buFont typeface="Arial" panose="020B0604020202020204" pitchFamily="34" charset="0"/>
              <a:buNone/>
              <a:defRPr/>
            </a:pPr>
            <a:endParaRPr lang="en-US" dirty="0"/>
          </a:p>
          <a:p>
            <a:pPr eaLnBrk="1" fontAlgn="auto" hangingPunct="1">
              <a:spcAft>
                <a:spcPts val="0"/>
              </a:spcAft>
              <a:buFont typeface="Arial" panose="020B0604020202020204" pitchFamily="34" charset="0"/>
              <a:buNone/>
              <a:defRPr/>
            </a:pPr>
            <a:r>
              <a:rPr lang="en-US" dirty="0"/>
              <a:t>Coaching:</a:t>
            </a:r>
          </a:p>
          <a:p>
            <a:pPr marL="171450" indent="-171450" eaLnBrk="1" fontAlgn="auto" hangingPunct="1">
              <a:spcAft>
                <a:spcPts val="0"/>
              </a:spcAft>
              <a:buFont typeface="Arial" panose="020B0604020202020204" pitchFamily="34" charset="0"/>
              <a:buChar char="•"/>
              <a:defRPr/>
            </a:pPr>
            <a:r>
              <a:rPr lang="en-US" dirty="0"/>
              <a:t>N for 2013-2014=101</a:t>
            </a:r>
          </a:p>
          <a:p>
            <a:pPr marL="171450" indent="-171450" eaLnBrk="1" fontAlgn="auto" hangingPunct="1">
              <a:spcAft>
                <a:spcPts val="0"/>
              </a:spcAft>
              <a:buFont typeface="Arial" panose="020B0604020202020204" pitchFamily="34" charset="0"/>
              <a:buChar char="•"/>
              <a:defRPr/>
            </a:pPr>
            <a:r>
              <a:rPr lang="en-US" dirty="0"/>
              <a:t>N for 2014-2015=149</a:t>
            </a:r>
          </a:p>
          <a:p>
            <a:pPr marL="171450" indent="-171450" eaLnBrk="1" fontAlgn="auto" hangingPunct="1">
              <a:spcAft>
                <a:spcPts val="0"/>
              </a:spcAft>
              <a:buFont typeface="Arial" panose="020B0604020202020204" pitchFamily="34" charset="0"/>
              <a:buChar char="•"/>
              <a:defRPr/>
            </a:pPr>
            <a:r>
              <a:rPr lang="en-US" dirty="0"/>
              <a:t>N for 2015-2016=174</a:t>
            </a:r>
          </a:p>
          <a:p>
            <a:pPr marL="171450" indent="-171450" eaLnBrk="1" fontAlgn="auto" hangingPunct="1">
              <a:spcAft>
                <a:spcPts val="0"/>
              </a:spcAft>
              <a:buFont typeface="Arial" panose="020B0604020202020204" pitchFamily="34" charset="0"/>
              <a:buChar char="•"/>
              <a:defRPr/>
            </a:pPr>
            <a:r>
              <a:rPr lang="en-US" dirty="0"/>
              <a:t>Total N: 424 out of 2,323 coached (18%)</a:t>
            </a:r>
          </a:p>
          <a:p>
            <a:pPr eaLnBrk="1" fontAlgn="auto" hangingPunct="1">
              <a:spcAft>
                <a:spcPts val="0"/>
              </a:spcAft>
              <a:defRPr/>
            </a:pPr>
            <a:endParaRPr dirty="0"/>
          </a:p>
        </p:txBody>
      </p:sp>
      <p:sp>
        <p:nvSpPr>
          <p:cNvPr id="53251" name="Shape 352"/>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547484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148"/>
          <p:cNvSpPr>
            <a:spLocks noGrp="1" noRot="1" noChangeAspect="1" noTextEdit="1"/>
          </p:cNvSpPr>
          <p:nvPr>
            <p:ph type="sldImg" idx="2"/>
          </p:nvPr>
        </p:nvSpPr>
        <p:spPr>
          <a:xfrm>
            <a:off x="409575" y="698500"/>
            <a:ext cx="6207125" cy="3490913"/>
          </a:xfrm>
          <a:noFill/>
          <a:ln>
            <a:headEnd/>
            <a:tailEnd/>
          </a:ln>
        </p:spPr>
      </p:sp>
      <p:sp>
        <p:nvSpPr>
          <p:cNvPr id="16387" name="Shape 14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buSzPct val="25000"/>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*CHLACC program implementation was from July 2012-June 2016; remainder of time dedicated to data analysis and program evaluation</a:t>
            </a:r>
          </a:p>
        </p:txBody>
      </p:sp>
      <p:sp>
        <p:nvSpPr>
          <p:cNvPr id="16388" name="Shape 150"/>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4029E897-5D52-4C21-A3D8-84A65B740336}" type="slidenum">
              <a:rPr lang="en-US" altLang="en-US" sz="1200" smtClean="0">
                <a:latin typeface="Calibri" panose="020F0502020204030204" pitchFamily="34" charset="0"/>
                <a:sym typeface="Calibri" panose="020F0502020204030204" pitchFamily="34" charset="0"/>
              </a:rPr>
              <a:pPr/>
              <a:t>2</a:t>
            </a:fld>
            <a:endParaRPr lang="en-US" altLang="en-US" sz="1200" smtClean="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178085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a:headEnd/>
            <a:tailEnd/>
          </a:ln>
        </p:spPr>
      </p:sp>
      <p:sp>
        <p:nvSpPr>
          <p:cNvPr id="5529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171450" indent="-171450" eaLnBrk="1" hangingPunct="1">
              <a:spcBef>
                <a:spcPct val="0"/>
              </a:spcBef>
              <a:buFontTx/>
              <a:buChar char="•"/>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Child Care Center</a:t>
            </a:r>
          </a:p>
          <a:p>
            <a:pPr marL="171450" indent="-171450" eaLnBrk="1" hangingPunct="1">
              <a:spcBef>
                <a:spcPct val="0"/>
              </a:spcBef>
              <a:buFontTx/>
              <a:buChar char="•"/>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Family Child Care Center</a:t>
            </a:r>
          </a:p>
          <a:p>
            <a:pPr marL="171450" indent="-171450" eaLnBrk="1" hangingPunct="1">
              <a:spcBef>
                <a:spcPct val="0"/>
              </a:spcBef>
              <a:buFontTx/>
              <a:buChar char="•"/>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License-Exempt (inc. Family, Friend, Neighbor)</a:t>
            </a:r>
          </a:p>
          <a:p>
            <a:pPr marL="171450" indent="-171450" eaLnBrk="1" hangingPunct="1">
              <a:spcBef>
                <a:spcPct val="0"/>
              </a:spcBef>
              <a:buFontTx/>
              <a:buChar char="•"/>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Other (students, serving in support role, no response)</a:t>
            </a:r>
          </a:p>
          <a:p>
            <a:pPr marL="171450" indent="-171450" eaLnBrk="1" hangingPunct="1">
              <a:spcBef>
                <a:spcPct val="0"/>
              </a:spcBef>
              <a:buFontTx/>
              <a:buChar char="•"/>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55300" name="Slide Number Placeholder 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buSzTx/>
            </a:pPr>
            <a:fld id="{0064D37C-0704-45C3-89E7-CAEC82BFBEB6}" type="slidenum">
              <a:rPr lang="en-US" altLang="en-US" smtClean="0"/>
              <a:pPr algn="l">
                <a:buSzTx/>
              </a:pPr>
              <a:t>20</a:t>
            </a:fld>
            <a:endParaRPr lang="en-US" altLang="en-US" smtClean="0"/>
          </a:p>
        </p:txBody>
      </p:sp>
    </p:spTree>
    <p:extLst>
      <p:ext uri="{BB962C8B-B14F-4D97-AF65-F5344CB8AC3E}">
        <p14:creationId xmlns:p14="http://schemas.microsoft.com/office/powerpoint/2010/main" val="4232748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a:headEnd/>
            <a:tailEnd/>
          </a:ln>
        </p:spPr>
      </p:sp>
      <p:sp>
        <p:nvSpPr>
          <p:cNvPr id="3" name="Notes Placeholder 2"/>
          <p:cNvSpPr>
            <a:spLocks noGrp="1"/>
          </p:cNvSpPr>
          <p:nvPr>
            <p:ph type="body" idx="1"/>
          </p:nvPr>
        </p:nvSpPr>
        <p:spPr/>
        <p:txBody>
          <a:bodyPr/>
          <a:lstStyle/>
          <a:p>
            <a:pPr eaLnBrk="1" fontAlgn="auto" hangingPunct="1">
              <a:spcAft>
                <a:spcPts val="0"/>
              </a:spcAft>
              <a:defRPr/>
            </a:pPr>
            <a:r>
              <a:rPr lang="en-US" dirty="0">
                <a:solidFill>
                  <a:schemeClr val="tx1"/>
                </a:solidFill>
                <a:latin typeface="+mn-lt"/>
                <a:ea typeface="+mn-ea"/>
                <a:cs typeface="+mn-cs"/>
              </a:rPr>
              <a:t>Participants were also asked about the ages of children they care for, and are asked to select all that apply.  Many family child care providers care for children that are a variety of ages; therefore, it was very common to see providers select multiple categories, and sometimes all three.  The higher percentage of children served who are under 3 years and over 6 years of age in Year 4 (2015-2016) is most likely due to a greater number of FCC’s reached compared to the number of centers reached during that year (see Figure 1).</a:t>
            </a:r>
          </a:p>
          <a:p>
            <a:pPr eaLnBrk="1" fontAlgn="auto" hangingPunct="1">
              <a:spcAft>
                <a:spcPts val="0"/>
              </a:spcAft>
              <a:defRPr/>
            </a:pPr>
            <a:r>
              <a:rPr lang="en-US" dirty="0">
                <a:solidFill>
                  <a:schemeClr val="tx1"/>
                </a:solidFill>
                <a:latin typeface="+mn-lt"/>
                <a:ea typeface="+mn-ea"/>
                <a:cs typeface="+mn-cs"/>
              </a:rPr>
              <a:t> </a:t>
            </a:r>
          </a:p>
          <a:p>
            <a:pPr eaLnBrk="1" fontAlgn="auto" hangingPunct="1">
              <a:spcAft>
                <a:spcPts val="0"/>
              </a:spcAft>
              <a:defRPr/>
            </a:pPr>
            <a:endParaRPr lang="en-US" dirty="0"/>
          </a:p>
        </p:txBody>
      </p:sp>
      <p:sp>
        <p:nvSpPr>
          <p:cNvPr id="57348" name="Slide Number Placeholder 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buSzTx/>
            </a:pPr>
            <a:fld id="{24968646-CAA7-4589-8221-B5F026ED9944}" type="slidenum">
              <a:rPr lang="en-US" altLang="en-US" smtClean="0"/>
              <a:pPr algn="l">
                <a:buSzTx/>
              </a:pPr>
              <a:t>21</a:t>
            </a:fld>
            <a:endParaRPr lang="en-US" altLang="en-US" smtClean="0"/>
          </a:p>
        </p:txBody>
      </p:sp>
    </p:spTree>
    <p:extLst>
      <p:ext uri="{BB962C8B-B14F-4D97-AF65-F5344CB8AC3E}">
        <p14:creationId xmlns:p14="http://schemas.microsoft.com/office/powerpoint/2010/main" val="2835796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a:headEnd/>
            <a:tailEnd/>
          </a:ln>
        </p:spPr>
      </p:sp>
      <p:sp>
        <p:nvSpPr>
          <p:cNvPr id="3" name="Notes Placeholder 2"/>
          <p:cNvSpPr>
            <a:spLocks noGrp="1"/>
          </p:cNvSpPr>
          <p:nvPr>
            <p:ph type="body" idx="1"/>
          </p:nvPr>
        </p:nvSpPr>
        <p:spPr/>
        <p:txBody>
          <a:bodyPr/>
          <a:lstStyle/>
          <a:p>
            <a:pPr eaLnBrk="1" fontAlgn="auto" hangingPunct="1">
              <a:spcAft>
                <a:spcPts val="0"/>
              </a:spcAft>
              <a:defRPr/>
            </a:pPr>
            <a:r>
              <a:rPr lang="en-US" dirty="0"/>
              <a:t>Providers who Agree or Strongly Agree with Following Statements:</a:t>
            </a:r>
          </a:p>
          <a:p>
            <a:pPr eaLnBrk="1" fontAlgn="auto" hangingPunct="1">
              <a:spcAft>
                <a:spcPts val="0"/>
              </a:spcAft>
              <a:defRPr/>
            </a:pPr>
            <a:endParaRPr lang="en-US" dirty="0"/>
          </a:p>
          <a:p>
            <a:pPr marL="228600" indent="-228600" eaLnBrk="1" fontAlgn="auto" hangingPunct="1">
              <a:spcAft>
                <a:spcPts val="0"/>
              </a:spcAft>
              <a:buFontTx/>
              <a:buAutoNum type="arabicPeriod"/>
              <a:defRPr/>
            </a:pPr>
            <a:r>
              <a:rPr lang="en-US" dirty="0"/>
              <a:t>Because of training, I plan to do new things with the children I serve</a:t>
            </a:r>
          </a:p>
          <a:p>
            <a:pPr marL="228600" indent="-228600" eaLnBrk="1" fontAlgn="auto" hangingPunct="1">
              <a:spcAft>
                <a:spcPts val="0"/>
              </a:spcAft>
              <a:buFontTx/>
              <a:buAutoNum type="arabicPeriod"/>
              <a:defRPr/>
            </a:pPr>
            <a:r>
              <a:rPr lang="en-US" dirty="0"/>
              <a:t>The training has increased my knowledge about the topic presented</a:t>
            </a:r>
          </a:p>
          <a:p>
            <a:pPr marL="228600" indent="-228600" eaLnBrk="1" fontAlgn="auto" hangingPunct="1">
              <a:spcAft>
                <a:spcPts val="0"/>
              </a:spcAft>
              <a:buFontTx/>
              <a:buAutoNum type="arabicPeriod"/>
              <a:defRPr/>
            </a:pPr>
            <a:r>
              <a:rPr lang="en-US" dirty="0"/>
              <a:t>The training was informative</a:t>
            </a:r>
          </a:p>
          <a:p>
            <a:pPr marL="228600" indent="-228600" eaLnBrk="1" fontAlgn="auto" hangingPunct="1">
              <a:spcAft>
                <a:spcPts val="0"/>
              </a:spcAft>
              <a:buFontTx/>
              <a:buAutoNum type="arabicPeriod"/>
              <a:defRPr/>
            </a:pPr>
            <a:r>
              <a:rPr lang="en-US" dirty="0"/>
              <a:t>The training presented helpful ideas I’ll be able to use</a:t>
            </a:r>
          </a:p>
        </p:txBody>
      </p:sp>
      <p:sp>
        <p:nvSpPr>
          <p:cNvPr id="59396" name="Slide Number Placeholder 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buSzTx/>
            </a:pPr>
            <a:fld id="{24F679D5-6837-4651-99CC-6F43FFEC9A58}" type="slidenum">
              <a:rPr lang="en-US" altLang="en-US" smtClean="0"/>
              <a:pPr algn="l">
                <a:buSzTx/>
              </a:pPr>
              <a:t>22</a:t>
            </a:fld>
            <a:endParaRPr lang="en-US" altLang="en-US" smtClean="0"/>
          </a:p>
        </p:txBody>
      </p:sp>
    </p:spTree>
    <p:extLst>
      <p:ext uri="{BB962C8B-B14F-4D97-AF65-F5344CB8AC3E}">
        <p14:creationId xmlns:p14="http://schemas.microsoft.com/office/powerpoint/2010/main" val="3473263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a:headEnd/>
            <a:tailEnd/>
          </a:ln>
        </p:spPr>
      </p:sp>
      <p:sp>
        <p:nvSpPr>
          <p:cNvPr id="6144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Main goal area consistently PA. </a:t>
            </a:r>
          </a:p>
          <a:p>
            <a:pPr eaLnBrk="1" hangingPunct="1">
              <a:spcBef>
                <a:spcPct val="0"/>
              </a:spcBef>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Across all 3 years is the breakdown of all participants receiving coaching, not only the ones who completed a survey.</a:t>
            </a:r>
          </a:p>
          <a:p>
            <a:pPr eaLnBrk="1" hangingPunct="1">
              <a:spcBef>
                <a:spcPct val="0"/>
              </a:spcBef>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In 2013-2014, Participants were allowed to select multiple goals, hence the % adding up to over 100. Years 14-15  and 15-16, participants selected a main goal to work on. the large number of “unknown” in year 3 represents participants who selected multiple goals (usually PA and food/beverage).</a:t>
            </a:r>
          </a:p>
          <a:p>
            <a:pPr eaLnBrk="1" hangingPunct="1">
              <a:spcBef>
                <a:spcPct val="0"/>
              </a:spcBef>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61444" name="Slide Number Placeholder 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buSzTx/>
            </a:pPr>
            <a:fld id="{520C72B8-8DEF-49AD-B14C-A7962F70B8FB}" type="slidenum">
              <a:rPr lang="en-US" altLang="en-US" smtClean="0"/>
              <a:pPr algn="l">
                <a:buSzTx/>
              </a:pPr>
              <a:t>23</a:t>
            </a:fld>
            <a:endParaRPr lang="en-US" altLang="en-US" smtClean="0"/>
          </a:p>
        </p:txBody>
      </p:sp>
    </p:spTree>
    <p:extLst>
      <p:ext uri="{BB962C8B-B14F-4D97-AF65-F5344CB8AC3E}">
        <p14:creationId xmlns:p14="http://schemas.microsoft.com/office/powerpoint/2010/main" val="2461712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a:headEnd/>
            <a:tailEnd/>
          </a:ln>
        </p:spPr>
      </p:sp>
      <p:sp>
        <p:nvSpPr>
          <p:cNvPr id="3" name="Notes Placeholder 2"/>
          <p:cNvSpPr>
            <a:spLocks noGrp="1"/>
          </p:cNvSpPr>
          <p:nvPr>
            <p:ph type="body" idx="1"/>
          </p:nvPr>
        </p:nvSpPr>
        <p:spPr/>
        <p:txBody>
          <a:bodyPr/>
          <a:lstStyle/>
          <a:p>
            <a:pPr eaLnBrk="1" fontAlgn="auto" hangingPunct="1">
              <a:spcAft>
                <a:spcPts val="0"/>
              </a:spcAft>
              <a:defRPr/>
            </a:pPr>
            <a:r>
              <a:rPr lang="en-US" dirty="0">
                <a:solidFill>
                  <a:schemeClr val="tx1"/>
                </a:solidFill>
                <a:latin typeface="+mn-lt"/>
                <a:ea typeface="+mn-ea"/>
                <a:cs typeface="+mn-cs"/>
              </a:rPr>
              <a:t>56% of participants across all 3 years of the program indicated they needed additional resources to make changes in their programs. Consistently, the most requested resource were equipment and more printed materials. </a:t>
            </a:r>
          </a:p>
        </p:txBody>
      </p:sp>
      <p:sp>
        <p:nvSpPr>
          <p:cNvPr id="63492" name="Slide Number Placeholder 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buSzTx/>
            </a:pPr>
            <a:fld id="{6638BEB6-C76C-47E8-BA54-1D5657982E84}" type="slidenum">
              <a:rPr lang="en-US" altLang="en-US" smtClean="0"/>
              <a:pPr algn="l">
                <a:buSzTx/>
              </a:pPr>
              <a:t>24</a:t>
            </a:fld>
            <a:endParaRPr lang="en-US" altLang="en-US" smtClean="0"/>
          </a:p>
        </p:txBody>
      </p:sp>
    </p:spTree>
    <p:extLst>
      <p:ext uri="{BB962C8B-B14F-4D97-AF65-F5344CB8AC3E}">
        <p14:creationId xmlns:p14="http://schemas.microsoft.com/office/powerpoint/2010/main" val="3436180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a:headEnd/>
            <a:tailEnd/>
          </a:ln>
        </p:spPr>
      </p:sp>
      <p:sp>
        <p:nvSpPr>
          <p:cNvPr id="3" name="Notes Placeholder 2"/>
          <p:cNvSpPr>
            <a:spLocks noGrp="1"/>
          </p:cNvSpPr>
          <p:nvPr>
            <p:ph type="body" idx="1"/>
          </p:nvPr>
        </p:nvSpPr>
        <p:spPr/>
        <p:txBody>
          <a:bodyPr/>
          <a:lstStyle/>
          <a:p>
            <a:pPr eaLnBrk="1" fontAlgn="auto" hangingPunct="1">
              <a:spcAft>
                <a:spcPts val="0"/>
              </a:spcAft>
              <a:defRPr/>
            </a:pPr>
            <a:endParaRPr lang="en-US" dirty="0">
              <a:solidFill>
                <a:schemeClr val="tx1"/>
              </a:solidFill>
              <a:latin typeface="+mn-lt"/>
              <a:ea typeface="+mn-ea"/>
              <a:cs typeface="+mn-cs"/>
            </a:endParaRPr>
          </a:p>
        </p:txBody>
      </p:sp>
      <p:sp>
        <p:nvSpPr>
          <p:cNvPr id="65540" name="Slide Number Placeholder 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buSzTx/>
            </a:pPr>
            <a:fld id="{F2A22848-1555-475F-95E0-8066B09A9444}" type="slidenum">
              <a:rPr lang="en-US" altLang="en-US" smtClean="0"/>
              <a:pPr algn="l">
                <a:buSzTx/>
              </a:pPr>
              <a:t>25</a:t>
            </a:fld>
            <a:endParaRPr lang="en-US" altLang="en-US" smtClean="0"/>
          </a:p>
        </p:txBody>
      </p:sp>
    </p:spTree>
    <p:extLst>
      <p:ext uri="{BB962C8B-B14F-4D97-AF65-F5344CB8AC3E}">
        <p14:creationId xmlns:p14="http://schemas.microsoft.com/office/powerpoint/2010/main" val="4003826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a:headEnd/>
            <a:tailEnd/>
          </a:ln>
        </p:spPr>
      </p:sp>
      <p:sp>
        <p:nvSpPr>
          <p:cNvPr id="3" name="Notes Placeholder 2"/>
          <p:cNvSpPr>
            <a:spLocks noGrp="1"/>
          </p:cNvSpPr>
          <p:nvPr>
            <p:ph type="body" idx="1"/>
          </p:nvPr>
        </p:nvSpPr>
        <p:spPr/>
        <p:txBody>
          <a:bodyPr/>
          <a:lstStyle/>
          <a:p>
            <a:pPr eaLnBrk="1" fontAlgn="auto" hangingPunct="1">
              <a:spcAft>
                <a:spcPts val="0"/>
              </a:spcAft>
              <a:defRPr/>
            </a:pPr>
            <a:endParaRPr lang="en-US" dirty="0">
              <a:solidFill>
                <a:schemeClr val="tx1"/>
              </a:solidFill>
              <a:latin typeface="+mn-lt"/>
              <a:ea typeface="+mn-ea"/>
              <a:cs typeface="+mn-cs"/>
            </a:endParaRPr>
          </a:p>
        </p:txBody>
      </p:sp>
      <p:sp>
        <p:nvSpPr>
          <p:cNvPr id="67588" name="Slide Number Placeholder 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buSzTx/>
            </a:pPr>
            <a:fld id="{F6468955-DAFB-432A-9E35-10E199DC0AEA}" type="slidenum">
              <a:rPr lang="en-US" altLang="en-US" smtClean="0"/>
              <a:pPr algn="l">
                <a:buSzTx/>
              </a:pPr>
              <a:t>26</a:t>
            </a:fld>
            <a:endParaRPr lang="en-US" altLang="en-US" smtClean="0"/>
          </a:p>
        </p:txBody>
      </p:sp>
    </p:spTree>
    <p:extLst>
      <p:ext uri="{BB962C8B-B14F-4D97-AF65-F5344CB8AC3E}">
        <p14:creationId xmlns:p14="http://schemas.microsoft.com/office/powerpoint/2010/main" val="3794536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39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69635" name="Shape 397"/>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85750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2" name="Shape 40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1683" name="Shape 403"/>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016804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30" name="Shape 40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3731" name="Shape 403"/>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1438765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Shape 159"/>
          <p:cNvSpPr>
            <a:spLocks noGrp="1" noRot="1" noChangeAspect="1" noTextEdit="1"/>
          </p:cNvSpPr>
          <p:nvPr>
            <p:ph type="sldImg" idx="2"/>
          </p:nvPr>
        </p:nvSpPr>
        <p:spPr>
          <a:noFill/>
          <a:ln>
            <a:headEnd/>
            <a:tailEnd/>
          </a:ln>
        </p:spPr>
      </p:sp>
      <p:sp>
        <p:nvSpPr>
          <p:cNvPr id="18435" name="Shape 1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8436" name="Shape 161"/>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36B9A76-26BC-4E57-A6BB-98A5EB1A3C3A}" type="slidenum">
              <a:rPr lang="en-US" altLang="en-US" sz="1200" smtClean="0">
                <a:latin typeface="Calibri" panose="020F0502020204030204" pitchFamily="34" charset="0"/>
                <a:sym typeface="Calibri" panose="020F0502020204030204" pitchFamily="34" charset="0"/>
              </a:rPr>
              <a:pPr/>
              <a:t>3</a:t>
            </a:fld>
            <a:endParaRPr lang="en-US" altLang="en-US" sz="1200" smtClean="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69486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8" name="Shape 39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5779" name="Shape 397"/>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1454084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6" name="Shape 461"/>
          <p:cNvSpPr>
            <a:spLocks noGrp="1" noRot="1" noChangeAspect="1" noTextEdit="1"/>
          </p:cNvSpPr>
          <p:nvPr>
            <p:ph type="sldImg" idx="2"/>
          </p:nvPr>
        </p:nvSpPr>
        <p:spPr>
          <a:noFill/>
          <a:ln>
            <a:headEnd/>
            <a:tailEnd/>
          </a:ln>
        </p:spPr>
      </p:sp>
      <p:sp>
        <p:nvSpPr>
          <p:cNvPr id="77827" name="Shape 46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7828" name="Shape 46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AFA54E-EC91-452A-BE6C-579FF5CDBEEF}" type="slidenum">
              <a:rPr lang="en-US" altLang="en-US" sz="1200" smtClean="0">
                <a:latin typeface="Calibri" panose="020F0502020204030204" pitchFamily="34" charset="0"/>
                <a:sym typeface="Calibri" panose="020F0502020204030204" pitchFamily="34" charset="0"/>
              </a:rPr>
              <a:pPr/>
              <a:t>31</a:t>
            </a:fld>
            <a:endParaRPr lang="en-US" altLang="en-US" sz="1200" smtClean="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665518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4" name="Shape 461"/>
          <p:cNvSpPr>
            <a:spLocks noGrp="1" noRot="1" noChangeAspect="1" noTextEdit="1"/>
          </p:cNvSpPr>
          <p:nvPr>
            <p:ph type="sldImg" idx="2"/>
          </p:nvPr>
        </p:nvSpPr>
        <p:spPr>
          <a:noFill/>
          <a:ln>
            <a:headEnd/>
            <a:tailEnd/>
          </a:ln>
        </p:spPr>
      </p:sp>
      <p:sp>
        <p:nvSpPr>
          <p:cNvPr id="79875" name="Shape 46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9876" name="Shape 46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3D464599-BA63-4E8E-82A2-F113A58C35F2}" type="slidenum">
              <a:rPr lang="en-US" altLang="en-US" sz="1200" smtClean="0">
                <a:latin typeface="Calibri" panose="020F0502020204030204" pitchFamily="34" charset="0"/>
                <a:sym typeface="Calibri" panose="020F0502020204030204" pitchFamily="34" charset="0"/>
              </a:rPr>
              <a:pPr/>
              <a:t>32</a:t>
            </a:fld>
            <a:endParaRPr lang="en-US" altLang="en-US" sz="1200" smtClean="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683037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2" name="Shape 461"/>
          <p:cNvSpPr>
            <a:spLocks noGrp="1" noRot="1" noChangeAspect="1" noTextEdit="1"/>
          </p:cNvSpPr>
          <p:nvPr>
            <p:ph type="sldImg" idx="2"/>
          </p:nvPr>
        </p:nvSpPr>
        <p:spPr>
          <a:noFill/>
          <a:ln>
            <a:headEnd/>
            <a:tailEnd/>
          </a:ln>
        </p:spPr>
      </p:sp>
      <p:sp>
        <p:nvSpPr>
          <p:cNvPr id="81923" name="Shape 46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1924" name="Shape 46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F73F3431-D9E4-407C-A2AF-11FCFF915F95}" type="slidenum">
              <a:rPr lang="en-US" altLang="en-US" sz="1200" smtClean="0">
                <a:latin typeface="Calibri" panose="020F0502020204030204" pitchFamily="34" charset="0"/>
                <a:sym typeface="Calibri" panose="020F0502020204030204" pitchFamily="34" charset="0"/>
              </a:rPr>
              <a:pPr/>
              <a:t>33</a:t>
            </a:fld>
            <a:endParaRPr lang="en-US" altLang="en-US" sz="1200" smtClean="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0086837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70" name="Shape 461"/>
          <p:cNvSpPr>
            <a:spLocks noGrp="1" noRot="1" noChangeAspect="1" noTextEdit="1"/>
          </p:cNvSpPr>
          <p:nvPr>
            <p:ph type="sldImg" idx="2"/>
          </p:nvPr>
        </p:nvSpPr>
        <p:spPr>
          <a:noFill/>
          <a:ln>
            <a:headEnd/>
            <a:tailEnd/>
          </a:ln>
        </p:spPr>
      </p:sp>
      <p:sp>
        <p:nvSpPr>
          <p:cNvPr id="83971" name="Shape 46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3972" name="Shape 46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A15A88B-C483-4158-86F8-D8FAC19A7D84}" type="slidenum">
              <a:rPr lang="en-US" altLang="en-US" sz="1200" smtClean="0">
                <a:latin typeface="Calibri" panose="020F0502020204030204" pitchFamily="34" charset="0"/>
                <a:sym typeface="Calibri" panose="020F0502020204030204" pitchFamily="34" charset="0"/>
              </a:rPr>
              <a:pPr/>
              <a:t>34</a:t>
            </a:fld>
            <a:endParaRPr lang="en-US" altLang="en-US" sz="1200" smtClean="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5721478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8" name="Shape 461"/>
          <p:cNvSpPr>
            <a:spLocks noGrp="1" noRot="1" noChangeAspect="1" noTextEdit="1"/>
          </p:cNvSpPr>
          <p:nvPr>
            <p:ph type="sldImg" idx="2"/>
          </p:nvPr>
        </p:nvSpPr>
        <p:spPr>
          <a:noFill/>
          <a:ln>
            <a:headEnd/>
            <a:tailEnd/>
          </a:ln>
        </p:spPr>
      </p:sp>
      <p:sp>
        <p:nvSpPr>
          <p:cNvPr id="86019" name="Shape 46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buSzPct val="25000"/>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 </a:t>
            </a:r>
          </a:p>
        </p:txBody>
      </p:sp>
      <p:sp>
        <p:nvSpPr>
          <p:cNvPr id="86020" name="Shape 46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41ECA1A-B7D5-499C-8C4B-8071FF9A6370}" type="slidenum">
              <a:rPr lang="en-US" altLang="en-US" sz="1200" smtClean="0">
                <a:latin typeface="Calibri" panose="020F0502020204030204" pitchFamily="34" charset="0"/>
                <a:sym typeface="Calibri" panose="020F0502020204030204" pitchFamily="34" charset="0"/>
              </a:rPr>
              <a:pPr/>
              <a:t>35</a:t>
            </a:fld>
            <a:endParaRPr lang="en-US" altLang="en-US" sz="1200" smtClean="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861499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a:headEnd/>
            <a:tailEnd/>
          </a:ln>
        </p:spPr>
      </p:sp>
      <p:sp>
        <p:nvSpPr>
          <p:cNvPr id="8806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CHOICE – developed by the Contra Costa Child Care Council and NAP SACC, created by the University of North Carolina t Chapel Hill.</a:t>
            </a:r>
          </a:p>
          <a:p>
            <a:pPr eaLnBrk="1" hangingPunct="1">
              <a:spcBef>
                <a:spcPct val="0"/>
              </a:spcBef>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Baseline survey was sent about 40 days after the training and follow-up after then. The follow-up survey had to have been received between 4-6 months after the participant attended a training to be included in the analyses.</a:t>
            </a:r>
          </a:p>
          <a:p>
            <a:pPr eaLnBrk="1" hangingPunct="1">
              <a:spcBef>
                <a:spcPct val="0"/>
              </a:spcBef>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Because the license-exempt group was so small, it was not included in the analyses.</a:t>
            </a:r>
          </a:p>
          <a:p>
            <a:pPr eaLnBrk="1" hangingPunct="1">
              <a:spcBef>
                <a:spcPct val="0"/>
              </a:spcBef>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8068" name="Slide Number Placeholder 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buSzTx/>
            </a:pPr>
            <a:fld id="{3BDAAA9A-DE9D-470A-9BE2-4ABFEA819836}" type="slidenum">
              <a:rPr lang="en-US" altLang="en-US" smtClean="0"/>
              <a:pPr algn="l">
                <a:buSzTx/>
              </a:pPr>
              <a:t>36</a:t>
            </a:fld>
            <a:endParaRPr lang="en-US" altLang="en-US" smtClean="0"/>
          </a:p>
        </p:txBody>
      </p:sp>
    </p:spTree>
    <p:extLst>
      <p:ext uri="{BB962C8B-B14F-4D97-AF65-F5344CB8AC3E}">
        <p14:creationId xmlns:p14="http://schemas.microsoft.com/office/powerpoint/2010/main" val="3575241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a:headEnd/>
            <a:tailEnd/>
          </a:ln>
        </p:spPr>
      </p:sp>
      <p:sp>
        <p:nvSpPr>
          <p:cNvPr id="9011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90116" name="Slide Number Placeholder 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2F6CF7B8-2915-4364-84DB-09D83CD4EBFC}" type="slidenum">
              <a:rPr lang="en-US" altLang="en-US" sz="1200" smtClean="0">
                <a:latin typeface="Calibri" panose="020F0502020204030204" pitchFamily="34" charset="0"/>
                <a:sym typeface="Calibri" panose="020F0502020204030204" pitchFamily="34" charset="0"/>
              </a:rPr>
              <a:pPr/>
              <a:t>37</a:t>
            </a:fld>
            <a:endParaRPr lang="en-US" altLang="en-US" sz="1200" smtClean="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8902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a:headEnd/>
            <a:tailEnd/>
          </a:ln>
        </p:spPr>
      </p:sp>
      <p:sp>
        <p:nvSpPr>
          <p:cNvPr id="9216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Broad – goal to reach the greatest amount of people, deep- provide greater depth, more intensive services to smaller group; Goal of public health is to make greatest impact possible reaching many providers and impacting many children and families. </a:t>
            </a:r>
          </a:p>
          <a:p>
            <a:pPr eaLnBrk="1" hangingPunct="1">
              <a:spcBef>
                <a:spcPct val="0"/>
              </a:spcBef>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Ceiling effect – many providers may have started in the program with a high level of knowledge; therefore, when testing for changes between pre- and post- detecting differences more difficult if knowledge or practices were already high.</a:t>
            </a:r>
          </a:p>
          <a:p>
            <a:pPr eaLnBrk="1" hangingPunct="1">
              <a:spcBef>
                <a:spcPct val="0"/>
              </a:spcBef>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73% is of those who indicated they have shared rules or guidelines about healthy practices with parents.</a:t>
            </a:r>
          </a:p>
          <a:p>
            <a:pPr eaLnBrk="1" hangingPunct="1">
              <a:spcBef>
                <a:spcPct val="0"/>
              </a:spcBef>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92164" name="Slide Number Placeholder 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buSzTx/>
            </a:pPr>
            <a:fld id="{7E2AA033-E84C-4007-A0EE-B4549B4E16FB}" type="slidenum">
              <a:rPr lang="en-US" altLang="en-US" smtClean="0"/>
              <a:pPr algn="l">
                <a:buSzTx/>
              </a:pPr>
              <a:t>38</a:t>
            </a:fld>
            <a:endParaRPr lang="en-US" altLang="en-US" smtClean="0"/>
          </a:p>
        </p:txBody>
      </p:sp>
    </p:spTree>
    <p:extLst>
      <p:ext uri="{BB962C8B-B14F-4D97-AF65-F5344CB8AC3E}">
        <p14:creationId xmlns:p14="http://schemas.microsoft.com/office/powerpoint/2010/main" val="625011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a:headEnd/>
            <a:tailEnd/>
          </a:ln>
        </p:spPr>
      </p:sp>
      <p:sp>
        <p:nvSpPr>
          <p:cNvPr id="9421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How to engage parents, how to involve them, provide them with resources for activities to do at home was a theme that came across all components of the evaluation (training survey, coaching satisfaction survey, focus groups, policies and practices survey)</a:t>
            </a:r>
          </a:p>
          <a:p>
            <a:pPr eaLnBrk="1" hangingPunct="1">
              <a:spcBef>
                <a:spcPct val="0"/>
              </a:spcBef>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94212" name="Slide Number Placeholder 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buSzTx/>
            </a:pPr>
            <a:fld id="{D35EE9B1-20D1-4077-A8EC-22CAD04E0F7D}" type="slidenum">
              <a:rPr lang="en-US" altLang="en-US" smtClean="0"/>
              <a:pPr algn="l">
                <a:buSzTx/>
              </a:pPr>
              <a:t>39</a:t>
            </a:fld>
            <a:endParaRPr lang="en-US" altLang="en-US" smtClean="0"/>
          </a:p>
        </p:txBody>
      </p:sp>
    </p:spTree>
    <p:extLst>
      <p:ext uri="{BB962C8B-B14F-4D97-AF65-F5344CB8AC3E}">
        <p14:creationId xmlns:p14="http://schemas.microsoft.com/office/powerpoint/2010/main" val="1087851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Shape 178"/>
          <p:cNvSpPr>
            <a:spLocks noGrp="1" noRot="1" noChangeAspect="1" noTextEdit="1"/>
          </p:cNvSpPr>
          <p:nvPr>
            <p:ph type="sldImg" idx="2"/>
          </p:nvPr>
        </p:nvSpPr>
        <p:spPr>
          <a:noFill/>
          <a:ln>
            <a:noFill/>
          </a:ln>
          <a:extLst>
            <a:ext uri="{91240B29-F687-4F45-9708-019B960494DF}">
              <a14:hiddenLine xmlns:a14="http://schemas.microsoft.com/office/drawing/2010/main" w="12700">
                <a:solidFill>
                  <a:srgbClr val="000000"/>
                </a:solidFill>
                <a:round/>
                <a:headEnd/>
                <a:tailEnd/>
              </a14:hiddenLine>
            </a:ext>
          </a:extLst>
        </p:spPr>
      </p:sp>
      <p:sp>
        <p:nvSpPr>
          <p:cNvPr id="20483" name="Shape 17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buClr>
                <a:srgbClr val="000000"/>
              </a:buClr>
              <a:buFontTx/>
              <a:buChar char="•"/>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Children are taking in a significant portion of their daily calories in child care – therefore child care settings present an opportune environment to establish health eating habits and attitudes early in life as a way to prevent obesity. </a:t>
            </a:r>
          </a:p>
          <a:p>
            <a:pPr eaLnBrk="1" hangingPunct="1">
              <a:spcBef>
                <a:spcPct val="0"/>
              </a:spcBef>
              <a:buClr>
                <a:srgbClr val="000000"/>
              </a:buClr>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buClr>
                <a:srgbClr val="000000"/>
              </a:buClr>
              <a:buFontTx/>
              <a:buChar char="•"/>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The WIC Report noted that there is unanimous consent that child care providers need support, encouragement, resources and incentives to facilitate improving food, beverage and physical activity practices in all child care settings. </a:t>
            </a:r>
          </a:p>
          <a:p>
            <a:pPr eaLnBrk="1" hangingPunct="1">
              <a:spcBef>
                <a:spcPct val="0"/>
              </a:spcBef>
              <a:buClr>
                <a:srgbClr val="000000"/>
              </a:buClr>
              <a:buFontTx/>
              <a:buChar char="•"/>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Due to the de‐centralized system of child care in Los Angeles County, thousands of independent and unconnected caregivers, centers and programs, and the busy lives providers lead, multiple, overlapping strategies are critical to improve nutrition and activity  policies and practices in child care.</a:t>
            </a:r>
          </a:p>
          <a:p>
            <a:pPr eaLnBrk="1" hangingPunct="1">
              <a:spcBef>
                <a:spcPct val="0"/>
              </a:spcBef>
              <a:buClr>
                <a:srgbClr val="000000"/>
              </a:buClr>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buClr>
                <a:srgbClr val="000000"/>
              </a:buClr>
              <a:buFontTx/>
              <a:buChar char="•"/>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Over the past several years significant efforts have been made to improve nutrition and PA in child care environments that I’ll briefly share with you. </a:t>
            </a:r>
          </a:p>
          <a:p>
            <a:pPr eaLnBrk="1" hangingPunct="1">
              <a:spcBef>
                <a:spcPct val="0"/>
              </a:spcBef>
              <a:buClr>
                <a:srgbClr val="000000"/>
              </a:buClr>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buClr>
                <a:srgbClr val="000000"/>
              </a:buClr>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0484" name="Shape 180"/>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7FEC568E-987C-4C5C-A674-76E07C2F306A}" type="slidenum">
              <a:rPr lang="en-US" altLang="en-US" sz="1200" smtClean="0">
                <a:latin typeface="Times New Roman" panose="02020603050405020304" pitchFamily="18" charset="0"/>
                <a:cs typeface="Times New Roman" panose="02020603050405020304" pitchFamily="18" charset="0"/>
                <a:sym typeface="Times New Roman" panose="02020603050405020304" pitchFamily="18" charset="0"/>
              </a:rPr>
              <a:pPr/>
              <a:t>4</a:t>
            </a:fld>
            <a:endParaRPr lang="en-US" altLang="en-US" sz="1200" smtClean="0">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2034056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a:headEnd/>
            <a:tailEnd/>
          </a:ln>
        </p:spPr>
      </p:sp>
      <p:sp>
        <p:nvSpPr>
          <p:cNvPr id="9625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There were differences between centers and fccs at baseline on 6 items:</a:t>
            </a:r>
          </a:p>
          <a:p>
            <a:pPr eaLnBrk="1" hangingPunct="1">
              <a:spcBef>
                <a:spcPct val="0"/>
              </a:spcBef>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However, at follow-up there no differences in 4 of those areas. 2 areas still showed fccs doing less of: ensuring children with special needs have their needs met, meals and snacks are served at routine times.</a:t>
            </a:r>
          </a:p>
          <a:p>
            <a:pPr eaLnBrk="1" hangingPunct="1">
              <a:spcBef>
                <a:spcPct val="0"/>
              </a:spcBef>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96260" name="Slide Number Placeholder 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buSzTx/>
            </a:pPr>
            <a:fld id="{3C69006C-C63B-4E54-BF3E-AAE912D2B8D1}" type="slidenum">
              <a:rPr lang="en-US" altLang="en-US" smtClean="0"/>
              <a:pPr algn="l">
                <a:buSzTx/>
              </a:pPr>
              <a:t>40</a:t>
            </a:fld>
            <a:endParaRPr lang="en-US" altLang="en-US" smtClean="0"/>
          </a:p>
        </p:txBody>
      </p:sp>
    </p:spTree>
    <p:extLst>
      <p:ext uri="{BB962C8B-B14F-4D97-AF65-F5344CB8AC3E}">
        <p14:creationId xmlns:p14="http://schemas.microsoft.com/office/powerpoint/2010/main" val="35304390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a:headEnd/>
            <a:tailEnd/>
          </a:ln>
        </p:spPr>
      </p:sp>
      <p:sp>
        <p:nvSpPr>
          <p:cNvPr id="9830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altLang="en-US" b="1" smtClean="0">
                <a:solidFill>
                  <a:srgbClr val="000000"/>
                </a:solidFill>
                <a:latin typeface="Calibri" panose="020F0502020204030204" pitchFamily="34" charset="0"/>
                <a:cs typeface="Calibri" panose="020F0502020204030204" pitchFamily="34" charset="0"/>
                <a:sym typeface="Calibri" panose="020F0502020204030204" pitchFamily="34" charset="0"/>
              </a:rPr>
              <a:t>FCCs more likely to serve snacks and dinner than CCCs</a:t>
            </a:r>
          </a:p>
          <a:p>
            <a:pPr eaLnBrk="1" hangingPunct="1">
              <a:spcBef>
                <a:spcPct val="0"/>
              </a:spcBef>
            </a:pPr>
            <a:r>
              <a:rPr lang="en-US" altLang="en-US" b="1" smtClean="0">
                <a:solidFill>
                  <a:srgbClr val="000000"/>
                </a:solidFill>
                <a:latin typeface="Calibri" panose="020F0502020204030204" pitchFamily="34" charset="0"/>
                <a:cs typeface="Calibri" panose="020F0502020204030204" pitchFamily="34" charset="0"/>
                <a:sym typeface="Calibri" panose="020F0502020204030204" pitchFamily="34" charset="0"/>
              </a:rPr>
              <a:t> </a:t>
            </a:r>
          </a:p>
          <a:p>
            <a:pPr eaLnBrk="1" hangingPunct="1">
              <a:spcBef>
                <a:spcPct val="0"/>
              </a:spcBef>
            </a:pPr>
            <a:r>
              <a:rPr lang="en-US" altLang="en-US" b="1" smtClean="0">
                <a:solidFill>
                  <a:srgbClr val="000000"/>
                </a:solidFill>
                <a:latin typeface="Calibri" panose="020F0502020204030204" pitchFamily="34" charset="0"/>
                <a:cs typeface="Calibri" panose="020F0502020204030204" pitchFamily="34" charset="0"/>
                <a:sym typeface="Calibri" panose="020F0502020204030204" pitchFamily="34" charset="0"/>
              </a:rPr>
              <a:t>Serving flavored milk showed the greatest positive change:</a:t>
            </a:r>
          </a:p>
          <a:p>
            <a:pPr eaLnBrk="1" hangingPunct="1">
              <a:spcBef>
                <a:spcPct val="0"/>
              </a:spcBef>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This question asked participants to report how often they serve flavored or sweetened milk- 1 time a day or more, 2-3 times per week, 1 time per week or less, Never. Of those who had room for growth, that is, those who were serving flavored or sweetened milk with any frequency (except never), 62% made a positive change. 62% served less flavored or sweetened milk at follow-up than they did at baseline. This was a significant change.</a:t>
            </a:r>
          </a:p>
          <a:p>
            <a:pPr eaLnBrk="1" hangingPunct="1">
              <a:spcBef>
                <a:spcPct val="0"/>
              </a:spcBef>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98308" name="Slide Number Placeholder 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buSzTx/>
            </a:pPr>
            <a:fld id="{8F2EE7BD-2541-4EB1-AE34-D6CC3065CD5D}" type="slidenum">
              <a:rPr lang="en-US" altLang="en-US" smtClean="0"/>
              <a:pPr algn="l">
                <a:buSzTx/>
              </a:pPr>
              <a:t>41</a:t>
            </a:fld>
            <a:endParaRPr lang="en-US" altLang="en-US" smtClean="0"/>
          </a:p>
        </p:txBody>
      </p:sp>
    </p:spTree>
    <p:extLst>
      <p:ext uri="{BB962C8B-B14F-4D97-AF65-F5344CB8AC3E}">
        <p14:creationId xmlns:p14="http://schemas.microsoft.com/office/powerpoint/2010/main" val="3492310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a:headEnd/>
            <a:tailEnd/>
          </a:ln>
        </p:spPr>
      </p:sp>
      <p:sp>
        <p:nvSpPr>
          <p:cNvPr id="10035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Self-efficacy – 53.8% feel prepared to make changes in Breast feeding practices</a:t>
            </a:r>
          </a:p>
        </p:txBody>
      </p:sp>
      <p:sp>
        <p:nvSpPr>
          <p:cNvPr id="100356" name="Slide Number Placeholder 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buSzTx/>
            </a:pPr>
            <a:fld id="{83814AF0-D4B3-42AB-854E-43FFB83244A1}" type="slidenum">
              <a:rPr lang="en-US" altLang="en-US" smtClean="0"/>
              <a:pPr algn="l">
                <a:buSzTx/>
              </a:pPr>
              <a:t>42</a:t>
            </a:fld>
            <a:endParaRPr lang="en-US" altLang="en-US" smtClean="0"/>
          </a:p>
        </p:txBody>
      </p:sp>
    </p:spTree>
    <p:extLst>
      <p:ext uri="{BB962C8B-B14F-4D97-AF65-F5344CB8AC3E}">
        <p14:creationId xmlns:p14="http://schemas.microsoft.com/office/powerpoint/2010/main" val="20508773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a:headEnd/>
            <a:tailEnd/>
          </a:ln>
        </p:spPr>
      </p:sp>
      <p:sp>
        <p:nvSpPr>
          <p:cNvPr id="10240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Challenges: 34.7% reported lack of support from parents; 33.4% not enough resources to make changes</a:t>
            </a:r>
          </a:p>
          <a:p>
            <a:pPr eaLnBrk="1" hangingPunct="1">
              <a:spcBef>
                <a:spcPct val="0"/>
              </a:spcBef>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Coached experienced more challenges – Those who were experiencing more challenges in taking steps towards creating healthy practices or routines and in creating written rules or guidelines may self-select into the coaching group. It’s possible that those who were facing more challenges felt they needed more support and were more likely to want to receive coaching than those who experienced less challenges. </a:t>
            </a:r>
          </a:p>
          <a:p>
            <a:pPr eaLnBrk="1" hangingPunct="1">
              <a:spcBef>
                <a:spcPct val="0"/>
              </a:spcBef>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Center-based more challenges: selected from factors that may be less of a challenge for fccs: e.g. lack of support from management/leadership staff, lack of support from other child care staff. There may not have been a difference at baseline because they didn’t start experiencing these challenges until they started trying to make changes at follow-up.</a:t>
            </a:r>
          </a:p>
          <a:p>
            <a:pPr eaLnBrk="1" hangingPunct="1">
              <a:spcBef>
                <a:spcPct val="0"/>
              </a:spcBef>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02404" name="Slide Number Placeholder 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buSzTx/>
            </a:pPr>
            <a:fld id="{AAA6BD45-B021-4719-A46E-4F99D497C1B7}" type="slidenum">
              <a:rPr lang="en-US" altLang="en-US" smtClean="0"/>
              <a:pPr algn="l">
                <a:buSzTx/>
              </a:pPr>
              <a:t>43</a:t>
            </a:fld>
            <a:endParaRPr lang="en-US" altLang="en-US" smtClean="0"/>
          </a:p>
        </p:txBody>
      </p:sp>
    </p:spTree>
    <p:extLst>
      <p:ext uri="{BB962C8B-B14F-4D97-AF65-F5344CB8AC3E}">
        <p14:creationId xmlns:p14="http://schemas.microsoft.com/office/powerpoint/2010/main" val="14328134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a:headEnd/>
            <a:tailEnd/>
          </a:ln>
        </p:spPr>
      </p:sp>
      <p:sp>
        <p:nvSpPr>
          <p:cNvPr id="10445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altLang="en-US"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Across all evaluation methods, providers reported needing more resources and wanted to learn ways to engage parents.  Evaluation also found that FCC’s are fertile ground for making healthy changes as they are typically more autonomous in decision-making, and many serve more meals and snacks than centers. </a:t>
            </a:r>
            <a:r>
              <a:rPr lang="en-US" altLang="en-US" b="1" dirty="0" smtClean="0">
                <a:solidFill>
                  <a:srgbClr val="FF0000"/>
                </a:solidFill>
                <a:latin typeface="Calibri" panose="020F0502020204030204" pitchFamily="34" charset="0"/>
                <a:cs typeface="Calibri" panose="020F0502020204030204" pitchFamily="34" charset="0"/>
                <a:sym typeface="Calibri" panose="020F0502020204030204" pitchFamily="34" charset="0"/>
              </a:rPr>
              <a:t>[continue…]  </a:t>
            </a:r>
          </a:p>
          <a:p>
            <a:pPr eaLnBrk="1" hangingPunct="1">
              <a:spcBef>
                <a:spcPct val="0"/>
              </a:spcBef>
            </a:pPr>
            <a:endParaRPr lang="en-US" altLang="en-US" b="0" dirty="0" smtClean="0">
              <a:solidFill>
                <a:srgbClr val="FF0000"/>
              </a:solidFill>
              <a:latin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pPr>
            <a:r>
              <a:rPr lang="en-US" altLang="en-US" b="0" dirty="0" smtClean="0">
                <a:solidFill>
                  <a:srgbClr val="FF0000"/>
                </a:solidFill>
                <a:latin typeface="Calibri" panose="020F0502020204030204" pitchFamily="34" charset="0"/>
                <a:cs typeface="Calibri" panose="020F0502020204030204" pitchFamily="34" charset="0"/>
                <a:sym typeface="Calibri" panose="020F0502020204030204" pitchFamily="34" charset="0"/>
              </a:rPr>
              <a:t>Our target was that</a:t>
            </a:r>
            <a:r>
              <a:rPr lang="en-US" altLang="en-US" b="0" baseline="0" dirty="0" smtClean="0">
                <a:solidFill>
                  <a:srgbClr val="FF0000"/>
                </a:solidFill>
                <a:latin typeface="Calibri" panose="020F0502020204030204" pitchFamily="34" charset="0"/>
                <a:cs typeface="Calibri" panose="020F0502020204030204" pitchFamily="34" charset="0"/>
                <a:sym typeface="Calibri" panose="020F0502020204030204" pitchFamily="34" charset="0"/>
              </a:rPr>
              <a:t> out of all providers trained, 10% would be license-exempt</a:t>
            </a:r>
            <a:r>
              <a:rPr lang="en-US" altLang="en-US" b="0" dirty="0" smtClean="0">
                <a:solidFill>
                  <a:srgbClr val="FF0000"/>
                </a:solidFill>
                <a:latin typeface="Calibri" panose="020F0502020204030204" pitchFamily="34" charset="0"/>
                <a:cs typeface="Calibri" panose="020F0502020204030204" pitchFamily="34" charset="0"/>
                <a:sym typeface="Calibri" panose="020F0502020204030204" pitchFamily="34" charset="0"/>
              </a:rPr>
              <a:t> providers. They don't really consider themselves providers (more like neighbors or grandmas or friends) and could benefit from having training that is tailored specifically for them. When</a:t>
            </a:r>
            <a:r>
              <a:rPr lang="en-US" altLang="en-US" b="0" baseline="0" dirty="0" smtClean="0">
                <a:solidFill>
                  <a:srgbClr val="FF0000"/>
                </a:solidFill>
                <a:latin typeface="Calibri" panose="020F0502020204030204" pitchFamily="34" charset="0"/>
                <a:cs typeface="Calibri" panose="020F0502020204030204" pitchFamily="34" charset="0"/>
                <a:sym typeface="Calibri" panose="020F0502020204030204" pitchFamily="34" charset="0"/>
              </a:rPr>
              <a:t> LEs did attend our training, we then sent them the CHLA Kids flyer for 6-week healthy parenting workshop – as of last month, 400 LEs had attended (identified themselves as “caring for one or more children in addition to their own at least 3 days a week.”</a:t>
            </a:r>
            <a:endParaRPr lang="en-US" altLang="en-US" b="0" dirty="0" smtClean="0">
              <a:solidFill>
                <a:srgbClr val="FF0000"/>
              </a:solidFill>
              <a:latin typeface="Calibri" panose="020F0502020204030204" pitchFamily="34" charset="0"/>
              <a:cs typeface="Calibri" panose="020F0502020204030204" pitchFamily="34" charset="0"/>
              <a:sym typeface="Calibri" panose="020F0502020204030204" pitchFamily="34" charset="0"/>
            </a:endParaRPr>
          </a:p>
        </p:txBody>
      </p:sp>
      <p:sp>
        <p:nvSpPr>
          <p:cNvPr id="104452" name="Slide Number Placeholder 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9911902-6F75-4467-8981-74A65F4AD9D0}" type="slidenum">
              <a:rPr lang="en-US" altLang="en-US" sz="1200" smtClean="0">
                <a:latin typeface="Calibri" panose="020F0502020204030204" pitchFamily="34" charset="0"/>
                <a:sym typeface="Calibri" panose="020F0502020204030204" pitchFamily="34" charset="0"/>
              </a:rPr>
              <a:pPr/>
              <a:t>44</a:t>
            </a:fld>
            <a:endParaRPr lang="en-US" altLang="en-US" sz="1200" smtClean="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9205777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8" name="Shape 214"/>
          <p:cNvSpPr>
            <a:spLocks noGrp="1" noRot="1" noChangeAspect="1" noTextEdit="1"/>
          </p:cNvSpPr>
          <p:nvPr>
            <p:ph type="sldImg" idx="2"/>
          </p:nvPr>
        </p:nvSpPr>
        <p:spPr>
          <a:noFill/>
          <a:ln>
            <a:noFill/>
          </a:ln>
          <a:extLst>
            <a:ext uri="{91240B29-F687-4F45-9708-019B960494DF}">
              <a14:hiddenLine xmlns:a14="http://schemas.microsoft.com/office/drawing/2010/main" w="12700">
                <a:solidFill>
                  <a:srgbClr val="000000"/>
                </a:solidFill>
                <a:round/>
                <a:headEnd/>
                <a:tailEnd/>
              </a14:hiddenLine>
            </a:ext>
          </a:extLst>
        </p:spPr>
      </p:sp>
      <p:sp>
        <p:nvSpPr>
          <p:cNvPr id="106499" name="Shape 21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buSzPct val="25000"/>
            </a:pPr>
            <a:r>
              <a:rPr lang="en-US" altLang="en-US"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In addition, we</a:t>
            </a:r>
            <a:r>
              <a:rPr lang="en-US" altLang="en-US" baseline="0"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 have created partnerships locally, statewide and nationally, and have set a precedent for Public Health to work with child care professionals. </a:t>
            </a:r>
          </a:p>
          <a:p>
            <a:pPr eaLnBrk="1" hangingPunct="1">
              <a:spcBef>
                <a:spcPct val="0"/>
              </a:spcBef>
              <a:buSzPct val="25000"/>
            </a:pPr>
            <a:endParaRPr lang="en-US" altLang="en-US" baseline="0" dirty="0"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buSzPct val="25000"/>
            </a:pPr>
            <a:r>
              <a:rPr lang="en-US" altLang="en-US" baseline="0"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We are also working with our partner, Child Care Resource Center, to put our entire curriculum online as videos that LAC providers can watch for credit. Look for this in 2017. We will also have provider highlight videos coming out at the end of this year. </a:t>
            </a:r>
          </a:p>
          <a:p>
            <a:pPr eaLnBrk="1" hangingPunct="1">
              <a:spcBef>
                <a:spcPct val="0"/>
              </a:spcBef>
              <a:buSzPct val="25000"/>
            </a:pPr>
            <a:endParaRPr lang="en-US" altLang="en-US" baseline="0" dirty="0"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buSzPct val="25000"/>
            </a:pPr>
            <a:r>
              <a:rPr lang="en-US" altLang="en-US" baseline="0"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Finally, we built momentum. Our work is not done but at least agencies are talking about these issues and perhaps more parents are demanding certain standards. </a:t>
            </a:r>
          </a:p>
          <a:p>
            <a:pPr eaLnBrk="1" hangingPunct="1">
              <a:spcBef>
                <a:spcPct val="0"/>
              </a:spcBef>
              <a:buSzPct val="25000"/>
            </a:pPr>
            <a:endParaRPr lang="en-US" altLang="en-US" baseline="0" dirty="0"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buSzPct val="25000"/>
            </a:pPr>
            <a:endParaRPr lang="en-US" altLang="en-US" dirty="0"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06500" name="Shape 216"/>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832ECD8-6DCD-4905-886F-1E492884B6DA}" type="slidenum">
              <a:rPr lang="en-US" altLang="en-US" sz="1200" smtClean="0">
                <a:latin typeface="Times New Roman" panose="02020603050405020304" pitchFamily="18" charset="0"/>
                <a:cs typeface="Times New Roman" panose="02020603050405020304" pitchFamily="18" charset="0"/>
                <a:sym typeface="Times New Roman" panose="02020603050405020304" pitchFamily="18" charset="0"/>
              </a:rPr>
              <a:pPr/>
              <a:t>45</a:t>
            </a:fld>
            <a:endParaRPr lang="en-US" altLang="en-US" sz="1200" smtClean="0">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15908765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a:headEnd/>
            <a:tailEnd/>
          </a:ln>
        </p:spPr>
      </p:sp>
      <p:sp>
        <p:nvSpPr>
          <p:cNvPr id="3" name="Notes Placeholder 2"/>
          <p:cNvSpPr>
            <a:spLocks noGrp="1"/>
          </p:cNvSpPr>
          <p:nvPr>
            <p:ph type="body" idx="1"/>
          </p:nvPr>
        </p:nvSpPr>
        <p:spPr/>
        <p:txBody>
          <a:bodyPr/>
          <a:lstStyle/>
          <a:p>
            <a:pPr eaLnBrk="1" fontAlgn="auto" hangingPunct="1">
              <a:spcAft>
                <a:spcPts val="0"/>
              </a:spcAft>
              <a:defRPr/>
            </a:pPr>
            <a:endParaRPr lang="en-US" dirty="0">
              <a:solidFill>
                <a:schemeClr val="tx1"/>
              </a:solidFill>
              <a:latin typeface="+mn-lt"/>
              <a:ea typeface="+mn-ea"/>
              <a:cs typeface="+mn-cs"/>
            </a:endParaRPr>
          </a:p>
        </p:txBody>
      </p:sp>
      <p:sp>
        <p:nvSpPr>
          <p:cNvPr id="108548" name="Slide Number Placeholder 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buSzTx/>
            </a:pPr>
            <a:fld id="{46BDD349-21FF-4175-8242-C16AF26B5091}" type="slidenum">
              <a:rPr lang="en-US" altLang="en-US" smtClean="0"/>
              <a:pPr algn="l">
                <a:buSzTx/>
              </a:pPr>
              <a:t>46</a:t>
            </a:fld>
            <a:endParaRPr lang="en-US" altLang="en-US" smtClean="0"/>
          </a:p>
        </p:txBody>
      </p:sp>
    </p:spTree>
    <p:extLst>
      <p:ext uri="{BB962C8B-B14F-4D97-AF65-F5344CB8AC3E}">
        <p14:creationId xmlns:p14="http://schemas.microsoft.com/office/powerpoint/2010/main" val="18607752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0594" name="Shape 527"/>
          <p:cNvSpPr>
            <a:spLocks noGrp="1" noRot="1" noChangeAspect="1" noTextEdit="1"/>
          </p:cNvSpPr>
          <p:nvPr>
            <p:ph type="sldImg" idx="2"/>
          </p:nvPr>
        </p:nvSpPr>
        <p:spPr>
          <a:noFill/>
          <a:ln>
            <a:headEnd/>
            <a:tailEnd/>
          </a:ln>
        </p:spPr>
      </p:sp>
      <p:sp>
        <p:nvSpPr>
          <p:cNvPr id="110595" name="Shape 52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buSzPct val="25000"/>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Holiday photo! </a:t>
            </a:r>
          </a:p>
        </p:txBody>
      </p:sp>
      <p:sp>
        <p:nvSpPr>
          <p:cNvPr id="110596" name="Shape 529"/>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82229451-CE68-47D3-A03C-E7CAF4A87DC1}" type="slidenum">
              <a:rPr lang="en-US" altLang="en-US" sz="1200" smtClean="0">
                <a:latin typeface="Calibri" panose="020F0502020204030204" pitchFamily="34" charset="0"/>
                <a:sym typeface="Calibri" panose="020F0502020204030204" pitchFamily="34" charset="0"/>
              </a:rPr>
              <a:pPr/>
              <a:t>47</a:t>
            </a:fld>
            <a:endParaRPr lang="en-US" altLang="en-US" sz="1200" smtClean="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4991532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2" name="Shape 535"/>
          <p:cNvSpPr>
            <a:spLocks noGrp="1" noRot="1" noChangeAspect="1" noTextEdit="1"/>
          </p:cNvSpPr>
          <p:nvPr>
            <p:ph type="sldImg" idx="2"/>
          </p:nvPr>
        </p:nvSpPr>
        <p:spPr>
          <a:noFill/>
          <a:ln>
            <a:headEnd/>
            <a:tailEnd/>
          </a:ln>
        </p:spPr>
      </p:sp>
      <p:sp>
        <p:nvSpPr>
          <p:cNvPr id="112643" name="Shape 53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12644" name="Shape 537"/>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30DF0EB2-CA45-40F4-B0C8-8CBCA0A4B3A4}" type="slidenum">
              <a:rPr lang="en-US" altLang="en-US" sz="1200" smtClean="0">
                <a:latin typeface="Calibri" panose="020F0502020204030204" pitchFamily="34" charset="0"/>
                <a:sym typeface="Calibri" panose="020F0502020204030204" pitchFamily="34" charset="0"/>
              </a:rPr>
              <a:pPr/>
              <a:t>48</a:t>
            </a:fld>
            <a:endParaRPr lang="en-US" altLang="en-US" sz="1200" smtClean="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33908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Shape 187"/>
          <p:cNvSpPr>
            <a:spLocks noGrp="1" noRot="1" noChangeAspect="1" noTextEdit="1"/>
          </p:cNvSpPr>
          <p:nvPr>
            <p:ph type="sldImg" idx="2"/>
          </p:nvPr>
        </p:nvSpPr>
        <p:spPr>
          <a:noFill/>
          <a:ln>
            <a:noFill/>
          </a:ln>
          <a:extLst>
            <a:ext uri="{91240B29-F687-4F45-9708-019B960494DF}">
              <a14:hiddenLine xmlns:a14="http://schemas.microsoft.com/office/drawing/2010/main" w="12700">
                <a:solidFill>
                  <a:srgbClr val="000000"/>
                </a:solidFill>
                <a:round/>
                <a:headEnd/>
                <a:tailEnd/>
              </a14:hiddenLine>
            </a:ext>
          </a:extLst>
        </p:spPr>
      </p:sp>
      <p:sp>
        <p:nvSpPr>
          <p:cNvPr id="22531" name="Shape 18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buClr>
                <a:srgbClr val="000000"/>
              </a:buClr>
              <a:buSzPct val="25000"/>
            </a:pPr>
            <a:r>
              <a:rPr lang="en-US" altLang="en-US" sz="1600" b="1"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The new CACFP food program will also assist us.</a:t>
            </a:r>
          </a:p>
          <a:p>
            <a:pPr eaLnBrk="1" hangingPunct="1">
              <a:spcBef>
                <a:spcPct val="0"/>
              </a:spcBef>
              <a:buClr>
                <a:srgbClr val="000000"/>
              </a:buClr>
              <a:buSzPct val="25000"/>
            </a:pPr>
            <a:endParaRPr lang="en-US" altLang="en-US" sz="1600" b="1" dirty="0"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buClr>
                <a:srgbClr val="000000"/>
              </a:buClr>
              <a:buSzPct val="25000"/>
            </a:pPr>
            <a:r>
              <a:rPr lang="en-US" altLang="en-US" sz="1600" b="1"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AB 627</a:t>
            </a:r>
          </a:p>
          <a:p>
            <a:pPr eaLnBrk="1" hangingPunct="1">
              <a:spcBef>
                <a:spcPct val="0"/>
              </a:spcBef>
              <a:buClr>
                <a:srgbClr val="000000"/>
              </a:buClr>
              <a:buFontTx/>
              <a:buChar char="•"/>
            </a:pPr>
            <a:r>
              <a:rPr lang="en-US" altLang="en-US" sz="1600"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In 2009, AB 627 would have established basic nutrition and PA requirements as a condition of licensure. It was vetoed by Governor Schwarzenegger due to concerns about cost and feasibility of implementation by child care providers.</a:t>
            </a:r>
          </a:p>
          <a:p>
            <a:pPr eaLnBrk="1" hangingPunct="1">
              <a:spcBef>
                <a:spcPct val="0"/>
              </a:spcBef>
              <a:buClr>
                <a:srgbClr val="000000"/>
              </a:buClr>
              <a:buSzPct val="25000"/>
            </a:pPr>
            <a:endParaRPr lang="en-US" altLang="en-US" sz="1600" dirty="0"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buClr>
                <a:srgbClr val="000000"/>
              </a:buClr>
              <a:buFontTx/>
              <a:buChar char="•"/>
            </a:pPr>
            <a:r>
              <a:rPr lang="en-US" altLang="en-US" sz="1600"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Would have required water to be available throughout the day, allowed only low-fat or non-fat milk to be served to children two years or older, and provided at least one serving of a vegetable at lunch or dinner, unless exempted in writing by a physician.</a:t>
            </a:r>
          </a:p>
          <a:p>
            <a:pPr eaLnBrk="1" hangingPunct="1">
              <a:spcBef>
                <a:spcPct val="0"/>
              </a:spcBef>
              <a:buClr>
                <a:srgbClr val="000000"/>
              </a:buClr>
            </a:pPr>
            <a:endParaRPr lang="en-US" altLang="en-US" sz="1600" dirty="0"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buClr>
                <a:srgbClr val="000000"/>
              </a:buClr>
              <a:buSzPct val="25000"/>
            </a:pPr>
            <a:endParaRPr lang="en-US" altLang="en-US" sz="1600" dirty="0"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buSzPct val="25000"/>
            </a:pPr>
            <a:endParaRPr lang="en-US" altLang="en-US" dirty="0"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2532" name="Shape 189"/>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D839C24C-BCC6-438C-930B-14288EFE9C88}" type="slidenum">
              <a:rPr lang="en-US" altLang="en-US" sz="1200" smtClean="0">
                <a:latin typeface="Calibri" panose="020F0502020204030204" pitchFamily="34" charset="0"/>
                <a:sym typeface="Calibri" panose="020F0502020204030204" pitchFamily="34" charset="0"/>
              </a:rPr>
              <a:pPr/>
              <a:t>5</a:t>
            </a:fld>
            <a:endParaRPr lang="en-US" altLang="en-US" sz="1200" smtClean="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76303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Shape 194"/>
          <p:cNvSpPr>
            <a:spLocks noGrp="1" noRot="1" noChangeAspect="1" noTextEdit="1"/>
          </p:cNvSpPr>
          <p:nvPr>
            <p:ph type="sldImg" idx="2"/>
          </p:nvPr>
        </p:nvSpPr>
        <p:spPr>
          <a:xfrm>
            <a:off x="409575" y="698500"/>
            <a:ext cx="6207125" cy="3490913"/>
          </a:xfrm>
          <a:noFill/>
          <a:ln>
            <a:noFill/>
          </a:ln>
          <a:extLst>
            <a:ext uri="{91240B29-F687-4F45-9708-019B960494DF}">
              <a14:hiddenLine xmlns:a14="http://schemas.microsoft.com/office/drawing/2010/main" w="12700">
                <a:solidFill>
                  <a:srgbClr val="000000"/>
                </a:solidFill>
                <a:round/>
                <a:headEnd/>
                <a:tailEnd/>
              </a14:hiddenLine>
            </a:ext>
          </a:extLst>
        </p:spPr>
      </p:sp>
      <p:sp>
        <p:nvSpPr>
          <p:cNvPr id="24579" name="Shape 19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4580" name="Shape 196"/>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80B34B1C-A472-4D92-BD69-C95BD45B62A3}" type="slidenum">
              <a:rPr lang="en-US" altLang="en-US" sz="1200" smtClean="0"/>
              <a:pPr/>
              <a:t>6</a:t>
            </a:fld>
            <a:endParaRPr lang="en-US" altLang="en-US" sz="1200" smtClean="0"/>
          </a:p>
        </p:txBody>
      </p:sp>
    </p:spTree>
    <p:extLst>
      <p:ext uri="{BB962C8B-B14F-4D97-AF65-F5344CB8AC3E}">
        <p14:creationId xmlns:p14="http://schemas.microsoft.com/office/powerpoint/2010/main" val="3479637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a:headEnd/>
            <a:tailEnd/>
          </a:ln>
        </p:spPr>
      </p:sp>
      <p:sp>
        <p:nvSpPr>
          <p:cNvPr id="2662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6628" name="Slide Number Placeholder 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buSzTx/>
            </a:pPr>
            <a:fld id="{FF0E1ADE-7072-486D-AD9D-0DC8C1432790}" type="slidenum">
              <a:rPr lang="en-US" altLang="en-US" smtClean="0"/>
              <a:pPr algn="l">
                <a:buSzTx/>
              </a:pPr>
              <a:t>7</a:t>
            </a:fld>
            <a:endParaRPr lang="en-US" altLang="en-US" smtClean="0"/>
          </a:p>
        </p:txBody>
      </p:sp>
    </p:spTree>
    <p:extLst>
      <p:ext uri="{BB962C8B-B14F-4D97-AF65-F5344CB8AC3E}">
        <p14:creationId xmlns:p14="http://schemas.microsoft.com/office/powerpoint/2010/main" val="3050390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Shape 214"/>
          <p:cNvSpPr>
            <a:spLocks noGrp="1" noRot="1" noChangeAspect="1" noTextEdit="1"/>
          </p:cNvSpPr>
          <p:nvPr>
            <p:ph type="sldImg" idx="2"/>
          </p:nvPr>
        </p:nvSpPr>
        <p:spPr>
          <a:noFill/>
          <a:ln>
            <a:noFill/>
          </a:ln>
          <a:extLst>
            <a:ext uri="{91240B29-F687-4F45-9708-019B960494DF}">
              <a14:hiddenLine xmlns:a14="http://schemas.microsoft.com/office/drawing/2010/main" w="12700">
                <a:solidFill>
                  <a:srgbClr val="000000"/>
                </a:solidFill>
                <a:round/>
                <a:headEnd/>
                <a:tailEnd/>
              </a14:hiddenLine>
            </a:ext>
          </a:extLst>
        </p:spPr>
      </p:sp>
      <p:sp>
        <p:nvSpPr>
          <p:cNvPr id="28675" name="Shape 21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buSzPct val="25000"/>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Above all we hope to reduce prevalence of overweight and obesity among children in child care</a:t>
            </a:r>
          </a:p>
          <a:p>
            <a:pPr eaLnBrk="1" hangingPunct="1">
              <a:spcBef>
                <a:spcPct val="0"/>
              </a:spcBef>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buSzPct val="25000"/>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However, through implementation of the LA ROCCS Project SOW we anticipate accomplishing the outcomes described in the slide.</a:t>
            </a:r>
          </a:p>
          <a:p>
            <a:pPr eaLnBrk="1" hangingPunct="1">
              <a:spcBef>
                <a:spcPct val="0"/>
              </a:spcBef>
              <a:buSzPct val="25000"/>
            </a:pPr>
            <a:endParaRPr lang="en-US" altLang="en-US" b="1"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buSzPct val="25000"/>
            </a:pPr>
            <a:r>
              <a:rPr lang="en-US" altLang="en-US" b="1" smtClean="0">
                <a:solidFill>
                  <a:srgbClr val="000000"/>
                </a:solidFill>
                <a:latin typeface="Calibri" panose="020F0502020204030204" pitchFamily="34" charset="0"/>
                <a:cs typeface="Calibri" panose="020F0502020204030204" pitchFamily="34" charset="0"/>
                <a:sym typeface="Calibri" panose="020F0502020204030204" pitchFamily="34" charset="0"/>
              </a:rPr>
              <a:t>Other Considerations</a:t>
            </a:r>
          </a:p>
          <a:p>
            <a:pPr eaLnBrk="1" hangingPunct="1">
              <a:spcBef>
                <a:spcPct val="0"/>
              </a:spcBef>
              <a:buSzPct val="25000"/>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Project may inform future advocacy efforts such as:</a:t>
            </a:r>
          </a:p>
          <a:p>
            <a:pPr lvl="1" eaLnBrk="1" hangingPunct="1">
              <a:spcBef>
                <a:spcPct val="0"/>
              </a:spcBef>
              <a:buClr>
                <a:srgbClr val="000000"/>
              </a:buClr>
              <a:buFontTx/>
              <a:buChar char="•"/>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 Enhanced licensing regulations with improved Nutrition and Physical Activity standards at the State level</a:t>
            </a:r>
          </a:p>
          <a:p>
            <a:pPr lvl="1" eaLnBrk="1" hangingPunct="1">
              <a:spcBef>
                <a:spcPct val="0"/>
              </a:spcBef>
              <a:buClr>
                <a:srgbClr val="000000"/>
              </a:buClr>
              <a:buFontTx/>
              <a:buChar char="•"/>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 Ways to improve participation in the Child and Adult Care Food Program (CACFP)</a:t>
            </a:r>
          </a:p>
          <a:p>
            <a:pPr eaLnBrk="1" hangingPunct="1">
              <a:spcBef>
                <a:spcPct val="0"/>
              </a:spcBef>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buSzPct val="25000"/>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While it is not in the current project budget we hope the outcome of this project will influence the development of state standards for nutrition and PA in child care. </a:t>
            </a:r>
          </a:p>
          <a:p>
            <a:pPr eaLnBrk="1" hangingPunct="1">
              <a:spcBef>
                <a:spcPct val="0"/>
              </a:spcBef>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buSzPct val="25000"/>
            </a:pPr>
            <a:endPar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8676" name="Shape 216"/>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5A8D9B57-8CB6-4C7F-B533-EE86D56E6B4A}" type="slidenum">
              <a:rPr lang="en-US" altLang="en-US" sz="1200" smtClean="0">
                <a:latin typeface="Times New Roman" panose="02020603050405020304" pitchFamily="18" charset="0"/>
                <a:cs typeface="Times New Roman" panose="02020603050405020304" pitchFamily="18" charset="0"/>
                <a:sym typeface="Times New Roman" panose="02020603050405020304" pitchFamily="18" charset="0"/>
              </a:rPr>
              <a:pPr/>
              <a:t>8</a:t>
            </a:fld>
            <a:endParaRPr lang="en-US" altLang="en-US" sz="1200" smtClean="0">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1705995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a:headEnd/>
            <a:tailEnd/>
          </a:ln>
        </p:spPr>
      </p:sp>
      <p:sp>
        <p:nvSpPr>
          <p:cNvPr id="3072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Talk about the curriculum development</a:t>
            </a:r>
          </a:p>
        </p:txBody>
      </p:sp>
      <p:sp>
        <p:nvSpPr>
          <p:cNvPr id="30724" name="Slide Number Placeholder 3"/>
          <p:cNvSpPr>
            <a:spLocks noGrp="1"/>
          </p:cNvSpPr>
          <p:nvPr>
            <p:ph type="sldNum" sz="quarter" idx="12"/>
          </p:nvPr>
        </p:nvSpPr>
        <p:spPr>
          <a:noFill/>
        </p:spPr>
        <p:txBody>
          <a:bodyPr/>
          <a:lstStyle>
            <a:lvl1pPr defTabSz="906463">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28663" indent="-279400" defTabSz="906463">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20775" indent="-223838" defTabSz="906463">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570038" indent="-223838" defTabSz="906463">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17713" indent="-223838" defTabSz="906463">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474913" indent="-223838" defTabSz="906463"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32113" indent="-223838" defTabSz="906463"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389313" indent="-223838" defTabSz="906463"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46513" indent="-223838" defTabSz="906463"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eaLnBrk="0" hangingPunct="0">
              <a:buSzTx/>
            </a:pPr>
            <a:fld id="{EF00964B-4ABA-48A6-8E04-52F33233D44C}" type="slidenum">
              <a:rPr lang="en-US" altLang="en-US" sz="1200" smtClean="0">
                <a:latin typeface="Times" panose="02020603050405020304" pitchFamily="18" charset="0"/>
              </a:rPr>
              <a:pPr algn="l" eaLnBrk="0" hangingPunct="0">
                <a:buSzTx/>
              </a:pPr>
              <a:t>9</a:t>
            </a:fld>
            <a:endParaRPr lang="en-US" altLang="en-US" sz="1200" smtClean="0">
              <a:latin typeface="Times" panose="02020603050405020304" pitchFamily="18" charset="0"/>
            </a:endParaRPr>
          </a:p>
        </p:txBody>
      </p:sp>
    </p:spTree>
    <p:extLst>
      <p:ext uri="{BB962C8B-B14F-4D97-AF65-F5344CB8AC3E}">
        <p14:creationId xmlns:p14="http://schemas.microsoft.com/office/powerpoint/2010/main" val="1742708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8"/>
        <p:cNvGrpSpPr/>
        <p:nvPr/>
      </p:nvGrpSpPr>
      <p:grpSpPr>
        <a:xfrm>
          <a:off x="0" y="0"/>
          <a:ext cx="0" cy="0"/>
          <a:chOff x="0" y="0"/>
          <a:chExt cx="0" cy="0"/>
        </a:xfrm>
      </p:grpSpPr>
      <p:pic>
        <p:nvPicPr>
          <p:cNvPr id="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05425" y="6327775"/>
            <a:ext cx="248761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hape 19"/>
          <p:cNvSpPr txBox="1">
            <a:spLocks noGrp="1"/>
          </p:cNvSpPr>
          <p:nvPr>
            <p:ph type="dt" idx="10"/>
          </p:nvPr>
        </p:nvSpPr>
        <p:spPr/>
        <p:txBody>
          <a:bodyPr/>
          <a:lstStyle>
            <a:lvl1pPr>
              <a:defRPr/>
            </a:lvl1pPr>
          </a:lstStyle>
          <a:p>
            <a:pPr>
              <a:defRPr/>
            </a:pPr>
            <a:endParaRPr lang="en-US" altLang="en-US"/>
          </a:p>
        </p:txBody>
      </p:sp>
      <p:sp>
        <p:nvSpPr>
          <p:cNvPr id="4" name="Shape 20"/>
          <p:cNvSpPr txBox="1">
            <a:spLocks noGrp="1"/>
          </p:cNvSpPr>
          <p:nvPr>
            <p:ph type="ftr" idx="11"/>
          </p:nvPr>
        </p:nvSpPr>
        <p:spPr/>
        <p:txBody>
          <a:bodyPr/>
          <a:lstStyle>
            <a:lvl1pPr>
              <a:defRPr/>
            </a:lvl1pPr>
          </a:lstStyle>
          <a:p>
            <a:pPr>
              <a:defRPr/>
            </a:pPr>
            <a:endParaRPr lang="en-US" altLang="en-US"/>
          </a:p>
        </p:txBody>
      </p:sp>
      <p:sp>
        <p:nvSpPr>
          <p:cNvPr id="5" name="Shape 21"/>
          <p:cNvSpPr txBox="1">
            <a:spLocks noGrp="1"/>
          </p:cNvSpPr>
          <p:nvPr>
            <p:ph type="sldNum" idx="12"/>
          </p:nvPr>
        </p:nvSpPr>
        <p:spPr bwMode="auto">
          <a:xfrm>
            <a:off x="0" y="6248400"/>
            <a:ext cx="711200" cy="381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ctr" eaLnBrk="1" hangingPunct="1">
              <a:buSzPct val="25000"/>
              <a:defRPr b="1">
                <a:solidFill>
                  <a:srgbClr val="FFFFFF"/>
                </a:solidFill>
                <a:latin typeface="Questrial" charset="0"/>
                <a:cs typeface="Questrial" charset="0"/>
                <a:sym typeface="Questrial" charset="0"/>
              </a:defRPr>
            </a:lvl1pPr>
          </a:lstStyle>
          <a:p>
            <a:pPr>
              <a:defRPr/>
            </a:pPr>
            <a:fld id="{B142C41F-7752-4014-978D-D7CB467870C2}" type="slidenum">
              <a:rPr lang="en-US" altLang="en-US"/>
              <a:pPr>
                <a:defRPr/>
              </a:pPr>
              <a:t>‹#›</a:t>
            </a:fld>
            <a:endParaRPr lang="en-US" altLang="en-US"/>
          </a:p>
        </p:txBody>
      </p:sp>
    </p:spTree>
    <p:extLst>
      <p:ext uri="{BB962C8B-B14F-4D97-AF65-F5344CB8AC3E}">
        <p14:creationId xmlns:p14="http://schemas.microsoft.com/office/powerpoint/2010/main" val="3057046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7"/>
        <p:cNvGrpSpPr/>
        <p:nvPr/>
      </p:nvGrpSpPr>
      <p:grpSpPr>
        <a:xfrm>
          <a:off x="0" y="0"/>
          <a:ext cx="0" cy="0"/>
          <a:chOff x="0" y="0"/>
          <a:chExt cx="0" cy="0"/>
        </a:xfrm>
      </p:grpSpPr>
      <p:sp>
        <p:nvSpPr>
          <p:cNvPr id="4" name="Shape 132"/>
          <p:cNvSpPr>
            <a:spLocks noChangeArrowheads="1"/>
          </p:cNvSpPr>
          <p:nvPr/>
        </p:nvSpPr>
        <p:spPr bwMode="auto">
          <a:xfrm>
            <a:off x="8128000" y="0"/>
            <a:ext cx="427038"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FFFFFF"/>
              </a:solidFill>
              <a:latin typeface="Questrial" charset="0"/>
              <a:cs typeface="Questrial" charset="0"/>
              <a:sym typeface="Questrial" charset="0"/>
            </a:endParaRPr>
          </a:p>
        </p:txBody>
      </p:sp>
      <p:sp>
        <p:nvSpPr>
          <p:cNvPr id="5" name="Shape 133"/>
          <p:cNvSpPr>
            <a:spLocks noChangeArrowheads="1"/>
          </p:cNvSpPr>
          <p:nvPr/>
        </p:nvSpPr>
        <p:spPr bwMode="auto">
          <a:xfrm>
            <a:off x="8189913" y="609600"/>
            <a:ext cx="304800" cy="6248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FFFFFF"/>
              </a:solidFill>
              <a:latin typeface="Questrial" charset="0"/>
              <a:cs typeface="Questrial" charset="0"/>
              <a:sym typeface="Questrial" charset="0"/>
            </a:endParaRPr>
          </a:p>
        </p:txBody>
      </p:sp>
      <p:sp>
        <p:nvSpPr>
          <p:cNvPr id="6" name="Shape 134"/>
          <p:cNvSpPr>
            <a:spLocks noChangeArrowheads="1"/>
          </p:cNvSpPr>
          <p:nvPr/>
        </p:nvSpPr>
        <p:spPr bwMode="auto">
          <a:xfrm>
            <a:off x="8189913" y="0"/>
            <a:ext cx="304800"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FFFFFF"/>
              </a:solidFill>
              <a:latin typeface="Questrial" charset="0"/>
              <a:cs typeface="Questrial" charset="0"/>
              <a:sym typeface="Questrial" charset="0"/>
            </a:endParaRPr>
          </a:p>
        </p:txBody>
      </p:sp>
      <p:grpSp>
        <p:nvGrpSpPr>
          <p:cNvPr id="7" name="Shape 136"/>
          <p:cNvGrpSpPr>
            <a:grpSpLocks/>
          </p:cNvGrpSpPr>
          <p:nvPr/>
        </p:nvGrpSpPr>
        <p:grpSpPr bwMode="auto">
          <a:xfrm>
            <a:off x="8001000" y="6056313"/>
            <a:ext cx="2362200" cy="627062"/>
            <a:chOff x="6324600" y="6042723"/>
            <a:chExt cx="2362199" cy="626706"/>
          </a:xfrm>
        </p:grpSpPr>
        <p:pic>
          <p:nvPicPr>
            <p:cNvPr id="8" name="Shape 137" descr="C:\Users\jscully\Desktop\my_docs\First 5 Funded Projects\LA ROCCS\Logos - DPH_First 5_CHLA CC\ChooseHealthLA-Child-Care.jpg"/>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042723"/>
              <a:ext cx="990599" cy="62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Shape 138" descr="C:\Users\jscully\Desktop\my_docs\First 5 Funded Projects\LA ROCCS\Logos - DPH_First 5_CHLA CC\Public Health.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215353"/>
              <a:ext cx="1230372" cy="44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Shape 13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4488" y="6067425"/>
            <a:ext cx="1254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 name="Shape 128"/>
          <p:cNvSpPr txBox="1">
            <a:spLocks noGrp="1"/>
          </p:cNvSpPr>
          <p:nvPr>
            <p:ph type="title"/>
          </p:nvPr>
        </p:nvSpPr>
        <p:spPr>
          <a:xfrm rot="5400000">
            <a:off x="7350918" y="1996284"/>
            <a:ext cx="5516562" cy="2743199"/>
          </a:xfrm>
          <a:prstGeom prst="rect">
            <a:avLst/>
          </a:prstGeom>
          <a:noFill/>
          <a:ln>
            <a:noFill/>
          </a:ln>
        </p:spPr>
        <p:txBody>
          <a:bodyPr/>
          <a:lstStyle>
            <a:lvl1pPr marL="0" marR="0" lvl="0" indent="0" algn="l" rtl="0">
              <a:spcBef>
                <a:spcPts val="0"/>
              </a:spcBef>
              <a:buClr>
                <a:schemeClr val="dk2"/>
              </a:buClr>
              <a:buFont typeface="Questrial"/>
              <a:buNone/>
              <a:defRPr sz="4400" b="0" i="0" u="none" strike="noStrike" cap="none">
                <a:solidFill>
                  <a:schemeClr val="dk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9" name="Shape 129"/>
          <p:cNvSpPr txBox="1">
            <a:spLocks noGrp="1"/>
          </p:cNvSpPr>
          <p:nvPr>
            <p:ph type="body" idx="1"/>
          </p:nvPr>
        </p:nvSpPr>
        <p:spPr>
          <a:xfrm rot="5400000">
            <a:off x="1559717" y="-340518"/>
            <a:ext cx="5516564" cy="7416800"/>
          </a:xfrm>
          <a:prstGeom prst="rect">
            <a:avLst/>
          </a:prstGeom>
          <a:noFill/>
          <a:ln>
            <a:noFill/>
          </a:ln>
        </p:spPr>
        <p:txBody>
          <a:bodyPr/>
          <a:lstStyle>
            <a:lvl1pPr marL="320040" marR="0" lvl="0" indent="-209550" algn="l" rtl="0">
              <a:spcBef>
                <a:spcPts val="700"/>
              </a:spcBef>
              <a:buClr>
                <a:schemeClr val="accent2"/>
              </a:buClr>
              <a:buSzPct val="59999"/>
              <a:buFont typeface="Noto Sans Symbols"/>
              <a:buChar char="◻"/>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chemeClr val="accent1"/>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chemeClr val="accent2"/>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chemeClr val="accent3"/>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chemeClr val="accent4"/>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1" name="Shape 130"/>
          <p:cNvSpPr txBox="1">
            <a:spLocks noGrp="1"/>
          </p:cNvSpPr>
          <p:nvPr>
            <p:ph type="dt" idx="10"/>
          </p:nvPr>
        </p:nvSpPr>
        <p:spPr>
          <a:xfrm>
            <a:off x="8737600" y="6248400"/>
            <a:ext cx="2946400" cy="365125"/>
          </a:xfrm>
        </p:spPr>
        <p:txBody>
          <a:bodyPr/>
          <a:lstStyle>
            <a:lvl1pPr>
              <a:defRPr/>
            </a:lvl1pPr>
          </a:lstStyle>
          <a:p>
            <a:pPr>
              <a:defRPr/>
            </a:pPr>
            <a:endParaRPr lang="en-US" altLang="en-US"/>
          </a:p>
        </p:txBody>
      </p:sp>
      <p:sp>
        <p:nvSpPr>
          <p:cNvPr id="12" name="Shape 131"/>
          <p:cNvSpPr txBox="1">
            <a:spLocks noGrp="1"/>
          </p:cNvSpPr>
          <p:nvPr>
            <p:ph type="ftr" idx="11"/>
          </p:nvPr>
        </p:nvSpPr>
        <p:spPr>
          <a:xfrm>
            <a:off x="609600" y="6248400"/>
            <a:ext cx="7431088" cy="365125"/>
          </a:xfrm>
        </p:spPr>
        <p:txBody>
          <a:bodyPr/>
          <a:lstStyle>
            <a:lvl1pPr>
              <a:defRPr/>
            </a:lvl1pPr>
          </a:lstStyle>
          <a:p>
            <a:pPr>
              <a:defRPr/>
            </a:pPr>
            <a:endParaRPr lang="en-US" altLang="en-US"/>
          </a:p>
        </p:txBody>
      </p:sp>
      <p:sp>
        <p:nvSpPr>
          <p:cNvPr id="13" name="Shape 135"/>
          <p:cNvSpPr txBox="1">
            <a:spLocks noGrp="1"/>
          </p:cNvSpPr>
          <p:nvPr>
            <p:ph type="sldNum" idx="12"/>
          </p:nvPr>
        </p:nvSpPr>
        <p:spPr bwMode="auto">
          <a:xfrm rot="5400000">
            <a:off x="8074819" y="103981"/>
            <a:ext cx="533400" cy="3254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ctr" eaLnBrk="1" hangingPunct="1">
              <a:buSzPct val="25000"/>
              <a:defRPr b="1">
                <a:solidFill>
                  <a:srgbClr val="FFFFFF"/>
                </a:solidFill>
                <a:latin typeface="Questrial" charset="0"/>
                <a:cs typeface="Questrial" charset="0"/>
                <a:sym typeface="Questrial" charset="0"/>
              </a:defRPr>
            </a:lvl1pPr>
          </a:lstStyle>
          <a:p>
            <a:pPr>
              <a:defRPr/>
            </a:pPr>
            <a:fld id="{5629F207-1B6E-4962-8215-F5A509EC84A5}" type="slidenum">
              <a:rPr lang="en-US" altLang="en-US"/>
              <a:pPr>
                <a:defRPr/>
              </a:pPr>
              <a:t>‹#›</a:t>
            </a:fld>
            <a:endParaRPr lang="en-US" altLang="en-US"/>
          </a:p>
        </p:txBody>
      </p:sp>
    </p:spTree>
    <p:extLst>
      <p:ext uri="{BB962C8B-B14F-4D97-AF65-F5344CB8AC3E}">
        <p14:creationId xmlns:p14="http://schemas.microsoft.com/office/powerpoint/2010/main" val="1210614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05425" y="6327775"/>
            <a:ext cx="248761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Shape 27"/>
          <p:cNvSpPr txBox="1">
            <a:spLocks noGrp="1"/>
          </p:cNvSpPr>
          <p:nvPr>
            <p:ph type="title"/>
          </p:nvPr>
        </p:nvSpPr>
        <p:spPr>
          <a:xfrm>
            <a:off x="260353" y="97410"/>
            <a:ext cx="10871199" cy="990599"/>
          </a:xfrm>
          <a:prstGeom prst="rect">
            <a:avLst/>
          </a:prstGeom>
          <a:noFill/>
          <a:ln>
            <a:noFill/>
          </a:ln>
        </p:spPr>
        <p:txBody>
          <a:bodyPr/>
          <a:lstStyle>
            <a:lvl1pPr marL="0" marR="0" lvl="0" indent="0" algn="l" rtl="0">
              <a:spcBef>
                <a:spcPts val="0"/>
              </a:spcBef>
              <a:buClr>
                <a:schemeClr val="dk2"/>
              </a:buClr>
              <a:buFont typeface="Questrial"/>
              <a:buNone/>
              <a:defRPr sz="4000" b="0" i="0" u="none" strike="noStrike" cap="none">
                <a:solidFill>
                  <a:schemeClr val="dk2"/>
                </a:solidFill>
                <a:latin typeface="Lao UI" panose="020B0502040204020203" pitchFamily="34" charset="0"/>
                <a:ea typeface="Lao UI" panose="020B0502040204020203" pitchFamily="34" charset="0"/>
                <a:cs typeface="Lao UI" panose="020B0502040204020203" pitchFamily="34" charset="0"/>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1" name="Shape 31"/>
          <p:cNvSpPr txBox="1">
            <a:spLocks noGrp="1"/>
          </p:cNvSpPr>
          <p:nvPr>
            <p:ph type="body" idx="1"/>
          </p:nvPr>
        </p:nvSpPr>
        <p:spPr>
          <a:xfrm>
            <a:off x="545015" y="1600199"/>
            <a:ext cx="11292758" cy="4648203"/>
          </a:xfrm>
          <a:prstGeom prst="rect">
            <a:avLst/>
          </a:prstGeom>
          <a:noFill/>
          <a:ln>
            <a:noFill/>
          </a:ln>
        </p:spPr>
        <p:txBody>
          <a:bodyPr/>
          <a:lstStyle>
            <a:lvl1pPr marL="320040" marR="0" lvl="0" indent="-209550" algn="l" rtl="0">
              <a:spcBef>
                <a:spcPts val="700"/>
              </a:spcBef>
              <a:buClr>
                <a:schemeClr val="accent2"/>
              </a:buClr>
              <a:buSzPct val="100000"/>
              <a:buFont typeface="Wingdings" panose="05000000000000000000" pitchFamily="2" charset="2"/>
              <a:buChar char="q"/>
              <a:defRPr sz="2800" b="0" i="0" u="none" strike="noStrike" cap="none">
                <a:solidFill>
                  <a:schemeClr val="dk1"/>
                </a:solidFill>
                <a:latin typeface="Lao UI" panose="020B0502040204020203" pitchFamily="34" charset="0"/>
                <a:ea typeface="Lao UI" panose="020B0502040204020203" pitchFamily="34" charset="0"/>
                <a:cs typeface="Lao UI" panose="020B0502040204020203" pitchFamily="34" charset="0"/>
                <a:sym typeface="Questrial"/>
              </a:defRPr>
            </a:lvl1pPr>
            <a:lvl2pPr marL="640080" marR="0" lvl="1" indent="-168910" algn="l" rtl="0">
              <a:spcBef>
                <a:spcPts val="550"/>
              </a:spcBef>
              <a:buClr>
                <a:schemeClr val="accent1"/>
              </a:buClr>
              <a:buSzPct val="100000"/>
              <a:buFont typeface="Wingdings" panose="05000000000000000000" pitchFamily="2" charset="2"/>
              <a:buChar char="q"/>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chemeClr val="accent2"/>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chemeClr val="accent3"/>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chemeClr val="accent4"/>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pPr lvl="0"/>
            <a:r>
              <a:rPr lang="en-US"/>
              <a:t>Edit Master text styles</a:t>
            </a:r>
          </a:p>
          <a:p>
            <a:pPr lvl="1"/>
            <a:r>
              <a:rPr lang="en-US"/>
              <a:t>Second level</a:t>
            </a:r>
          </a:p>
        </p:txBody>
      </p:sp>
    </p:spTree>
    <p:extLst>
      <p:ext uri="{BB962C8B-B14F-4D97-AF65-F5344CB8AC3E}">
        <p14:creationId xmlns:p14="http://schemas.microsoft.com/office/powerpoint/2010/main" val="188398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pic>
        <p:nvPicPr>
          <p:cNvPr id="7"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05425" y="6327775"/>
            <a:ext cx="248761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Shape 37"/>
          <p:cNvSpPr txBox="1">
            <a:spLocks noGrp="1"/>
          </p:cNvSpPr>
          <p:nvPr>
            <p:ph type="title"/>
          </p:nvPr>
        </p:nvSpPr>
        <p:spPr>
          <a:xfrm>
            <a:off x="142790" y="166344"/>
            <a:ext cx="10871199" cy="869949"/>
          </a:xfrm>
          <a:prstGeom prst="rect">
            <a:avLst/>
          </a:prstGeom>
          <a:noFill/>
          <a:ln>
            <a:noFill/>
          </a:ln>
        </p:spPr>
        <p:txBody>
          <a:bodyPr/>
          <a:lstStyle>
            <a:lvl1pPr marL="0" marR="0" lvl="0" indent="0" algn="l" rtl="0">
              <a:spcBef>
                <a:spcPts val="0"/>
              </a:spcBef>
              <a:buClr>
                <a:schemeClr val="dk2"/>
              </a:buClr>
              <a:buFont typeface="Questrial"/>
              <a:buNone/>
              <a:defRPr sz="4000" b="0" i="0" u="none" strike="noStrike" cap="none">
                <a:solidFill>
                  <a:schemeClr val="dk2"/>
                </a:solidFill>
                <a:latin typeface="Lao UI" panose="020B0502040204020203" pitchFamily="34" charset="0"/>
                <a:ea typeface="Lao UI" panose="020B0502040204020203" pitchFamily="34" charset="0"/>
                <a:cs typeface="Lao UI" panose="020B0502040204020203" pitchFamily="34" charset="0"/>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8" name="Shape 38"/>
          <p:cNvSpPr txBox="1">
            <a:spLocks noGrp="1"/>
          </p:cNvSpPr>
          <p:nvPr>
            <p:ph type="body" idx="1"/>
          </p:nvPr>
        </p:nvSpPr>
        <p:spPr>
          <a:xfrm>
            <a:off x="396788" y="2392680"/>
            <a:ext cx="5608595" cy="3578258"/>
          </a:xfrm>
          <a:prstGeom prst="rect">
            <a:avLst/>
          </a:prstGeom>
          <a:noFill/>
          <a:ln>
            <a:noFill/>
          </a:ln>
        </p:spPr>
        <p:txBody>
          <a:bodyPr/>
          <a:lstStyle>
            <a:lvl1pPr marL="320040" marR="0" lvl="0" indent="-209550" algn="l" rtl="0">
              <a:spcBef>
                <a:spcPts val="700"/>
              </a:spcBef>
              <a:buClr>
                <a:schemeClr val="accent2"/>
              </a:buClr>
              <a:buSzPct val="59999"/>
              <a:buFont typeface="Noto Sans Symbols"/>
              <a:buChar char="◻"/>
              <a:defRPr sz="2800" b="0" i="0" u="none" strike="noStrike" cap="none">
                <a:solidFill>
                  <a:schemeClr val="dk1"/>
                </a:solidFill>
                <a:latin typeface="Lao UI" panose="020B0502040204020203" pitchFamily="34" charset="0"/>
                <a:ea typeface="Lao UI" panose="020B0502040204020203" pitchFamily="34" charset="0"/>
                <a:cs typeface="Lao UI" panose="020B0502040204020203" pitchFamily="34" charset="0"/>
                <a:sym typeface="Questrial"/>
              </a:defRPr>
            </a:lvl1pPr>
            <a:lvl2pPr marL="640080" marR="0" lvl="1" indent="-168910" algn="l" rtl="0">
              <a:spcBef>
                <a:spcPts val="550"/>
              </a:spcBef>
              <a:buClr>
                <a:schemeClr val="accent1"/>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chemeClr val="accent2"/>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chemeClr val="accent3"/>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chemeClr val="accent4"/>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dirty="0"/>
          </a:p>
        </p:txBody>
      </p:sp>
      <p:sp>
        <p:nvSpPr>
          <p:cNvPr id="39" name="Shape 39"/>
          <p:cNvSpPr txBox="1">
            <a:spLocks noGrp="1"/>
          </p:cNvSpPr>
          <p:nvPr>
            <p:ph type="body" idx="2"/>
          </p:nvPr>
        </p:nvSpPr>
        <p:spPr>
          <a:xfrm>
            <a:off x="6141307" y="2389538"/>
            <a:ext cx="5617369" cy="3607532"/>
          </a:xfrm>
          <a:prstGeom prst="rect">
            <a:avLst/>
          </a:prstGeom>
          <a:noFill/>
          <a:ln>
            <a:noFill/>
          </a:ln>
        </p:spPr>
        <p:txBody>
          <a:bodyPr/>
          <a:lstStyle>
            <a:lvl1pPr marL="320040" marR="0" lvl="0" indent="-209550" algn="l" rtl="0">
              <a:spcBef>
                <a:spcPts val="700"/>
              </a:spcBef>
              <a:buClr>
                <a:schemeClr val="accent2"/>
              </a:buClr>
              <a:buSzPct val="59999"/>
              <a:buFont typeface="Noto Sans Symbols"/>
              <a:buChar char="◻"/>
              <a:defRPr sz="2800" b="0" i="0" u="none" strike="noStrike" cap="none">
                <a:solidFill>
                  <a:schemeClr val="dk1"/>
                </a:solidFill>
                <a:latin typeface="Lao UI" panose="020B0502040204020203" pitchFamily="34" charset="0"/>
                <a:ea typeface="Lao UI" panose="020B0502040204020203" pitchFamily="34" charset="0"/>
                <a:cs typeface="Lao UI" panose="020B0502040204020203" pitchFamily="34" charset="0"/>
                <a:sym typeface="Questrial"/>
              </a:defRPr>
            </a:lvl1pPr>
            <a:lvl2pPr marL="640080" marR="0" lvl="1" indent="-168910" algn="l" rtl="0">
              <a:spcBef>
                <a:spcPts val="550"/>
              </a:spcBef>
              <a:buClr>
                <a:schemeClr val="accent1"/>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chemeClr val="accent2"/>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chemeClr val="accent3"/>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chemeClr val="accent4"/>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dirty="0"/>
          </a:p>
        </p:txBody>
      </p:sp>
      <p:sp>
        <p:nvSpPr>
          <p:cNvPr id="43" name="Shape 43"/>
          <p:cNvSpPr txBox="1">
            <a:spLocks noGrp="1"/>
          </p:cNvSpPr>
          <p:nvPr>
            <p:ph type="body" idx="3"/>
          </p:nvPr>
        </p:nvSpPr>
        <p:spPr>
          <a:xfrm>
            <a:off x="396789" y="1580209"/>
            <a:ext cx="5608594" cy="640079"/>
          </a:xfrm>
          <a:prstGeom prst="rect">
            <a:avLst/>
          </a:prstGeom>
          <a:solidFill>
            <a:schemeClr val="accent2"/>
          </a:solidFill>
          <a:ln>
            <a:noFill/>
          </a:ln>
        </p:spPr>
        <p:txBody>
          <a:bodyPr anchor="ctr"/>
          <a:lstStyle>
            <a:lvl1pPr marL="0" marR="0" lvl="0" indent="0" algn="l" rtl="0">
              <a:spcBef>
                <a:spcPts val="700"/>
              </a:spcBef>
              <a:buClr>
                <a:schemeClr val="accent2"/>
              </a:buClr>
              <a:buFont typeface="Noto Sans Symbols"/>
              <a:buNone/>
              <a:defRPr sz="3000" b="1" i="0" u="none" strike="noStrike" cap="none">
                <a:solidFill>
                  <a:srgbClr val="FFFFFF"/>
                </a:solidFill>
                <a:latin typeface="Lao UI" panose="020B0502040204020203" pitchFamily="34" charset="0"/>
                <a:ea typeface="Lao UI" panose="020B0502040204020203" pitchFamily="34" charset="0"/>
                <a:cs typeface="Lao UI" panose="020B0502040204020203" pitchFamily="34" charset="0"/>
                <a:sym typeface="Questrial"/>
              </a:defRPr>
            </a:lvl1pPr>
            <a:lvl2pPr marL="640080" marR="0" lvl="1" indent="-168910" algn="l" rtl="0">
              <a:spcBef>
                <a:spcPts val="550"/>
              </a:spcBef>
              <a:buClr>
                <a:schemeClr val="accent1"/>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chemeClr val="accent2"/>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chemeClr val="accent3"/>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chemeClr val="accent4"/>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dirty="0"/>
          </a:p>
        </p:txBody>
      </p:sp>
      <p:sp>
        <p:nvSpPr>
          <p:cNvPr id="44" name="Shape 44"/>
          <p:cNvSpPr txBox="1">
            <a:spLocks noGrp="1"/>
          </p:cNvSpPr>
          <p:nvPr>
            <p:ph type="body" idx="4"/>
          </p:nvPr>
        </p:nvSpPr>
        <p:spPr>
          <a:xfrm>
            <a:off x="6141308" y="1580209"/>
            <a:ext cx="5617368" cy="640079"/>
          </a:xfrm>
          <a:prstGeom prst="rect">
            <a:avLst/>
          </a:prstGeom>
          <a:solidFill>
            <a:schemeClr val="accent4"/>
          </a:solidFill>
          <a:ln>
            <a:noFill/>
          </a:ln>
        </p:spPr>
        <p:txBody>
          <a:bodyPr anchor="ctr"/>
          <a:lstStyle>
            <a:lvl1pPr marL="0" marR="0" lvl="0" indent="0" algn="l" rtl="0">
              <a:spcBef>
                <a:spcPts val="700"/>
              </a:spcBef>
              <a:buClr>
                <a:schemeClr val="accent2"/>
              </a:buClr>
              <a:buFont typeface="Noto Sans Symbols"/>
              <a:buNone/>
              <a:defRPr sz="3000" b="1" i="0" u="none" strike="noStrike" cap="none">
                <a:solidFill>
                  <a:srgbClr val="FFFFFF"/>
                </a:solidFill>
                <a:latin typeface="Lao UI" panose="020B0502040204020203" pitchFamily="34" charset="0"/>
                <a:ea typeface="Lao UI" panose="020B0502040204020203" pitchFamily="34" charset="0"/>
                <a:cs typeface="Lao UI" panose="020B0502040204020203" pitchFamily="34" charset="0"/>
                <a:sym typeface="Questrial"/>
              </a:defRPr>
            </a:lvl1pPr>
            <a:lvl2pPr marL="640080" marR="0" lvl="1" indent="-168910" algn="l" rtl="0">
              <a:spcBef>
                <a:spcPts val="550"/>
              </a:spcBef>
              <a:buClr>
                <a:schemeClr val="accent1"/>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chemeClr val="accent2"/>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chemeClr val="accent3"/>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chemeClr val="accent4"/>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dirty="0"/>
          </a:p>
        </p:txBody>
      </p:sp>
      <p:sp>
        <p:nvSpPr>
          <p:cNvPr id="8" name="Shape 12"/>
          <p:cNvSpPr txBox="1">
            <a:spLocks noGrp="1"/>
          </p:cNvSpPr>
          <p:nvPr>
            <p:ph type="dt" idx="10"/>
          </p:nvPr>
        </p:nvSpPr>
        <p:spPr/>
        <p:txBody>
          <a:bodyPr/>
          <a:lstStyle>
            <a:lvl1pPr>
              <a:defRPr/>
            </a:lvl1pPr>
          </a:lstStyle>
          <a:p>
            <a:pPr>
              <a:defRPr/>
            </a:pPr>
            <a:endParaRPr lang="en-US" altLang="en-US"/>
          </a:p>
        </p:txBody>
      </p:sp>
      <p:sp>
        <p:nvSpPr>
          <p:cNvPr id="9" name="Shape 13"/>
          <p:cNvSpPr txBox="1">
            <a:spLocks noGrp="1"/>
          </p:cNvSpPr>
          <p:nvPr>
            <p:ph type="ft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98697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0"/>
        <p:cNvGrpSpPr/>
        <p:nvPr/>
      </p:nvGrpSpPr>
      <p:grpSpPr>
        <a:xfrm>
          <a:off x="0" y="0"/>
          <a:ext cx="0" cy="0"/>
          <a:chOff x="0" y="0"/>
          <a:chExt cx="0" cy="0"/>
        </a:xfrm>
      </p:grpSpPr>
      <p:pic>
        <p:nvPicPr>
          <p:cNvPr id="3"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05425" y="6327775"/>
            <a:ext cx="248761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Shape 61"/>
          <p:cNvSpPr txBox="1">
            <a:spLocks noGrp="1"/>
          </p:cNvSpPr>
          <p:nvPr>
            <p:ph type="title"/>
          </p:nvPr>
        </p:nvSpPr>
        <p:spPr>
          <a:xfrm>
            <a:off x="133178" y="166816"/>
            <a:ext cx="10871199" cy="990599"/>
          </a:xfrm>
          <a:prstGeom prst="rect">
            <a:avLst/>
          </a:prstGeom>
          <a:noFill/>
          <a:ln>
            <a:noFill/>
          </a:ln>
        </p:spPr>
        <p:txBody>
          <a:bodyPr/>
          <a:lstStyle>
            <a:lvl1pPr marL="0" marR="0" lvl="0" indent="0" algn="l" rtl="0">
              <a:spcBef>
                <a:spcPts val="0"/>
              </a:spcBef>
              <a:buClr>
                <a:schemeClr val="dk2"/>
              </a:buClr>
              <a:buFont typeface="Questrial"/>
              <a:buNone/>
              <a:defRPr sz="4400" b="0" i="0" u="none" strike="noStrike" cap="none">
                <a:solidFill>
                  <a:schemeClr val="dk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145375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9"/>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05425" y="6327775"/>
            <a:ext cx="248761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Shape 70"/>
          <p:cNvSpPr txBox="1">
            <a:spLocks noGrp="1"/>
          </p:cNvSpPr>
          <p:nvPr>
            <p:ph type="title"/>
          </p:nvPr>
        </p:nvSpPr>
        <p:spPr>
          <a:xfrm>
            <a:off x="812800" y="228600"/>
            <a:ext cx="10871199" cy="990599"/>
          </a:xfrm>
          <a:prstGeom prst="rect">
            <a:avLst/>
          </a:prstGeom>
          <a:noFill/>
          <a:ln>
            <a:noFill/>
          </a:ln>
        </p:spPr>
        <p:txBody>
          <a:bodyPr/>
          <a:lstStyle>
            <a:lvl1pPr marL="0" marR="0" lvl="0" indent="0" algn="l" rtl="0">
              <a:spcBef>
                <a:spcPts val="0"/>
              </a:spcBef>
              <a:buClr>
                <a:schemeClr val="dk2"/>
              </a:buClr>
              <a:buFont typeface="Questrial"/>
              <a:buNone/>
              <a:defRPr sz="4400" b="0" i="0" u="none" strike="noStrike" cap="none">
                <a:solidFill>
                  <a:schemeClr val="dk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a:off x="812800" y="1589566"/>
            <a:ext cx="5181600" cy="4572000"/>
          </a:xfrm>
          <a:prstGeom prst="rect">
            <a:avLst/>
          </a:prstGeom>
          <a:noFill/>
          <a:ln>
            <a:noFill/>
          </a:ln>
        </p:spPr>
        <p:txBody>
          <a:bodyPr/>
          <a:lstStyle>
            <a:lvl1pPr marL="320040" marR="0" lvl="0" indent="-209550" algn="l" rtl="0">
              <a:spcBef>
                <a:spcPts val="700"/>
              </a:spcBef>
              <a:buClr>
                <a:schemeClr val="accent2"/>
              </a:buClr>
              <a:buSzPct val="59999"/>
              <a:buFont typeface="Noto Sans Symbols"/>
              <a:buChar char="◻"/>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chemeClr val="accent1"/>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chemeClr val="accent2"/>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chemeClr val="accent3"/>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chemeClr val="accent4"/>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72" name="Shape 72"/>
          <p:cNvSpPr txBox="1">
            <a:spLocks noGrp="1"/>
          </p:cNvSpPr>
          <p:nvPr>
            <p:ph type="body" idx="2"/>
          </p:nvPr>
        </p:nvSpPr>
        <p:spPr>
          <a:xfrm>
            <a:off x="6459867" y="1589566"/>
            <a:ext cx="5181600" cy="4572000"/>
          </a:xfrm>
          <a:prstGeom prst="rect">
            <a:avLst/>
          </a:prstGeom>
          <a:noFill/>
          <a:ln>
            <a:noFill/>
          </a:ln>
        </p:spPr>
        <p:txBody>
          <a:bodyPr/>
          <a:lstStyle>
            <a:lvl1pPr marL="320040" marR="0" lvl="0" indent="-209550" algn="l" rtl="0">
              <a:spcBef>
                <a:spcPts val="700"/>
              </a:spcBef>
              <a:buClr>
                <a:schemeClr val="accent2"/>
              </a:buClr>
              <a:buSzPct val="59999"/>
              <a:buFont typeface="Noto Sans Symbols"/>
              <a:buChar char="◻"/>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chemeClr val="accent1"/>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chemeClr val="accent2"/>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chemeClr val="accent3"/>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chemeClr val="accent4"/>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6" name="Shape 73"/>
          <p:cNvSpPr txBox="1">
            <a:spLocks noGrp="1"/>
          </p:cNvSpPr>
          <p:nvPr>
            <p:ph type="dt" idx="10"/>
          </p:nvPr>
        </p:nvSpPr>
        <p:spPr/>
        <p:txBody>
          <a:bodyPr/>
          <a:lstStyle>
            <a:lvl1pPr>
              <a:defRPr/>
            </a:lvl1pPr>
          </a:lstStyle>
          <a:p>
            <a:pPr>
              <a:defRPr/>
            </a:pPr>
            <a:endParaRPr lang="en-US" altLang="en-US"/>
          </a:p>
        </p:txBody>
      </p:sp>
      <p:sp>
        <p:nvSpPr>
          <p:cNvPr id="7" name="Shape 74"/>
          <p:cNvSpPr txBox="1">
            <a:spLocks noGrp="1"/>
          </p:cNvSpPr>
          <p:nvPr>
            <p:ph type="sldNum" idx="11"/>
          </p:nvPr>
        </p:nvSpPr>
        <p:spPr bwMode="auto">
          <a:xfrm>
            <a:off x="0" y="1271588"/>
            <a:ext cx="711200" cy="2444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ctr" eaLnBrk="1" hangingPunct="1">
              <a:buSzPct val="25000"/>
              <a:defRPr b="1">
                <a:solidFill>
                  <a:srgbClr val="FFFFFF"/>
                </a:solidFill>
                <a:latin typeface="Questrial" charset="0"/>
                <a:cs typeface="Questrial" charset="0"/>
                <a:sym typeface="Questrial" charset="0"/>
              </a:defRPr>
            </a:lvl1pPr>
          </a:lstStyle>
          <a:p>
            <a:pPr>
              <a:defRPr/>
            </a:pPr>
            <a:fld id="{F8B15073-83DA-4E87-BF04-E439CB6F6F56}" type="slidenum">
              <a:rPr lang="en-US" altLang="en-US"/>
              <a:pPr>
                <a:defRPr/>
              </a:pPr>
              <a:t>‹#›</a:t>
            </a:fld>
            <a:endParaRPr lang="en-US" altLang="en-US"/>
          </a:p>
        </p:txBody>
      </p:sp>
      <p:sp>
        <p:nvSpPr>
          <p:cNvPr id="8" name="Shape 75"/>
          <p:cNvSpPr txBox="1">
            <a:spLocks noGrp="1"/>
          </p:cNvSpPr>
          <p:nvPr>
            <p:ph type="ft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453926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2"/>
        </a:solidFill>
        <a:effectLst/>
      </p:bgPr>
    </p:bg>
    <p:spTree>
      <p:nvGrpSpPr>
        <p:cNvPr id="1" name="Shape 80"/>
        <p:cNvGrpSpPr/>
        <p:nvPr/>
      </p:nvGrpSpPr>
      <p:grpSpPr>
        <a:xfrm>
          <a:off x="0" y="0"/>
          <a:ext cx="0" cy="0"/>
          <a:chOff x="0" y="0"/>
          <a:chExt cx="0" cy="0"/>
        </a:xfrm>
      </p:grpSpPr>
      <p:sp>
        <p:nvSpPr>
          <p:cNvPr id="4" name="Shape 81"/>
          <p:cNvSpPr>
            <a:spLocks noChangeArrowheads="1"/>
          </p:cNvSpPr>
          <p:nvPr/>
        </p:nvSpPr>
        <p:spPr bwMode="auto">
          <a:xfrm>
            <a:off x="0" y="5970588"/>
            <a:ext cx="12192000" cy="887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FFFFFF"/>
              </a:solidFill>
              <a:latin typeface="Questrial" charset="0"/>
              <a:cs typeface="Questrial" charset="0"/>
              <a:sym typeface="Questrial" charset="0"/>
            </a:endParaRPr>
          </a:p>
        </p:txBody>
      </p:sp>
      <p:sp>
        <p:nvSpPr>
          <p:cNvPr id="5" name="Shape 82"/>
          <p:cNvSpPr>
            <a:spLocks noChangeArrowheads="1"/>
          </p:cNvSpPr>
          <p:nvPr/>
        </p:nvSpPr>
        <p:spPr bwMode="auto">
          <a:xfrm>
            <a:off x="-12700" y="6053138"/>
            <a:ext cx="3000375" cy="7127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FFFFFF"/>
              </a:solidFill>
              <a:latin typeface="Questrial" charset="0"/>
              <a:cs typeface="Questrial" charset="0"/>
              <a:sym typeface="Questrial" charset="0"/>
            </a:endParaRPr>
          </a:p>
        </p:txBody>
      </p:sp>
      <p:sp>
        <p:nvSpPr>
          <p:cNvPr id="6" name="Shape 83"/>
          <p:cNvSpPr>
            <a:spLocks noChangeArrowheads="1"/>
          </p:cNvSpPr>
          <p:nvPr/>
        </p:nvSpPr>
        <p:spPr bwMode="auto">
          <a:xfrm>
            <a:off x="3144838" y="6043613"/>
            <a:ext cx="9047162" cy="714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FFFFFF"/>
              </a:solidFill>
              <a:latin typeface="Questrial" charset="0"/>
              <a:cs typeface="Questrial" charset="0"/>
              <a:sym typeface="Questrial" charset="0"/>
            </a:endParaRPr>
          </a:p>
        </p:txBody>
      </p:sp>
      <p:sp>
        <p:nvSpPr>
          <p:cNvPr id="84" name="Shape 84"/>
          <p:cNvSpPr txBox="1">
            <a:spLocks noGrp="1"/>
          </p:cNvSpPr>
          <p:nvPr>
            <p:ph type="ctrTitle"/>
          </p:nvPr>
        </p:nvSpPr>
        <p:spPr>
          <a:xfrm>
            <a:off x="3149600" y="4038600"/>
            <a:ext cx="8635999" cy="1828800"/>
          </a:xfrm>
          <a:prstGeom prst="rect">
            <a:avLst/>
          </a:prstGeom>
          <a:noFill/>
          <a:ln>
            <a:noFill/>
          </a:ln>
        </p:spPr>
        <p:txBody>
          <a:bodyPr anchor="b"/>
          <a:lstStyle>
            <a:lvl1pPr marL="0" marR="0" lvl="0" indent="0" algn="l" rtl="0">
              <a:spcBef>
                <a:spcPts val="0"/>
              </a:spcBef>
              <a:buClr>
                <a:schemeClr val="lt2"/>
              </a:buClr>
              <a:buFont typeface="Questrial"/>
              <a:buNone/>
              <a:defRPr sz="4400" b="0" i="0" u="none" strike="noStrike" cap="none">
                <a:solidFill>
                  <a:schemeClr val="lt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5" name="Shape 85"/>
          <p:cNvSpPr txBox="1">
            <a:spLocks noGrp="1"/>
          </p:cNvSpPr>
          <p:nvPr>
            <p:ph type="subTitle" idx="1"/>
          </p:nvPr>
        </p:nvSpPr>
        <p:spPr>
          <a:xfrm>
            <a:off x="3149600" y="6050037"/>
            <a:ext cx="8940799" cy="685799"/>
          </a:xfrm>
          <a:prstGeom prst="rect">
            <a:avLst/>
          </a:prstGeom>
          <a:noFill/>
          <a:ln>
            <a:noFill/>
          </a:ln>
        </p:spPr>
        <p:txBody>
          <a:bodyPr anchor="ctr"/>
          <a:lstStyle>
            <a:lvl1pPr marL="0" marR="0" lvl="0" indent="0" algn="l" rtl="0">
              <a:spcBef>
                <a:spcPts val="700"/>
              </a:spcBef>
              <a:buClr>
                <a:schemeClr val="accent2"/>
              </a:buClr>
              <a:buFont typeface="Noto Sans Symbols"/>
              <a:buNone/>
              <a:defRPr sz="2600" b="0" i="0" u="none" strike="noStrike" cap="none">
                <a:solidFill>
                  <a:srgbClr val="FFFFFF"/>
                </a:solidFill>
                <a:latin typeface="Questrial"/>
                <a:ea typeface="Questrial"/>
                <a:cs typeface="Questrial"/>
                <a:sym typeface="Questrial"/>
              </a:defRPr>
            </a:lvl1pPr>
            <a:lvl2pPr marL="457200" marR="0" lvl="1" indent="0" algn="ctr" rtl="0">
              <a:spcBef>
                <a:spcPts val="550"/>
              </a:spcBef>
              <a:buClr>
                <a:schemeClr val="accent1"/>
              </a:buClr>
              <a:buFont typeface="Noto Sans Symbols"/>
              <a:buNone/>
              <a:defRPr sz="2600" b="0" i="0" u="none" strike="noStrike" cap="none">
                <a:solidFill>
                  <a:schemeClr val="lt1"/>
                </a:solidFill>
                <a:latin typeface="Questrial"/>
                <a:ea typeface="Questrial"/>
                <a:cs typeface="Questrial"/>
                <a:sym typeface="Questrial"/>
              </a:defRPr>
            </a:lvl2pPr>
            <a:lvl3pPr marL="914400" marR="0" lvl="2" indent="0" algn="ctr" rtl="0">
              <a:spcBef>
                <a:spcPts val="500"/>
              </a:spcBef>
              <a:buClr>
                <a:schemeClr val="accent2"/>
              </a:buClr>
              <a:buFont typeface="Noto Sans Symbols"/>
              <a:buNone/>
              <a:defRPr sz="2300" b="0" i="0" u="none" strike="noStrike" cap="none">
                <a:solidFill>
                  <a:schemeClr val="lt1"/>
                </a:solidFill>
                <a:latin typeface="Questrial"/>
                <a:ea typeface="Questrial"/>
                <a:cs typeface="Questrial"/>
                <a:sym typeface="Questrial"/>
              </a:defRPr>
            </a:lvl3pPr>
            <a:lvl4pPr marL="1371600" marR="0" lvl="3" indent="0" algn="ctr" rtl="0">
              <a:spcBef>
                <a:spcPts val="400"/>
              </a:spcBef>
              <a:buClr>
                <a:schemeClr val="accent3"/>
              </a:buClr>
              <a:buFont typeface="Noto Sans Symbols"/>
              <a:buNone/>
              <a:defRPr sz="2000" b="0" i="0" u="none" strike="noStrike" cap="none">
                <a:solidFill>
                  <a:schemeClr val="lt1"/>
                </a:solidFill>
                <a:latin typeface="Questrial"/>
                <a:ea typeface="Questrial"/>
                <a:cs typeface="Questrial"/>
                <a:sym typeface="Questrial"/>
              </a:defRPr>
            </a:lvl4pPr>
            <a:lvl5pPr marL="1828800" marR="0" lvl="4" indent="0" algn="ctr" rtl="0">
              <a:spcBef>
                <a:spcPts val="400"/>
              </a:spcBef>
              <a:buClr>
                <a:schemeClr val="accent4"/>
              </a:buClr>
              <a:buFont typeface="Noto Sans Symbols"/>
              <a:buNone/>
              <a:defRPr sz="2000" b="0" i="0" u="none" strike="noStrike" cap="none">
                <a:solidFill>
                  <a:schemeClr val="lt1"/>
                </a:solidFill>
                <a:latin typeface="Questrial"/>
                <a:ea typeface="Questrial"/>
                <a:cs typeface="Questrial"/>
                <a:sym typeface="Questrial"/>
              </a:defRPr>
            </a:lvl5pPr>
            <a:lvl6pPr marL="2286000" marR="0" lvl="5" indent="0" algn="ctr" rtl="0">
              <a:spcBef>
                <a:spcPts val="360"/>
              </a:spcBef>
              <a:buClr>
                <a:schemeClr val="accent1"/>
              </a:buClr>
              <a:buFont typeface="Noto Sans Symbols"/>
              <a:buNone/>
              <a:defRPr sz="1800" b="0" i="0" u="none" strike="noStrike" cap="none">
                <a:solidFill>
                  <a:schemeClr val="lt1"/>
                </a:solidFill>
                <a:latin typeface="Questrial"/>
                <a:ea typeface="Questrial"/>
                <a:cs typeface="Questrial"/>
                <a:sym typeface="Questrial"/>
              </a:defRPr>
            </a:lvl6pPr>
            <a:lvl7pPr marL="2743200" marR="0" lvl="6" indent="0" algn="ctr" rtl="0">
              <a:spcBef>
                <a:spcPts val="360"/>
              </a:spcBef>
              <a:buClr>
                <a:schemeClr val="accent2"/>
              </a:buClr>
              <a:buFont typeface="Noto Sans Symbols"/>
              <a:buNone/>
              <a:defRPr sz="1800" b="0" i="0" u="none" strike="noStrike" cap="none">
                <a:solidFill>
                  <a:schemeClr val="lt1"/>
                </a:solidFill>
                <a:latin typeface="Questrial"/>
                <a:ea typeface="Questrial"/>
                <a:cs typeface="Questrial"/>
                <a:sym typeface="Questrial"/>
              </a:defRPr>
            </a:lvl7pPr>
            <a:lvl8pPr marL="3200400" marR="0" lvl="7" indent="0" algn="ctr" rtl="0">
              <a:spcBef>
                <a:spcPts val="360"/>
              </a:spcBef>
              <a:buClr>
                <a:schemeClr val="accent3"/>
              </a:buClr>
              <a:buFont typeface="Noto Sans Symbols"/>
              <a:buNone/>
              <a:defRPr sz="1800" b="0" i="0" u="none" strike="noStrike" cap="none">
                <a:solidFill>
                  <a:schemeClr val="lt1"/>
                </a:solidFill>
                <a:latin typeface="Questrial"/>
                <a:ea typeface="Questrial"/>
                <a:cs typeface="Questrial"/>
                <a:sym typeface="Questrial"/>
              </a:defRPr>
            </a:lvl8pPr>
            <a:lvl9pPr marL="3657600" marR="0" lvl="8" indent="0" algn="ctr" rtl="0">
              <a:spcBef>
                <a:spcPts val="360"/>
              </a:spcBef>
              <a:buClr>
                <a:schemeClr val="accent4"/>
              </a:buClr>
              <a:buFont typeface="Noto Sans Symbols"/>
              <a:buNone/>
              <a:defRPr sz="1800" b="0" i="0" u="none" strike="noStrike" cap="none">
                <a:solidFill>
                  <a:schemeClr val="lt1"/>
                </a:solidFill>
                <a:latin typeface="Questrial"/>
                <a:ea typeface="Questrial"/>
                <a:cs typeface="Questrial"/>
                <a:sym typeface="Questrial"/>
              </a:defRPr>
            </a:lvl9pPr>
          </a:lstStyle>
          <a:p>
            <a:endParaRPr/>
          </a:p>
        </p:txBody>
      </p:sp>
      <p:sp>
        <p:nvSpPr>
          <p:cNvPr id="7" name="Shape 86"/>
          <p:cNvSpPr txBox="1">
            <a:spLocks noGrp="1"/>
          </p:cNvSpPr>
          <p:nvPr>
            <p:ph type="dt" idx="10"/>
          </p:nvPr>
        </p:nvSpPr>
        <p:spPr>
          <a:xfrm>
            <a:off x="101600" y="6069013"/>
            <a:ext cx="2743200" cy="685800"/>
          </a:xfrm>
        </p:spPr>
        <p:txBody>
          <a:bodyPr/>
          <a:lstStyle>
            <a:lvl1pPr algn="ctr">
              <a:defRPr sz="2000"/>
            </a:lvl1pPr>
          </a:lstStyle>
          <a:p>
            <a:pPr>
              <a:defRPr/>
            </a:pPr>
            <a:endParaRPr lang="en-US" altLang="en-US"/>
          </a:p>
        </p:txBody>
      </p:sp>
    </p:spTree>
    <p:extLst>
      <p:ext uri="{BB962C8B-B14F-4D97-AF65-F5344CB8AC3E}">
        <p14:creationId xmlns:p14="http://schemas.microsoft.com/office/powerpoint/2010/main" val="1542352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0">
          <a:blip r:embed="rId2"/>
          <a:srcRect/>
          <a:stretch>
            <a:fillRect/>
          </a:stretch>
        </a:blipFill>
        <a:effectLst/>
      </p:bgPr>
    </p:bg>
    <p:spTree>
      <p:nvGrpSpPr>
        <p:cNvPr id="1" name="Shape 89"/>
        <p:cNvGrpSpPr/>
        <p:nvPr/>
      </p:nvGrpSpPr>
      <p:grpSpPr>
        <a:xfrm>
          <a:off x="0" y="0"/>
          <a:ext cx="0" cy="0"/>
          <a:chOff x="0" y="0"/>
          <a:chExt cx="0" cy="0"/>
        </a:xfrm>
      </p:grpSpPr>
      <p:sp>
        <p:nvSpPr>
          <p:cNvPr id="2" name="Shape 93"/>
          <p:cNvSpPr>
            <a:spLocks noChangeArrowheads="1"/>
          </p:cNvSpPr>
          <p:nvPr/>
        </p:nvSpPr>
        <p:spPr bwMode="auto">
          <a:xfrm>
            <a:off x="787400" y="523875"/>
            <a:ext cx="11404600" cy="971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FFFFFF"/>
              </a:solidFill>
              <a:latin typeface="Questrial" charset="0"/>
              <a:cs typeface="Questrial" charset="0"/>
              <a:sym typeface="Questrial" charset="0"/>
            </a:endParaRPr>
          </a:p>
        </p:txBody>
      </p:sp>
      <p:pic>
        <p:nvPicPr>
          <p:cNvPr id="3"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05425" y="6327775"/>
            <a:ext cx="248761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662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bg>
      <p:bgPr>
        <a:blipFill dpi="0" rotWithShape="0">
          <a:blip r:embed="rId2"/>
          <a:srcRect/>
          <a:stretch>
            <a:fillRect/>
          </a:stretch>
        </a:blipFill>
        <a:effectLst/>
      </p:bgPr>
    </p:bg>
    <p:spTree>
      <p:nvGrpSpPr>
        <p:cNvPr id="1" name="Shape 102"/>
        <p:cNvGrpSpPr/>
        <p:nvPr/>
      </p:nvGrpSpPr>
      <p:grpSpPr>
        <a:xfrm>
          <a:off x="0" y="0"/>
          <a:ext cx="0" cy="0"/>
          <a:chOff x="0" y="0"/>
          <a:chExt cx="0" cy="0"/>
        </a:xfrm>
      </p:grpSpPr>
      <p:sp>
        <p:nvSpPr>
          <p:cNvPr id="5" name="Shape 104"/>
          <p:cNvSpPr>
            <a:spLocks noChangeArrowheads="1"/>
          </p:cNvSpPr>
          <p:nvPr/>
        </p:nvSpPr>
        <p:spPr bwMode="auto">
          <a:xfrm>
            <a:off x="-12700" y="4572000"/>
            <a:ext cx="12192000" cy="8874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FFFFFF"/>
              </a:solidFill>
              <a:latin typeface="Questrial" charset="0"/>
              <a:cs typeface="Questrial" charset="0"/>
              <a:sym typeface="Questrial" charset="0"/>
            </a:endParaRPr>
          </a:p>
        </p:txBody>
      </p:sp>
      <p:sp>
        <p:nvSpPr>
          <p:cNvPr id="6" name="Shape 105"/>
          <p:cNvSpPr>
            <a:spLocks noChangeArrowheads="1"/>
          </p:cNvSpPr>
          <p:nvPr/>
        </p:nvSpPr>
        <p:spPr bwMode="auto">
          <a:xfrm>
            <a:off x="-12700" y="4664075"/>
            <a:ext cx="1951038" cy="7127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FFFFFF"/>
              </a:solidFill>
              <a:latin typeface="Questrial" charset="0"/>
              <a:cs typeface="Questrial" charset="0"/>
              <a:sym typeface="Questrial" charset="0"/>
            </a:endParaRPr>
          </a:p>
        </p:txBody>
      </p:sp>
      <p:sp>
        <p:nvSpPr>
          <p:cNvPr id="7" name="Shape 106"/>
          <p:cNvSpPr>
            <a:spLocks noChangeArrowheads="1"/>
          </p:cNvSpPr>
          <p:nvPr/>
        </p:nvSpPr>
        <p:spPr bwMode="auto">
          <a:xfrm>
            <a:off x="2060575" y="4654550"/>
            <a:ext cx="10131425" cy="7127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FFFFFF"/>
              </a:solidFill>
              <a:latin typeface="Questrial" charset="0"/>
              <a:cs typeface="Questrial" charset="0"/>
              <a:sym typeface="Questrial" charset="0"/>
            </a:endParaRPr>
          </a:p>
        </p:txBody>
      </p:sp>
      <p:sp>
        <p:nvSpPr>
          <p:cNvPr id="8" name="Shape 108"/>
          <p:cNvSpPr>
            <a:spLocks noChangeArrowheads="1"/>
          </p:cNvSpPr>
          <p:nvPr/>
        </p:nvSpPr>
        <p:spPr bwMode="auto">
          <a:xfrm>
            <a:off x="1930400" y="0"/>
            <a:ext cx="133350" cy="6867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FFFFFF"/>
              </a:solidFill>
              <a:latin typeface="Questrial" charset="0"/>
              <a:cs typeface="Questrial" charset="0"/>
              <a:sym typeface="Questrial" charset="0"/>
            </a:endParaRPr>
          </a:p>
        </p:txBody>
      </p:sp>
      <p:grpSp>
        <p:nvGrpSpPr>
          <p:cNvPr id="9" name="Shape 113"/>
          <p:cNvGrpSpPr>
            <a:grpSpLocks/>
          </p:cNvGrpSpPr>
          <p:nvPr/>
        </p:nvGrpSpPr>
        <p:grpSpPr bwMode="auto">
          <a:xfrm>
            <a:off x="8001000" y="6056313"/>
            <a:ext cx="2362200" cy="627062"/>
            <a:chOff x="6324600" y="6042723"/>
            <a:chExt cx="2362199" cy="626706"/>
          </a:xfrm>
        </p:grpSpPr>
        <p:pic>
          <p:nvPicPr>
            <p:cNvPr id="10" name="Shape 114" descr="C:\Users\jscully\Desktop\my_docs\First 5 Funded Projects\LA ROCCS\Logos - DPH_First 5_CHLA CC\ChooseHealthLA-Child-Care.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042723"/>
              <a:ext cx="990599" cy="62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Shape 115" descr="C:\Users\jscully\Desktop\my_docs\First 5 Funded Projects\LA ROCCS\Logos - DPH_First 5_CHLA CC\Public Health.JP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6215353"/>
              <a:ext cx="1230372" cy="44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Shape 116"/>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4488" y="6067425"/>
            <a:ext cx="1254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Shape 103"/>
          <p:cNvSpPr txBox="1">
            <a:spLocks noGrp="1"/>
          </p:cNvSpPr>
          <p:nvPr>
            <p:ph type="body" idx="1"/>
          </p:nvPr>
        </p:nvSpPr>
        <p:spPr>
          <a:xfrm>
            <a:off x="2133600" y="5486400"/>
            <a:ext cx="9753599" cy="685799"/>
          </a:xfrm>
          <a:prstGeom prst="rect">
            <a:avLst/>
          </a:prstGeom>
          <a:noFill/>
          <a:ln>
            <a:noFill/>
          </a:ln>
        </p:spPr>
        <p:txBody>
          <a:bodyPr/>
          <a:lstStyle>
            <a:lvl1pPr marL="0" marR="0" lvl="0" indent="0" algn="l" rtl="0">
              <a:spcBef>
                <a:spcPts val="700"/>
              </a:spcBef>
              <a:buClr>
                <a:schemeClr val="accent2"/>
              </a:buClr>
              <a:buFont typeface="Noto Sans Symbols"/>
              <a:buNone/>
              <a:defRPr sz="1700" b="0" i="0" u="none" strike="noStrike" cap="none">
                <a:solidFill>
                  <a:schemeClr val="dk1"/>
                </a:solidFill>
                <a:latin typeface="Questrial"/>
                <a:ea typeface="Questrial"/>
                <a:cs typeface="Questrial"/>
                <a:sym typeface="Questrial"/>
              </a:defRPr>
            </a:lvl1pPr>
            <a:lvl2pPr marL="640080" marR="0" lvl="1" indent="-284480" algn="l" rtl="0">
              <a:spcBef>
                <a:spcPts val="550"/>
              </a:spcBef>
              <a:buClr>
                <a:schemeClr val="accent1"/>
              </a:buClr>
              <a:buFont typeface="Noto Sans Symbols"/>
              <a:buNone/>
              <a:defRPr sz="1200" b="0" i="0" u="none" strike="noStrike" cap="none">
                <a:solidFill>
                  <a:schemeClr val="dk1"/>
                </a:solidFill>
                <a:latin typeface="Questrial"/>
                <a:ea typeface="Questrial"/>
                <a:cs typeface="Questrial"/>
                <a:sym typeface="Questrial"/>
              </a:defRPr>
            </a:lvl2pPr>
            <a:lvl3pPr marL="914400" marR="0" lvl="2" indent="-228600" algn="l" rtl="0">
              <a:spcBef>
                <a:spcPts val="500"/>
              </a:spcBef>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600" marR="0" lvl="3" indent="-228600" algn="l" rtl="0">
              <a:spcBef>
                <a:spcPts val="400"/>
              </a:spcBef>
              <a:buClr>
                <a:schemeClr val="accent3"/>
              </a:buClr>
              <a:buFont typeface="Noto Sans Symbols"/>
              <a:buNone/>
              <a:defRPr sz="900" b="0" i="0" u="none" strike="noStrike" cap="none">
                <a:solidFill>
                  <a:schemeClr val="dk1"/>
                </a:solidFill>
                <a:latin typeface="Questrial"/>
                <a:ea typeface="Questrial"/>
                <a:cs typeface="Questrial"/>
                <a:sym typeface="Questrial"/>
              </a:defRPr>
            </a:lvl4pPr>
            <a:lvl5pPr marL="1828800" marR="0" lvl="4" indent="-228600" algn="l" rtl="0">
              <a:spcBef>
                <a:spcPts val="400"/>
              </a:spcBef>
              <a:buClr>
                <a:schemeClr val="accent4"/>
              </a:buClr>
              <a:buFont typeface="Noto Sans Symbols"/>
              <a:buNone/>
              <a:defRPr sz="9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07" name="Shape 107"/>
          <p:cNvSpPr txBox="1">
            <a:spLocks noGrp="1"/>
          </p:cNvSpPr>
          <p:nvPr>
            <p:ph type="title"/>
          </p:nvPr>
        </p:nvSpPr>
        <p:spPr>
          <a:xfrm>
            <a:off x="2133600" y="4648200"/>
            <a:ext cx="9753599" cy="685799"/>
          </a:xfrm>
          <a:prstGeom prst="rect">
            <a:avLst/>
          </a:prstGeom>
          <a:noFill/>
          <a:ln>
            <a:noFill/>
          </a:ln>
        </p:spPr>
        <p:txBody>
          <a:bodyPr/>
          <a:lstStyle>
            <a:lvl1pPr marL="0" marR="0" lvl="0" indent="0" algn="l" rtl="0">
              <a:spcBef>
                <a:spcPts val="0"/>
              </a:spcBef>
              <a:buClr>
                <a:srgbClr val="FFFFFF"/>
              </a:buClr>
              <a:buFont typeface="Questrial"/>
              <a:buNone/>
              <a:defRPr sz="2800" b="0" i="0" u="none" strike="noStrike" cap="none">
                <a:solidFill>
                  <a:srgbClr val="FFFFFF"/>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2" name="Shape 112"/>
          <p:cNvSpPr>
            <a:spLocks noGrp="1"/>
          </p:cNvSpPr>
          <p:nvPr>
            <p:ph type="pic" idx="2"/>
          </p:nvPr>
        </p:nvSpPr>
        <p:spPr>
          <a:xfrm>
            <a:off x="2080767" y="0"/>
            <a:ext cx="10111232" cy="4568952"/>
          </a:xfrm>
          <a:prstGeom prst="rect">
            <a:avLst/>
          </a:prstGeom>
          <a:solidFill>
            <a:srgbClr val="F9E2CA"/>
          </a:solidFill>
          <a:ln>
            <a:noFill/>
          </a:ln>
        </p:spPr>
        <p:txBody>
          <a:bodyPr/>
          <a:lstStyle>
            <a:lvl1pPr marL="0" marR="0" lvl="0" indent="0" algn="l" rtl="0">
              <a:spcBef>
                <a:spcPts val="700"/>
              </a:spcBef>
              <a:buClr>
                <a:schemeClr val="accent2"/>
              </a:buClr>
              <a:buFont typeface="Noto Sans Symbols"/>
              <a:buNone/>
              <a:defRPr sz="32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chemeClr val="accent1"/>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chemeClr val="accent2"/>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chemeClr val="accent3"/>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chemeClr val="accent4"/>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pPr lvl="0"/>
            <a:endParaRPr noProof="0">
              <a:sym typeface="Questrial"/>
            </a:endParaRPr>
          </a:p>
        </p:txBody>
      </p:sp>
      <p:sp>
        <p:nvSpPr>
          <p:cNvPr id="13" name="Shape 109"/>
          <p:cNvSpPr txBox="1">
            <a:spLocks noGrp="1"/>
          </p:cNvSpPr>
          <p:nvPr>
            <p:ph type="dt" idx="10"/>
          </p:nvPr>
        </p:nvSpPr>
        <p:spPr>
          <a:xfrm>
            <a:off x="8331200" y="6248400"/>
            <a:ext cx="3556000" cy="365125"/>
          </a:xfrm>
        </p:spPr>
        <p:txBody>
          <a:bodyPr/>
          <a:lstStyle>
            <a:lvl1pPr>
              <a:defRPr/>
            </a:lvl1pPr>
          </a:lstStyle>
          <a:p>
            <a:pPr>
              <a:defRPr/>
            </a:pPr>
            <a:endParaRPr lang="en-US" altLang="en-US"/>
          </a:p>
        </p:txBody>
      </p:sp>
      <p:sp>
        <p:nvSpPr>
          <p:cNvPr id="14" name="Shape 110"/>
          <p:cNvSpPr txBox="1">
            <a:spLocks noGrp="1"/>
          </p:cNvSpPr>
          <p:nvPr>
            <p:ph type="sldNum" idx="11"/>
          </p:nvPr>
        </p:nvSpPr>
        <p:spPr bwMode="auto">
          <a:xfrm>
            <a:off x="0" y="4667250"/>
            <a:ext cx="1930400" cy="6635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ctr" eaLnBrk="1" hangingPunct="1">
              <a:buSzPct val="25000"/>
              <a:defRPr sz="2800" b="1">
                <a:solidFill>
                  <a:srgbClr val="FFFFFF"/>
                </a:solidFill>
                <a:latin typeface="Questrial" charset="0"/>
                <a:cs typeface="Questrial" charset="0"/>
                <a:sym typeface="Questrial" charset="0"/>
              </a:defRPr>
            </a:lvl1pPr>
          </a:lstStyle>
          <a:p>
            <a:pPr>
              <a:defRPr/>
            </a:pPr>
            <a:fld id="{8DCAB758-C5B8-42F6-8EB1-5D0C31528763}" type="slidenum">
              <a:rPr lang="en-US" altLang="en-US"/>
              <a:pPr>
                <a:defRPr/>
              </a:pPr>
              <a:t>‹#›</a:t>
            </a:fld>
            <a:endParaRPr lang="en-US" altLang="en-US"/>
          </a:p>
        </p:txBody>
      </p:sp>
      <p:sp>
        <p:nvSpPr>
          <p:cNvPr id="15" name="Shape 111"/>
          <p:cNvSpPr txBox="1">
            <a:spLocks noGrp="1"/>
          </p:cNvSpPr>
          <p:nvPr>
            <p:ph type="ftr" idx="12"/>
          </p:nvPr>
        </p:nvSpPr>
        <p:spPr>
          <a:xfrm>
            <a:off x="2133600" y="6248400"/>
            <a:ext cx="6096000" cy="365125"/>
          </a:xfrm>
        </p:spPr>
        <p:txBody>
          <a:bodyPr/>
          <a:lstStyle>
            <a:lvl1pPr>
              <a:defRPr/>
            </a:lvl1pPr>
          </a:lstStyle>
          <a:p>
            <a:pPr>
              <a:defRPr/>
            </a:pPr>
            <a:endParaRPr lang="en-US" altLang="en-US"/>
          </a:p>
        </p:txBody>
      </p:sp>
    </p:spTree>
    <p:extLst>
      <p:ext uri="{BB962C8B-B14F-4D97-AF65-F5344CB8AC3E}">
        <p14:creationId xmlns:p14="http://schemas.microsoft.com/office/powerpoint/2010/main" val="1551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7"/>
        <p:cNvGrpSpPr/>
        <p:nvPr/>
      </p:nvGrpSpPr>
      <p:grpSpPr>
        <a:xfrm>
          <a:off x="0" y="0"/>
          <a:ext cx="0" cy="0"/>
          <a:chOff x="0" y="0"/>
          <a:chExt cx="0" cy="0"/>
        </a:xfrm>
      </p:grpSpPr>
      <p:grpSp>
        <p:nvGrpSpPr>
          <p:cNvPr id="4" name="Shape 123"/>
          <p:cNvGrpSpPr>
            <a:grpSpLocks/>
          </p:cNvGrpSpPr>
          <p:nvPr/>
        </p:nvGrpSpPr>
        <p:grpSpPr bwMode="auto">
          <a:xfrm>
            <a:off x="8001000" y="6056313"/>
            <a:ext cx="2362200" cy="627062"/>
            <a:chOff x="6324600" y="6042723"/>
            <a:chExt cx="2362199" cy="626706"/>
          </a:xfrm>
        </p:grpSpPr>
        <p:pic>
          <p:nvPicPr>
            <p:cNvPr id="5" name="Shape 124" descr="C:\Users\jscully\Desktop\my_docs\First 5 Funded Projects\LA ROCCS\Logos - DPH_First 5_CHLA CC\ChooseHealthLA-Child-Care.jpg"/>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042723"/>
              <a:ext cx="990599" cy="62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hape 125" descr="C:\Users\jscully\Desktop\my_docs\First 5 Funded Projects\LA ROCCS\Logos - DPH_First 5_CHLA CC\Public Health.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215353"/>
              <a:ext cx="1230372" cy="44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Shape 126"/>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4488" y="6067425"/>
            <a:ext cx="1254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Shape 118"/>
          <p:cNvSpPr txBox="1">
            <a:spLocks noGrp="1"/>
          </p:cNvSpPr>
          <p:nvPr>
            <p:ph type="title"/>
          </p:nvPr>
        </p:nvSpPr>
        <p:spPr>
          <a:xfrm>
            <a:off x="812800" y="228600"/>
            <a:ext cx="10871199" cy="990599"/>
          </a:xfrm>
          <a:prstGeom prst="rect">
            <a:avLst/>
          </a:prstGeom>
          <a:noFill/>
          <a:ln>
            <a:noFill/>
          </a:ln>
        </p:spPr>
        <p:txBody>
          <a:bodyPr/>
          <a:lstStyle>
            <a:lvl1pPr marL="0" marR="0" lvl="0" indent="0" algn="l" rtl="0">
              <a:spcBef>
                <a:spcPts val="0"/>
              </a:spcBef>
              <a:buClr>
                <a:schemeClr val="dk2"/>
              </a:buClr>
              <a:buFont typeface="Questrial"/>
              <a:buNone/>
              <a:defRPr sz="4400" b="0" i="0" u="none" strike="noStrike" cap="none">
                <a:solidFill>
                  <a:schemeClr val="dk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9" name="Shape 119"/>
          <p:cNvSpPr txBox="1">
            <a:spLocks noGrp="1"/>
          </p:cNvSpPr>
          <p:nvPr>
            <p:ph type="body" idx="1"/>
          </p:nvPr>
        </p:nvSpPr>
        <p:spPr>
          <a:xfrm rot="5400000">
            <a:off x="3989324" y="-1572259"/>
            <a:ext cx="4526279" cy="10871199"/>
          </a:xfrm>
          <a:prstGeom prst="rect">
            <a:avLst/>
          </a:prstGeom>
          <a:noFill/>
          <a:ln>
            <a:noFill/>
          </a:ln>
        </p:spPr>
        <p:txBody>
          <a:bodyPr/>
          <a:lstStyle>
            <a:lvl1pPr marL="320040" marR="0" lvl="0" indent="-209550" algn="l" rtl="0">
              <a:spcBef>
                <a:spcPts val="700"/>
              </a:spcBef>
              <a:buClr>
                <a:schemeClr val="accent2"/>
              </a:buClr>
              <a:buSzPct val="59999"/>
              <a:buFont typeface="Noto Sans Symbols"/>
              <a:buChar char="◻"/>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chemeClr val="accent1"/>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chemeClr val="accent2"/>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chemeClr val="accent3"/>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chemeClr val="accent4"/>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8" name="Shape 120"/>
          <p:cNvSpPr txBox="1">
            <a:spLocks noGrp="1"/>
          </p:cNvSpPr>
          <p:nvPr>
            <p:ph type="dt" idx="10"/>
          </p:nvPr>
        </p:nvSpPr>
        <p:spPr/>
        <p:txBody>
          <a:bodyPr/>
          <a:lstStyle>
            <a:lvl1pPr>
              <a:defRPr/>
            </a:lvl1pPr>
          </a:lstStyle>
          <a:p>
            <a:pPr>
              <a:defRPr/>
            </a:pPr>
            <a:endParaRPr lang="en-US" altLang="en-US"/>
          </a:p>
        </p:txBody>
      </p:sp>
      <p:sp>
        <p:nvSpPr>
          <p:cNvPr id="9" name="Shape 121"/>
          <p:cNvSpPr txBox="1">
            <a:spLocks noGrp="1"/>
          </p:cNvSpPr>
          <p:nvPr>
            <p:ph type="ftr" idx="11"/>
          </p:nvPr>
        </p:nvSpPr>
        <p:spPr/>
        <p:txBody>
          <a:bodyPr/>
          <a:lstStyle>
            <a:lvl1pPr>
              <a:defRPr/>
            </a:lvl1pPr>
          </a:lstStyle>
          <a:p>
            <a:pPr>
              <a:defRPr/>
            </a:pPr>
            <a:endParaRPr lang="en-US" altLang="en-US"/>
          </a:p>
        </p:txBody>
      </p:sp>
      <p:sp>
        <p:nvSpPr>
          <p:cNvPr id="10" name="Shape 122"/>
          <p:cNvSpPr txBox="1">
            <a:spLocks noGrp="1"/>
          </p:cNvSpPr>
          <p:nvPr>
            <p:ph type="sldNum" idx="12"/>
          </p:nvPr>
        </p:nvSpPr>
        <p:spPr bwMode="auto">
          <a:xfrm>
            <a:off x="0" y="1271588"/>
            <a:ext cx="711200" cy="2444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ctr" eaLnBrk="1" hangingPunct="1">
              <a:buSzPct val="25000"/>
              <a:defRPr b="1">
                <a:solidFill>
                  <a:srgbClr val="FFFFFF"/>
                </a:solidFill>
                <a:latin typeface="Questrial" charset="0"/>
                <a:cs typeface="Questrial" charset="0"/>
                <a:sym typeface="Questrial" charset="0"/>
              </a:defRPr>
            </a:lvl1pPr>
          </a:lstStyle>
          <a:p>
            <a:pPr>
              <a:defRPr/>
            </a:pPr>
            <a:fld id="{4C7D0DF6-B717-4E71-9912-AED5CBB0C3D1}" type="slidenum">
              <a:rPr lang="en-US" altLang="en-US"/>
              <a:pPr>
                <a:defRPr/>
              </a:pPr>
              <a:t>‹#›</a:t>
            </a:fld>
            <a:endParaRPr lang="en-US" altLang="en-US"/>
          </a:p>
        </p:txBody>
      </p:sp>
    </p:spTree>
    <p:extLst>
      <p:ext uri="{BB962C8B-B14F-4D97-AF65-F5344CB8AC3E}">
        <p14:creationId xmlns:p14="http://schemas.microsoft.com/office/powerpoint/2010/main" val="300156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10"/>
          <p:cNvSpPr txBox="1">
            <a:spLocks noGrp="1"/>
          </p:cNvSpPr>
          <p:nvPr>
            <p:ph type="title"/>
          </p:nvPr>
        </p:nvSpPr>
        <p:spPr bwMode="auto">
          <a:xfrm>
            <a:off x="257175" y="115888"/>
            <a:ext cx="1087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panose="020B0604020202020204" pitchFamily="34" charset="0"/>
            </a:endParaRPr>
          </a:p>
        </p:txBody>
      </p:sp>
      <p:sp>
        <p:nvSpPr>
          <p:cNvPr id="1027" name="Shape 11"/>
          <p:cNvSpPr txBox="1">
            <a:spLocks noGrp="1"/>
          </p:cNvSpPr>
          <p:nvPr>
            <p:ph type="body" idx="1"/>
          </p:nvPr>
        </p:nvSpPr>
        <p:spPr bwMode="auto">
          <a:xfrm>
            <a:off x="508000" y="1647825"/>
            <a:ext cx="11329988"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r>
              <a:rPr lang="en-US" altLang="en-US" smtClean="0">
                <a:sym typeface="Arial" panose="020B0604020202020204" pitchFamily="34" charset="0"/>
              </a:rPr>
              <a:t> </a:t>
            </a:r>
          </a:p>
        </p:txBody>
      </p:sp>
      <p:sp>
        <p:nvSpPr>
          <p:cNvPr id="1028" name="Shape 12"/>
          <p:cNvSpPr txBox="1">
            <a:spLocks noGrp="1"/>
          </p:cNvSpPr>
          <p:nvPr>
            <p:ph type="dt" idx="10"/>
          </p:nvPr>
        </p:nvSpPr>
        <p:spPr bwMode="auto">
          <a:xfrm>
            <a:off x="8128000" y="6248400"/>
            <a:ext cx="3556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a:solidFill>
                  <a:srgbClr val="FFFFFF"/>
                </a:solidFill>
                <a:latin typeface="Questrial" charset="0"/>
                <a:cs typeface="Questrial" charset="0"/>
                <a:sym typeface="Questrial" charset="0"/>
              </a:defRPr>
            </a:lvl1pPr>
          </a:lstStyle>
          <a:p>
            <a:pPr>
              <a:defRPr/>
            </a:pPr>
            <a:endParaRPr lang="en-US" altLang="en-US"/>
          </a:p>
        </p:txBody>
      </p:sp>
      <p:sp>
        <p:nvSpPr>
          <p:cNvPr id="1029" name="Shape 13"/>
          <p:cNvSpPr txBox="1">
            <a:spLocks noGrp="1"/>
          </p:cNvSpPr>
          <p:nvPr>
            <p:ph type="ftr" idx="11"/>
          </p:nvPr>
        </p:nvSpPr>
        <p:spPr bwMode="auto">
          <a:xfrm>
            <a:off x="812800" y="6248400"/>
            <a:ext cx="72278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a:solidFill>
                  <a:srgbClr val="FFFFFF"/>
                </a:solidFill>
                <a:latin typeface="Questrial" charset="0"/>
                <a:cs typeface="Questrial" charset="0"/>
                <a:sym typeface="Questrial" charset="0"/>
              </a:defRPr>
            </a:lvl1pPr>
          </a:lstStyle>
          <a:p>
            <a:pPr>
              <a:defRPr/>
            </a:pPr>
            <a:endParaRPr lang="en-US" altLang="en-US"/>
          </a:p>
        </p:txBody>
      </p:sp>
      <p:sp>
        <p:nvSpPr>
          <p:cNvPr id="1030" name="Shape 14"/>
          <p:cNvSpPr>
            <a:spLocks noChangeArrowheads="1"/>
          </p:cNvSpPr>
          <p:nvPr/>
        </p:nvSpPr>
        <p:spPr bwMode="auto">
          <a:xfrm>
            <a:off x="0" y="1235075"/>
            <a:ext cx="12192000" cy="319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FFFFFF"/>
              </a:solidFill>
              <a:latin typeface="Questrial" charset="0"/>
              <a:cs typeface="Questrial" charset="0"/>
              <a:sym typeface="Questrial" charset="0"/>
            </a:endParaRPr>
          </a:p>
        </p:txBody>
      </p:sp>
      <p:sp>
        <p:nvSpPr>
          <p:cNvPr id="1031" name="Shape 15"/>
          <p:cNvSpPr>
            <a:spLocks noChangeArrowheads="1"/>
          </p:cNvSpPr>
          <p:nvPr/>
        </p:nvSpPr>
        <p:spPr bwMode="auto">
          <a:xfrm>
            <a:off x="0" y="1279525"/>
            <a:ext cx="711200" cy="228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FFFFFF"/>
              </a:solidFill>
              <a:latin typeface="Questrial" charset="0"/>
              <a:cs typeface="Questrial" charset="0"/>
              <a:sym typeface="Questrial" charset="0"/>
            </a:endParaRPr>
          </a:p>
        </p:txBody>
      </p:sp>
      <p:sp>
        <p:nvSpPr>
          <p:cNvPr id="1032" name="Shape 16"/>
          <p:cNvSpPr>
            <a:spLocks noChangeArrowheads="1"/>
          </p:cNvSpPr>
          <p:nvPr/>
        </p:nvSpPr>
        <p:spPr bwMode="auto">
          <a:xfrm>
            <a:off x="787400" y="1279525"/>
            <a:ext cx="11404600" cy="228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FFFFFF"/>
              </a:solidFill>
              <a:latin typeface="Questrial" charset="0"/>
              <a:cs typeface="Questrial" charset="0"/>
              <a:sym typeface="Questrial" charset="0"/>
            </a:endParaRPr>
          </a:p>
        </p:txBody>
      </p:sp>
      <p:pic>
        <p:nvPicPr>
          <p:cNvPr id="1033" name="Shape 35"/>
          <p:cNvPicPr preferRelativeResize="0">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009313" y="6292850"/>
            <a:ext cx="10080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91463" y="6307138"/>
            <a:ext cx="14763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447213" y="6342063"/>
            <a:ext cx="1482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4000">
          <a:solidFill>
            <a:srgbClr val="000000"/>
          </a:solidFill>
          <a:latin typeface="Lao UI" panose="020B0502040204020203" pitchFamily="34" charset="0"/>
          <a:ea typeface="Lao UI" panose="020B0502040204020203" pitchFamily="34" charset="0"/>
          <a:cs typeface="Lao UI" panose="020B0502040204020203" pitchFamily="34" charset="0"/>
          <a:sym typeface="Arial" panose="020B0604020202020204" pitchFamily="34" charset="0"/>
        </a:defRPr>
      </a:lvl1pPr>
      <a:lvl2pPr algn="l" rtl="0" eaLnBrk="0" fontAlgn="base" hangingPunct="0">
        <a:spcBef>
          <a:spcPct val="0"/>
        </a:spcBef>
        <a:spcAft>
          <a:spcPct val="0"/>
        </a:spcAft>
        <a:defRPr sz="4000">
          <a:solidFill>
            <a:srgbClr val="000000"/>
          </a:solidFill>
          <a:latin typeface="Lao UI" charset="0"/>
          <a:ea typeface="Lao UI" charset="0"/>
          <a:cs typeface="Lao UI" charset="0"/>
          <a:sym typeface="Arial" panose="020B0604020202020204" pitchFamily="34" charset="0"/>
        </a:defRPr>
      </a:lvl2pPr>
      <a:lvl3pPr algn="l" rtl="0" eaLnBrk="0" fontAlgn="base" hangingPunct="0">
        <a:spcBef>
          <a:spcPct val="0"/>
        </a:spcBef>
        <a:spcAft>
          <a:spcPct val="0"/>
        </a:spcAft>
        <a:defRPr sz="4000">
          <a:solidFill>
            <a:srgbClr val="000000"/>
          </a:solidFill>
          <a:latin typeface="Lao UI" charset="0"/>
          <a:ea typeface="Lao UI" charset="0"/>
          <a:cs typeface="Lao UI" charset="0"/>
          <a:sym typeface="Arial" panose="020B0604020202020204" pitchFamily="34" charset="0"/>
        </a:defRPr>
      </a:lvl3pPr>
      <a:lvl4pPr algn="l" rtl="0" eaLnBrk="0" fontAlgn="base" hangingPunct="0">
        <a:spcBef>
          <a:spcPct val="0"/>
        </a:spcBef>
        <a:spcAft>
          <a:spcPct val="0"/>
        </a:spcAft>
        <a:defRPr sz="4000">
          <a:solidFill>
            <a:srgbClr val="000000"/>
          </a:solidFill>
          <a:latin typeface="Lao UI" charset="0"/>
          <a:ea typeface="Lao UI" charset="0"/>
          <a:cs typeface="Lao UI" charset="0"/>
          <a:sym typeface="Arial" panose="020B0604020202020204" pitchFamily="34" charset="0"/>
        </a:defRPr>
      </a:lvl4pPr>
      <a:lvl5pPr algn="l" rtl="0" eaLnBrk="0" fontAlgn="base" hangingPunct="0">
        <a:spcBef>
          <a:spcPct val="0"/>
        </a:spcBef>
        <a:spcAft>
          <a:spcPct val="0"/>
        </a:spcAft>
        <a:defRPr sz="4000">
          <a:solidFill>
            <a:srgbClr val="000000"/>
          </a:solidFill>
          <a:latin typeface="Lao UI" charset="0"/>
          <a:ea typeface="Lao UI" charset="0"/>
          <a:cs typeface="Lao UI" charset="0"/>
          <a:sym typeface="Arial" panose="020B0604020202020204" pitchFamily="34" charset="0"/>
        </a:defRPr>
      </a:lvl5pPr>
      <a:lvl6pPr marL="457200" algn="l" rtl="0" eaLnBrk="0" fontAlgn="base" hangingPunct="0">
        <a:spcBef>
          <a:spcPct val="0"/>
        </a:spcBef>
        <a:spcAft>
          <a:spcPct val="0"/>
        </a:spcAft>
        <a:defRPr sz="4000">
          <a:solidFill>
            <a:srgbClr val="000000"/>
          </a:solidFill>
          <a:latin typeface="Lao UI" charset="0"/>
          <a:cs typeface="Lao UI" charset="0"/>
          <a:sym typeface="Arial" panose="020B0604020202020204" pitchFamily="34" charset="0"/>
        </a:defRPr>
      </a:lvl6pPr>
      <a:lvl7pPr marL="914400" algn="l" rtl="0" eaLnBrk="0" fontAlgn="base" hangingPunct="0">
        <a:spcBef>
          <a:spcPct val="0"/>
        </a:spcBef>
        <a:spcAft>
          <a:spcPct val="0"/>
        </a:spcAft>
        <a:defRPr sz="4000">
          <a:solidFill>
            <a:srgbClr val="000000"/>
          </a:solidFill>
          <a:latin typeface="Lao UI" charset="0"/>
          <a:cs typeface="Lao UI" charset="0"/>
          <a:sym typeface="Arial" panose="020B0604020202020204" pitchFamily="34" charset="0"/>
        </a:defRPr>
      </a:lvl7pPr>
      <a:lvl8pPr marL="1371600" algn="l" rtl="0" eaLnBrk="0" fontAlgn="base" hangingPunct="0">
        <a:spcBef>
          <a:spcPct val="0"/>
        </a:spcBef>
        <a:spcAft>
          <a:spcPct val="0"/>
        </a:spcAft>
        <a:defRPr sz="4000">
          <a:solidFill>
            <a:srgbClr val="000000"/>
          </a:solidFill>
          <a:latin typeface="Lao UI" charset="0"/>
          <a:cs typeface="Lao UI" charset="0"/>
          <a:sym typeface="Arial" panose="020B0604020202020204" pitchFamily="34" charset="0"/>
        </a:defRPr>
      </a:lvl8pPr>
      <a:lvl9pPr marL="1828800" algn="l" rtl="0" eaLnBrk="0" fontAlgn="base" hangingPunct="0">
        <a:spcBef>
          <a:spcPct val="0"/>
        </a:spcBef>
        <a:spcAft>
          <a:spcPct val="0"/>
        </a:spcAft>
        <a:defRPr sz="4000">
          <a:solidFill>
            <a:srgbClr val="000000"/>
          </a:solidFill>
          <a:latin typeface="Lao UI" charset="0"/>
          <a:cs typeface="Lao UI" charset="0"/>
          <a:sym typeface="Arial" panose="020B0604020202020204" pitchFamily="34" charset="0"/>
        </a:defRPr>
      </a:lvl9pPr>
    </p:titleStyle>
    <p:bodyStyle>
      <a:defPPr marR="0" lvl="0" algn="l" rtl="0">
        <a:lnSpc>
          <a:spcPct val="100000"/>
        </a:lnSpc>
        <a:spcBef>
          <a:spcPts val="0"/>
        </a:spcBef>
        <a:spcAft>
          <a:spcPts val="0"/>
        </a:spcAft>
      </a:defPPr>
      <a:lvl1pPr marL="319088" indent="-209550" algn="l" rtl="0" eaLnBrk="0" fontAlgn="base" hangingPunct="0">
        <a:spcBef>
          <a:spcPct val="0"/>
        </a:spcBef>
        <a:spcAft>
          <a:spcPct val="0"/>
        </a:spcAft>
        <a:buFont typeface="Wingdings" panose="05000000000000000000" pitchFamily="2" charset="2"/>
        <a:buChar char="§"/>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www.google.com/url?sa=i&amp;rct=j&amp;q=&amp;esrc=s&amp;frm=1&amp;source=images&amp;cd=&amp;cad=rja&amp;uact=8&amp;ved=0CAcQjRxqFQoTCMeMyJea3sYCFeXnpgodf9YAag&amp;url=http://www.vegkitchen.com/tips/10-reasons-why-brown-rice-is-the-healthy-choice/&amp;ei=RuGmVcfRLuXPmwX_rIPQBg&amp;bvm=bv.97949915,d.dGo&amp;psig=AFQjCNFPIOeAzx6R02CTqZUjF1atPPQqbw&amp;ust=1437086329440734" TargetMode="External"/><Relationship Id="rId7"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www.google.com/url?sa=i&amp;rct=j&amp;q=&amp;esrc=s&amp;frm=1&amp;source=images&amp;cd=&amp;cad=rja&amp;uact=8&amp;ved=0CAcQjRxqFQoTCOCd_5uz6sYCFYVbiAod7n8G2A&amp;url=http://www.unsoyfood.com/products/fresh.html&amp;ei=I0atVaCAMYW3oQTu_5nADQ&amp;bvm=bv.98197061,d.cGU&amp;psig=AFQjCNHEa6dPNUPOKaiIPlBd1OfjPKuWWw&amp;ust=1437505422873616" TargetMode="External"/><Relationship Id="rId5" Type="http://schemas.openxmlformats.org/officeDocument/2006/relationships/image" Target="../media/image27.jpeg"/><Relationship Id="rId10" Type="http://schemas.openxmlformats.org/officeDocument/2006/relationships/image" Target="../media/image31.png"/><Relationship Id="rId4" Type="http://schemas.openxmlformats.org/officeDocument/2006/relationships/image" Target="../media/image26.jpe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8.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9.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0.png"/><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1.png"/><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customXml" Target="../ink/ink2.xml"/><Relationship Id="rId4" Type="http://schemas.openxmlformats.org/officeDocument/2006/relationships/image" Target="../media/image42.emf"/></Relationships>
</file>

<file path=ppt/slides/_rels/slide3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customXml" Target="../ink/ink4.xml"/><Relationship Id="rId4" Type="http://schemas.openxmlformats.org/officeDocument/2006/relationships/image" Target="../media/image42.emf"/></Relationships>
</file>

<file path=ppt/slides/_rels/slide33.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customXml" Target="../ink/ink6.xml"/><Relationship Id="rId4" Type="http://schemas.openxmlformats.org/officeDocument/2006/relationships/image" Target="../media/image42.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publichealth.lacounty.gov/mch/CAH/Breastfeeding_toolkit_May2016_C.PDF"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hoconnor@ph.lacounty.gov"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146"/>
          <p:cNvSpPr txBox="1">
            <a:spLocks noChangeArrowheads="1"/>
          </p:cNvSpPr>
          <p:nvPr/>
        </p:nvSpPr>
        <p:spPr bwMode="auto">
          <a:xfrm>
            <a:off x="2895600" y="4746625"/>
            <a:ext cx="617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ct val="25000"/>
            </a:pPr>
            <a:r>
              <a:rPr lang="en-US" altLang="en-US" sz="3600" b="1">
                <a:latin typeface="Calibri" panose="020F0502020204030204" pitchFamily="34" charset="0"/>
                <a:sym typeface="Calibri" panose="020F0502020204030204" pitchFamily="34" charset="0"/>
              </a:rPr>
              <a:t>CACFP Roundtable Conference</a:t>
            </a:r>
          </a:p>
          <a:p>
            <a:pPr algn="ctr" eaLnBrk="1" hangingPunct="1">
              <a:buSzPct val="25000"/>
            </a:pPr>
            <a:r>
              <a:rPr lang="en-US" altLang="en-US" sz="3600" b="1">
                <a:latin typeface="Calibri" panose="020F0502020204030204" pitchFamily="34" charset="0"/>
                <a:sym typeface="Calibri" panose="020F0502020204030204" pitchFamily="34" charset="0"/>
              </a:rPr>
              <a:t>October 19, 2016</a:t>
            </a:r>
          </a:p>
        </p:txBody>
      </p:sp>
      <p:pic>
        <p:nvPicPr>
          <p:cNvPr id="133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8750"/>
            <a:ext cx="69342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2"/>
          <p:cNvSpPr txBox="1">
            <a:spLocks noGrp="1"/>
          </p:cNvSpPr>
          <p:nvPr>
            <p:ph type="body" idx="4294967295"/>
          </p:nvPr>
        </p:nvSpPr>
        <p:spPr>
          <a:xfrm>
            <a:off x="1400175" y="549275"/>
            <a:ext cx="10340975" cy="998538"/>
          </a:xfrm>
        </p:spPr>
        <p:txBody>
          <a:bodyPr/>
          <a:lstStyle/>
          <a:p>
            <a:pPr marL="109538" indent="0" algn="ctr" eaLnBrk="1" hangingPunct="1">
              <a:spcBef>
                <a:spcPts val="700"/>
              </a:spcBef>
              <a:buClr>
                <a:schemeClr val="accent2"/>
              </a:buClr>
              <a:buSzPct val="60000"/>
              <a:buFont typeface="Noto Sans Symbols"/>
              <a:buNone/>
            </a:pPr>
            <a:r>
              <a:rPr lang="en-US" altLang="en-US" sz="4800" smtClean="0">
                <a:solidFill>
                  <a:schemeClr val="bg1"/>
                </a:solidFill>
                <a:latin typeface="Lao UI" pitchFamily="34" charset="0"/>
                <a:ea typeface="Questrial" charset="0"/>
                <a:cs typeface="Lao UI" pitchFamily="34" charset="0"/>
                <a:sym typeface="Questrial" charset="0"/>
              </a:rPr>
              <a:t>Program</a:t>
            </a:r>
            <a:r>
              <a:rPr lang="en-US" altLang="en-US" sz="4800" b="1" smtClean="0">
                <a:solidFill>
                  <a:schemeClr val="bg1"/>
                </a:solidFill>
                <a:latin typeface="Lao UI" pitchFamily="34" charset="0"/>
                <a:ea typeface="Questrial" charset="0"/>
                <a:cs typeface="Lao UI" pitchFamily="34" charset="0"/>
                <a:sym typeface="Questrial" charset="0"/>
              </a:rPr>
              <a:t> </a:t>
            </a:r>
            <a:r>
              <a:rPr lang="en-US" altLang="en-US" sz="4800" smtClean="0">
                <a:solidFill>
                  <a:schemeClr val="bg1"/>
                </a:solidFill>
                <a:latin typeface="Lao UI" pitchFamily="34" charset="0"/>
                <a:ea typeface="Questrial" charset="0"/>
                <a:cs typeface="Lao UI" pitchFamily="34" charset="0"/>
                <a:sym typeface="Questrial" charset="0"/>
              </a:rPr>
              <a:t>Accomplishments</a:t>
            </a:r>
          </a:p>
        </p:txBody>
      </p:sp>
      <p:pic>
        <p:nvPicPr>
          <p:cNvPr id="31747" name="Picture 8" descr="C:\Users\mponce\AppData\Local\Microsoft\Windows\Temporary Internet Files\Content.Outlook\0N8H88P1\IMG-20160613-WA0039.jpg"/>
          <p:cNvPicPr>
            <a:picLocks noChangeAspect="1" noChangeArrowheads="1"/>
          </p:cNvPicPr>
          <p:nvPr/>
        </p:nvPicPr>
        <p:blipFill>
          <a:blip r:embed="rId3">
            <a:extLst>
              <a:ext uri="{28A0092B-C50C-407E-A947-70E740481C1C}">
                <a14:useLocalDpi xmlns:a14="http://schemas.microsoft.com/office/drawing/2010/main" val="0"/>
              </a:ext>
            </a:extLst>
          </a:blip>
          <a:srcRect t="19180" r="9270"/>
          <a:stretch>
            <a:fillRect/>
          </a:stretch>
        </p:blipFill>
        <p:spPr bwMode="auto">
          <a:xfrm>
            <a:off x="280988" y="1789113"/>
            <a:ext cx="3643312" cy="2479675"/>
          </a:xfrm>
          <a:prstGeom prst="rect">
            <a:avLst/>
          </a:prstGeom>
          <a:noFill/>
          <a:ln w="5715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descr="C:\Users\smazzei\Desktop\annabelle godwin 2.jpg"/>
          <p:cNvPicPr/>
          <p:nvPr/>
        </p:nvPicPr>
        <p:blipFill>
          <a:blip r:embed="rId4"/>
          <a:srcRect/>
          <a:stretch>
            <a:fillRect/>
          </a:stretch>
        </p:blipFill>
        <p:spPr bwMode="auto">
          <a:xfrm>
            <a:off x="5638800" y="1670050"/>
            <a:ext cx="3573463" cy="2479675"/>
          </a:xfrm>
          <a:prstGeom prst="rect">
            <a:avLst/>
          </a:prstGeom>
          <a:noFill/>
          <a:ln w="57150">
            <a:solidFill>
              <a:schemeClr val="accent1">
                <a:lumMod val="60000"/>
                <a:lumOff val="40000"/>
              </a:schemeClr>
            </a:solidFill>
          </a:ln>
        </p:spPr>
      </p:pic>
      <p:pic>
        <p:nvPicPr>
          <p:cNvPr id="31749" name="Picture 9" descr="C:\Users\smazzei\Desktop\Annabelle Godw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3657600"/>
            <a:ext cx="2921000" cy="2535238"/>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175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0175" y="3967163"/>
            <a:ext cx="3844925" cy="2890837"/>
          </a:xfrm>
          <a:prstGeom prst="rect">
            <a:avLst/>
          </a:prstGeom>
          <a:noFill/>
          <a:ln w="5715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txBox="1">
            <a:spLocks noGrp="1"/>
          </p:cNvSpPr>
          <p:nvPr>
            <p:ph type="title"/>
          </p:nvPr>
        </p:nvSpPr>
        <p:spPr>
          <a:xfrm>
            <a:off x="142875" y="166688"/>
            <a:ext cx="10871200" cy="869950"/>
          </a:xfrm>
        </p:spPr>
        <p:txBody>
          <a:bodyPr/>
          <a:lstStyle/>
          <a:p>
            <a:pPr eaLnBrk="1" hangingPunct="1">
              <a:spcBef>
                <a:spcPct val="0"/>
              </a:spcBef>
              <a:buClr>
                <a:srgbClr val="FFFFFF"/>
              </a:buClr>
              <a:buFont typeface="Questrial" charset="0"/>
              <a:buNone/>
            </a:pPr>
            <a:r>
              <a:rPr lang="en-US" altLang="en-US" smtClean="0">
                <a:solidFill>
                  <a:srgbClr val="00B050"/>
                </a:solidFill>
                <a:sym typeface="Questrial" charset="0"/>
              </a:rPr>
              <a:t>Program Accomplishments</a:t>
            </a:r>
          </a:p>
        </p:txBody>
      </p:sp>
      <p:sp>
        <p:nvSpPr>
          <p:cNvPr id="33795" name="Shape 251"/>
          <p:cNvSpPr txBox="1">
            <a:spLocks noGrp="1"/>
          </p:cNvSpPr>
          <p:nvPr>
            <p:ph type="body" idx="1"/>
          </p:nvPr>
        </p:nvSpPr>
        <p:spPr>
          <a:xfrm>
            <a:off x="396875" y="3546475"/>
            <a:ext cx="5608638" cy="2424113"/>
          </a:xfrm>
          <a:ln>
            <a:solidFill>
              <a:srgbClr val="92D050"/>
            </a:solidFill>
            <a:miter lim="800000"/>
            <a:headEnd/>
            <a:tailEnd/>
          </a:ln>
        </p:spPr>
        <p:txBody>
          <a:bodyPr tIns="45700" bIns="45700"/>
          <a:lstStyle/>
          <a:p>
            <a:pPr marL="457200" indent="-457200" eaLnBrk="1" hangingPunct="1">
              <a:spcBef>
                <a:spcPct val="0"/>
              </a:spcBef>
              <a:buSzPct val="70000"/>
              <a:buFont typeface="Wingdings" panose="05000000000000000000" pitchFamily="2" charset="2"/>
              <a:buChar char="q"/>
            </a:pPr>
            <a:r>
              <a:rPr lang="en-US" altLang="en-US" smtClean="0">
                <a:solidFill>
                  <a:schemeClr val="tx1"/>
                </a:solidFill>
                <a:ea typeface="Questrial" charset="0"/>
                <a:sym typeface="Questrial" charset="0"/>
              </a:rPr>
              <a:t>Goal: 5,500 by June 30, 2016</a:t>
            </a:r>
          </a:p>
          <a:p>
            <a:pPr marL="457200" indent="-457200" eaLnBrk="1" hangingPunct="1">
              <a:spcBef>
                <a:spcPct val="0"/>
              </a:spcBef>
              <a:buSzPct val="70000"/>
              <a:buFont typeface="Wingdings" panose="05000000000000000000" pitchFamily="2" charset="2"/>
              <a:buChar char="q"/>
            </a:pPr>
            <a:r>
              <a:rPr lang="en-US" altLang="en-US" smtClean="0">
                <a:solidFill>
                  <a:schemeClr val="tx1"/>
                </a:solidFill>
                <a:ea typeface="Questrial" charset="0"/>
                <a:sym typeface="Questrial" charset="0"/>
              </a:rPr>
              <a:t>Types of providers trained:</a:t>
            </a:r>
          </a:p>
          <a:p>
            <a:pPr marL="776288" lvl="1" indent="-457200" eaLnBrk="1" hangingPunct="1">
              <a:spcBef>
                <a:spcPct val="0"/>
              </a:spcBef>
              <a:buFont typeface="Wingdings" panose="05000000000000000000" pitchFamily="2" charset="2"/>
              <a:buChar char="q"/>
            </a:pPr>
            <a:r>
              <a:rPr lang="en-US" altLang="en-US" smtClean="0">
                <a:solidFill>
                  <a:schemeClr val="tx1"/>
                </a:solidFill>
                <a:latin typeface="Lao UI" pitchFamily="34" charset="0"/>
                <a:ea typeface="Questrial" charset="0"/>
                <a:cs typeface="Lao UI" pitchFamily="34" charset="0"/>
                <a:sym typeface="Questrial" charset="0"/>
              </a:rPr>
              <a:t>Centers: 68%</a:t>
            </a:r>
          </a:p>
          <a:p>
            <a:pPr marL="776288" lvl="1" indent="-457200" eaLnBrk="1" hangingPunct="1">
              <a:spcBef>
                <a:spcPct val="0"/>
              </a:spcBef>
              <a:buFont typeface="Wingdings" panose="05000000000000000000" pitchFamily="2" charset="2"/>
              <a:buChar char="q"/>
            </a:pPr>
            <a:r>
              <a:rPr lang="en-US" altLang="en-US" smtClean="0">
                <a:solidFill>
                  <a:schemeClr val="tx1"/>
                </a:solidFill>
                <a:latin typeface="Lao UI" pitchFamily="34" charset="0"/>
                <a:ea typeface="Questrial" charset="0"/>
                <a:cs typeface="Lao UI" pitchFamily="34" charset="0"/>
                <a:sym typeface="Questrial" charset="0"/>
              </a:rPr>
              <a:t>Licensed Homes (FCC): 22%</a:t>
            </a:r>
          </a:p>
          <a:p>
            <a:pPr marL="776288" lvl="1" indent="-457200" eaLnBrk="1" hangingPunct="1">
              <a:spcBef>
                <a:spcPct val="0"/>
              </a:spcBef>
              <a:buFont typeface="Wingdings" panose="05000000000000000000" pitchFamily="2" charset="2"/>
              <a:buChar char="q"/>
            </a:pPr>
            <a:r>
              <a:rPr lang="en-US" altLang="en-US" smtClean="0">
                <a:solidFill>
                  <a:schemeClr val="tx1"/>
                </a:solidFill>
                <a:latin typeface="Lao UI" pitchFamily="34" charset="0"/>
                <a:ea typeface="Questrial" charset="0"/>
                <a:cs typeface="Lao UI" pitchFamily="34" charset="0"/>
                <a:sym typeface="Questrial" charset="0"/>
              </a:rPr>
              <a:t>License-Exempt: 10%</a:t>
            </a:r>
          </a:p>
        </p:txBody>
      </p:sp>
      <p:sp>
        <p:nvSpPr>
          <p:cNvPr id="33796" name="Text Placeholder 2"/>
          <p:cNvSpPr txBox="1">
            <a:spLocks noGrp="1"/>
          </p:cNvSpPr>
          <p:nvPr>
            <p:ph type="body" idx="2"/>
          </p:nvPr>
        </p:nvSpPr>
        <p:spPr>
          <a:xfrm>
            <a:off x="6142038" y="3546475"/>
            <a:ext cx="5616575" cy="2451100"/>
          </a:xfrm>
        </p:spPr>
        <p:txBody>
          <a:bodyPr/>
          <a:lstStyle/>
          <a:p>
            <a:pPr marL="319088" eaLnBrk="1" hangingPunct="1">
              <a:buSzPct val="70000"/>
              <a:buFont typeface="Wingdings" panose="05000000000000000000" pitchFamily="2" charset="2"/>
              <a:buChar char="q"/>
            </a:pPr>
            <a:r>
              <a:rPr lang="en-US" altLang="en-US" smtClean="0">
                <a:solidFill>
                  <a:srgbClr val="000000"/>
                </a:solidFill>
                <a:cs typeface="Arial" panose="020B0604020202020204" pitchFamily="34" charset="0"/>
                <a:sym typeface="Questrial" charset="0"/>
              </a:rPr>
              <a:t> Goal: 2,200 by June 30, 2016</a:t>
            </a:r>
          </a:p>
          <a:p>
            <a:pPr marL="319088" eaLnBrk="1" hangingPunct="1">
              <a:buSzPct val="70000"/>
              <a:buFont typeface="Wingdings" panose="05000000000000000000" pitchFamily="2" charset="2"/>
              <a:buChar char="q"/>
            </a:pPr>
            <a:r>
              <a:rPr lang="en-US" altLang="en-US" smtClean="0">
                <a:solidFill>
                  <a:srgbClr val="000000"/>
                </a:solidFill>
                <a:cs typeface="Arial" panose="020B0604020202020204" pitchFamily="34" charset="0"/>
                <a:sym typeface="Questrial" charset="0"/>
              </a:rPr>
              <a:t> Additional 753 second visits given</a:t>
            </a:r>
          </a:p>
        </p:txBody>
      </p:sp>
      <p:sp>
        <p:nvSpPr>
          <p:cNvPr id="4" name="Text Placeholder 3"/>
          <p:cNvSpPr>
            <a:spLocks noGrp="1"/>
          </p:cNvSpPr>
          <p:nvPr>
            <p:ph type="body" idx="3"/>
          </p:nvPr>
        </p:nvSpPr>
        <p:spPr>
          <a:xfrm>
            <a:off x="396875" y="1952625"/>
            <a:ext cx="5608638" cy="1593850"/>
          </a:xfrm>
          <a:solidFill>
            <a:srgbClr val="92D050"/>
          </a:solidFill>
        </p:spPr>
        <p:txBody>
          <a:bodyPr/>
          <a:lstStyle/>
          <a:p>
            <a:pPr algn="ctr" eaLnBrk="1" fontAlgn="auto" hangingPunct="1">
              <a:spcBef>
                <a:spcPts val="0"/>
              </a:spcBef>
              <a:spcAft>
                <a:spcPts val="0"/>
              </a:spcAft>
              <a:buSzPct val="25000"/>
              <a:defRPr/>
            </a:pPr>
            <a:r>
              <a:rPr lang="en-US" sz="4000" dirty="0">
                <a:solidFill>
                  <a:schemeClr val="dk1"/>
                </a:solidFill>
                <a:ea typeface="Questrial"/>
              </a:rPr>
              <a:t>Trained over </a:t>
            </a:r>
            <a:r>
              <a:rPr lang="en-US" sz="4800" dirty="0">
                <a:solidFill>
                  <a:srgbClr val="7030A0"/>
                </a:solidFill>
                <a:ea typeface="Questrial"/>
              </a:rPr>
              <a:t>5,800</a:t>
            </a:r>
            <a:r>
              <a:rPr lang="en-US" sz="4800" dirty="0">
                <a:solidFill>
                  <a:schemeClr val="accent1">
                    <a:lumMod val="60000"/>
                    <a:lumOff val="40000"/>
                  </a:schemeClr>
                </a:solidFill>
                <a:ea typeface="Questrial"/>
              </a:rPr>
              <a:t> </a:t>
            </a:r>
            <a:r>
              <a:rPr lang="en-US" sz="4000" dirty="0">
                <a:solidFill>
                  <a:schemeClr val="dk1"/>
                </a:solidFill>
                <a:ea typeface="Questrial"/>
              </a:rPr>
              <a:t>ECE providers</a:t>
            </a:r>
          </a:p>
        </p:txBody>
      </p:sp>
      <p:sp>
        <p:nvSpPr>
          <p:cNvPr id="33798" name="Text Placeholder 4"/>
          <p:cNvSpPr txBox="1">
            <a:spLocks noGrp="1"/>
          </p:cNvSpPr>
          <p:nvPr>
            <p:ph type="body" idx="4"/>
          </p:nvPr>
        </p:nvSpPr>
        <p:spPr>
          <a:xfrm>
            <a:off x="6142038" y="1952625"/>
            <a:ext cx="5616575" cy="1593850"/>
          </a:xfrm>
          <a:solidFill>
            <a:srgbClr val="00B0F0"/>
          </a:solidFill>
        </p:spPr>
        <p:txBody>
          <a:bodyPr/>
          <a:lstStyle/>
          <a:p>
            <a:pPr algn="ctr" eaLnBrk="1" hangingPunct="1">
              <a:buSzPct val="60000"/>
            </a:pPr>
            <a:r>
              <a:rPr lang="en-US" altLang="en-US" sz="4000" smtClean="0">
                <a:solidFill>
                  <a:srgbClr val="000000"/>
                </a:solidFill>
                <a:ea typeface="Questrial" charset="0"/>
                <a:sym typeface="Questrial" charset="0"/>
              </a:rPr>
              <a:t>Coached over </a:t>
            </a:r>
            <a:r>
              <a:rPr lang="en-US" altLang="en-US" sz="4800" smtClean="0">
                <a:solidFill>
                  <a:srgbClr val="FFC000"/>
                </a:solidFill>
                <a:ea typeface="Questrial" charset="0"/>
                <a:sym typeface="Questrial" charset="0"/>
              </a:rPr>
              <a:t>2,300 </a:t>
            </a:r>
            <a:r>
              <a:rPr lang="en-US" altLang="en-US" sz="4000" smtClean="0">
                <a:solidFill>
                  <a:srgbClr val="000000"/>
                </a:solidFill>
                <a:ea typeface="Questrial" charset="0"/>
                <a:sym typeface="Questrial" charset="0"/>
              </a:rPr>
              <a:t>ECE providers</a:t>
            </a:r>
            <a:r>
              <a:rPr lang="en-US" altLang="en-US" sz="4000" smtClean="0">
                <a:ea typeface="Questrial" charset="0"/>
                <a:sym typeface="Questrial" charset="0"/>
              </a:rPr>
              <a:t> </a:t>
            </a:r>
          </a:p>
        </p:txBody>
      </p:sp>
      <p:sp>
        <p:nvSpPr>
          <p:cNvPr id="6" name="Rectangle 5"/>
          <p:cNvSpPr/>
          <p:nvPr/>
        </p:nvSpPr>
        <p:spPr>
          <a:xfrm>
            <a:off x="396875" y="1952625"/>
            <a:ext cx="5608638" cy="404495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a:sym typeface="Arial"/>
            </a:endParaRPr>
          </a:p>
        </p:txBody>
      </p:sp>
      <p:sp>
        <p:nvSpPr>
          <p:cNvPr id="7" name="Rectangle 6"/>
          <p:cNvSpPr/>
          <p:nvPr/>
        </p:nvSpPr>
        <p:spPr>
          <a:xfrm>
            <a:off x="6142038" y="1952625"/>
            <a:ext cx="5616575" cy="404495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hape 258"/>
          <p:cNvSpPr>
            <a:spLocks noChangeArrowheads="1"/>
          </p:cNvSpPr>
          <p:nvPr/>
        </p:nvSpPr>
        <p:spPr bwMode="auto">
          <a:xfrm>
            <a:off x="230188" y="176213"/>
            <a:ext cx="9855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25000"/>
            </a:pPr>
            <a:r>
              <a:rPr lang="en-US" altLang="en-US" sz="4400">
                <a:solidFill>
                  <a:srgbClr val="00B050"/>
                </a:solidFill>
                <a:latin typeface="Calibri" panose="020F0502020204030204" pitchFamily="34" charset="0"/>
                <a:sym typeface="Calibri" panose="020F0502020204030204" pitchFamily="34" charset="0"/>
              </a:rPr>
              <a:t>Training &amp; Coaching Incentives</a:t>
            </a:r>
          </a:p>
        </p:txBody>
      </p:sp>
      <p:grpSp>
        <p:nvGrpSpPr>
          <p:cNvPr id="35843" name="Shape 263"/>
          <p:cNvGrpSpPr>
            <a:grpSpLocks/>
          </p:cNvGrpSpPr>
          <p:nvPr/>
        </p:nvGrpSpPr>
        <p:grpSpPr bwMode="auto">
          <a:xfrm>
            <a:off x="2954338" y="1681163"/>
            <a:ext cx="3302000" cy="2678112"/>
            <a:chOff x="3665050" y="1648035"/>
            <a:chExt cx="4049100" cy="3260039"/>
          </a:xfrm>
        </p:grpSpPr>
        <p:pic>
          <p:nvPicPr>
            <p:cNvPr id="35851" name="Shape 26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050" y="1648035"/>
              <a:ext cx="3200899" cy="236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Shape 265"/>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599" y="2608625"/>
              <a:ext cx="3103551" cy="229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844" name="Shape 259" descr="newsletter.JPG"/>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88" y="1646238"/>
            <a:ext cx="213995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 name="Shape 262" descr="Capture.PNG"/>
          <p:cNvPicPr preferRelativeResize="0"/>
          <p:nvPr/>
        </p:nvPicPr>
        <p:blipFill rotWithShape="1">
          <a:blip r:embed="rId6"/>
          <a:srcRect l="3567" t="8836" r="64691" b="7010"/>
          <a:stretch/>
        </p:blipFill>
        <p:spPr>
          <a:xfrm>
            <a:off x="87313" y="4076700"/>
            <a:ext cx="2139950" cy="2614613"/>
          </a:xfrm>
          <a:prstGeom prst="rect">
            <a:avLst/>
          </a:prstGeom>
          <a:noFill/>
          <a:ln w="38100" cap="sq" cmpd="sng">
            <a:solidFill>
              <a:schemeClr val="accent2"/>
            </a:solidFill>
            <a:prstDash val="solid"/>
            <a:miter/>
            <a:headEnd type="none" w="med" len="med"/>
            <a:tailEnd type="none" w="med" len="med"/>
          </a:ln>
          <a:effectLst>
            <a:outerShdw blurRad="50799" dist="38100" dir="2700000" algn="tl" rotWithShape="0">
              <a:srgbClr val="000000">
                <a:alpha val="42750"/>
              </a:srgbClr>
            </a:outerShdw>
          </a:effectLst>
        </p:spPr>
      </p:pic>
      <p:pic>
        <p:nvPicPr>
          <p:cNvPr id="35846" name="Shape 291"/>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b="2225"/>
          <a:stretch>
            <a:fillRect/>
          </a:stretch>
        </p:blipFill>
        <p:spPr bwMode="auto">
          <a:xfrm>
            <a:off x="6584950" y="1922463"/>
            <a:ext cx="3265488" cy="2030412"/>
          </a:xfrm>
          <a:prstGeom prst="rect">
            <a:avLst/>
          </a:prstGeom>
          <a:noFill/>
          <a:ln w="38100">
            <a:solidFill>
              <a:srgbClr val="92D050"/>
            </a:solidFill>
            <a:round/>
            <a:headEnd/>
            <a:tailEnd/>
          </a:ln>
          <a:extLst>
            <a:ext uri="{909E8E84-426E-40DD-AFC4-6F175D3DCCD1}">
              <a14:hiddenFill xmlns:a14="http://schemas.microsoft.com/office/drawing/2010/main">
                <a:solidFill>
                  <a:srgbClr val="FFFFFF"/>
                </a:solidFill>
              </a14:hiddenFill>
            </a:ext>
          </a:extLst>
        </p:spPr>
      </p:pic>
      <p:pic>
        <p:nvPicPr>
          <p:cNvPr id="35847" name="Shape 290"/>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6650" y="4437063"/>
            <a:ext cx="2476500" cy="1857375"/>
          </a:xfrm>
          <a:prstGeom prst="rect">
            <a:avLst/>
          </a:prstGeom>
          <a:noFill/>
          <a:ln w="38100">
            <a:solidFill>
              <a:srgbClr val="DC9090"/>
            </a:solidFill>
            <a:round/>
            <a:headEnd/>
            <a:tailEnd/>
          </a:ln>
          <a:extLst>
            <a:ext uri="{909E8E84-426E-40DD-AFC4-6F175D3DCCD1}">
              <a14:hiddenFill xmlns:a14="http://schemas.microsoft.com/office/drawing/2010/main">
                <a:solidFill>
                  <a:srgbClr val="FFFFFF"/>
                </a:solidFill>
              </a14:hiddenFill>
            </a:ext>
          </a:extLst>
        </p:spPr>
      </p:pic>
      <p:pic>
        <p:nvPicPr>
          <p:cNvPr id="35848"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180638" y="1646238"/>
            <a:ext cx="1841500" cy="3324225"/>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35849" name="Pictur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720975" y="4427538"/>
            <a:ext cx="1698625" cy="2263775"/>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16" name="Shape 294" descr="IMG_3078.JPG"/>
          <p:cNvPicPr preferRelativeResize="0"/>
          <p:nvPr/>
        </p:nvPicPr>
        <p:blipFill>
          <a:blip r:embed="rId11"/>
          <a:stretch>
            <a:fillRect/>
          </a:stretch>
        </p:blipFill>
        <p:spPr>
          <a:xfrm>
            <a:off x="8050213" y="4229100"/>
            <a:ext cx="2546350" cy="1909763"/>
          </a:xfrm>
          <a:prstGeom prst="rect">
            <a:avLst/>
          </a:prstGeom>
          <a:noFill/>
          <a:ln w="38100">
            <a:solidFill>
              <a:schemeClr val="accent4">
                <a:lumMod val="75000"/>
              </a:schemeClr>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txBox="1">
            <a:spLocks noGrp="1"/>
          </p:cNvSpPr>
          <p:nvPr>
            <p:ph type="title"/>
          </p:nvPr>
        </p:nvSpPr>
        <p:spPr>
          <a:xfrm>
            <a:off x="280988" y="179388"/>
            <a:ext cx="10871200" cy="990600"/>
          </a:xfrm>
        </p:spPr>
        <p:txBody>
          <a:bodyPr/>
          <a:lstStyle/>
          <a:p>
            <a:pPr eaLnBrk="1" hangingPunct="1">
              <a:spcBef>
                <a:spcPct val="0"/>
              </a:spcBef>
              <a:buClr>
                <a:srgbClr val="FFFFFF"/>
              </a:buClr>
              <a:buFont typeface="Questrial" charset="0"/>
              <a:buNone/>
            </a:pPr>
            <a:r>
              <a:rPr lang="en-US" altLang="en-US" sz="4000" smtClean="0">
                <a:solidFill>
                  <a:srgbClr val="00B050"/>
                </a:solidFill>
                <a:latin typeface="Lao UI" pitchFamily="34" charset="0"/>
                <a:ea typeface="Questrial" charset="0"/>
                <a:cs typeface="Questrial" charset="0"/>
                <a:sym typeface="Questrial" charset="0"/>
              </a:rPr>
              <a:t>Most Common Coaching Requests</a:t>
            </a:r>
          </a:p>
        </p:txBody>
      </p:sp>
      <p:sp>
        <p:nvSpPr>
          <p:cNvPr id="9" name="Content Placeholder 8"/>
          <p:cNvSpPr>
            <a:spLocks noGrp="1"/>
          </p:cNvSpPr>
          <p:nvPr>
            <p:ph sz="half" idx="1"/>
          </p:nvPr>
        </p:nvSpPr>
        <p:spPr>
          <a:xfrm>
            <a:off x="0" y="1589088"/>
            <a:ext cx="5918200" cy="5060950"/>
          </a:xfrm>
        </p:spPr>
        <p:txBody>
          <a:bodyPr>
            <a:normAutofit fontScale="92500" lnSpcReduction="10000"/>
          </a:bodyPr>
          <a:lstStyle/>
          <a:p>
            <a:pPr eaLnBrk="1" fontAlgn="auto" hangingPunct="1">
              <a:spcAft>
                <a:spcPts val="0"/>
              </a:spcAft>
              <a:buSzPct val="100000"/>
              <a:buFont typeface="Wingdings" panose="05000000000000000000" pitchFamily="2" charset="2"/>
              <a:buChar char="q"/>
              <a:defRPr/>
            </a:pPr>
            <a:r>
              <a:rPr lang="en-US" sz="3200" b="1" dirty="0">
                <a:solidFill>
                  <a:prstClr val="black"/>
                </a:solidFill>
                <a:latin typeface="Lao UI" panose="020B0502040204020203" pitchFamily="34" charset="0"/>
                <a:cs typeface="Lao UI" panose="020B0502040204020203" pitchFamily="34" charset="0"/>
              </a:rPr>
              <a:t> Improve Food/Beverages</a:t>
            </a:r>
          </a:p>
          <a:p>
            <a:pPr lvl="1" eaLnBrk="1" fontAlgn="auto" hangingPunct="1">
              <a:spcAft>
                <a:spcPts val="0"/>
              </a:spcAft>
              <a:buSzPct val="100000"/>
              <a:buFont typeface="Wingdings" panose="05000000000000000000" pitchFamily="2" charset="2"/>
              <a:buChar char="q"/>
              <a:defRPr/>
            </a:pPr>
            <a:r>
              <a:rPr lang="en-US" b="1" dirty="0">
                <a:solidFill>
                  <a:prstClr val="black"/>
                </a:solidFill>
                <a:latin typeface="Lao UI" panose="020B0502040204020203" pitchFamily="34" charset="0"/>
                <a:cs typeface="Lao UI" panose="020B0502040204020203" pitchFamily="34" charset="0"/>
              </a:rPr>
              <a:t> </a:t>
            </a:r>
            <a:r>
              <a:rPr lang="en-US" dirty="0">
                <a:solidFill>
                  <a:prstClr val="black"/>
                </a:solidFill>
                <a:latin typeface="Lao UI" panose="020B0502040204020203" pitchFamily="34" charset="0"/>
                <a:cs typeface="Lao UI" panose="020B0502040204020203" pitchFamily="34" charset="0"/>
              </a:rPr>
              <a:t>Menu plan improvements/recipe ideas </a:t>
            </a:r>
          </a:p>
          <a:p>
            <a:pPr lvl="1" eaLnBrk="1" fontAlgn="auto" hangingPunct="1">
              <a:spcAft>
                <a:spcPts val="0"/>
              </a:spcAft>
              <a:buSzPct val="100000"/>
              <a:buFont typeface="Wingdings" panose="05000000000000000000" pitchFamily="2" charset="2"/>
              <a:buChar char="q"/>
              <a:defRPr/>
            </a:pPr>
            <a:r>
              <a:rPr lang="en-US" dirty="0">
                <a:solidFill>
                  <a:prstClr val="black"/>
                </a:solidFill>
                <a:latin typeface="Lao UI" panose="020B0502040204020203" pitchFamily="34" charset="0"/>
                <a:cs typeface="Lao UI" panose="020B0502040204020203" pitchFamily="34" charset="0"/>
              </a:rPr>
              <a:t> Developing new menus for new providers</a:t>
            </a:r>
          </a:p>
          <a:p>
            <a:pPr lvl="1" eaLnBrk="1" fontAlgn="auto" hangingPunct="1">
              <a:spcAft>
                <a:spcPts val="0"/>
              </a:spcAft>
              <a:buSzPct val="100000"/>
              <a:buFont typeface="Wingdings" panose="05000000000000000000" pitchFamily="2" charset="2"/>
              <a:buChar char="q"/>
              <a:defRPr/>
            </a:pPr>
            <a:r>
              <a:rPr lang="en-US" dirty="0">
                <a:solidFill>
                  <a:prstClr val="black"/>
                </a:solidFill>
                <a:latin typeface="Lao UI" panose="020B0502040204020203" pitchFamily="34" charset="0"/>
                <a:cs typeface="Lao UI" panose="020B0502040204020203" pitchFamily="34" charset="0"/>
              </a:rPr>
              <a:t> Assistance with joining the </a:t>
            </a:r>
            <a:r>
              <a:rPr lang="en-US" sz="2500" dirty="0">
                <a:solidFill>
                  <a:prstClr val="black"/>
                </a:solidFill>
                <a:latin typeface="Lao UI" panose="020B0502040204020203" pitchFamily="34" charset="0"/>
                <a:cs typeface="Lao UI" panose="020B0502040204020203" pitchFamily="34" charset="0"/>
              </a:rPr>
              <a:t>Child and Adult Care Food Program (CACFP)</a:t>
            </a:r>
          </a:p>
          <a:p>
            <a:pPr lvl="1" eaLnBrk="1" fontAlgn="auto" hangingPunct="1">
              <a:spcAft>
                <a:spcPts val="0"/>
              </a:spcAft>
              <a:buSzPct val="100000"/>
              <a:buFont typeface="Wingdings" panose="05000000000000000000" pitchFamily="2" charset="2"/>
              <a:buChar char="q"/>
              <a:defRPr/>
            </a:pPr>
            <a:r>
              <a:rPr lang="en-US" sz="2500" dirty="0">
                <a:solidFill>
                  <a:prstClr val="black"/>
                </a:solidFill>
                <a:latin typeface="Lao UI" panose="020B0502040204020203" pitchFamily="34" charset="0"/>
                <a:cs typeface="Lao UI" panose="020B0502040204020203" pitchFamily="34" charset="0"/>
              </a:rPr>
              <a:t> Healthy cooking activity ideas</a:t>
            </a:r>
            <a:endParaRPr lang="en-US" dirty="0">
              <a:solidFill>
                <a:prstClr val="black"/>
              </a:solidFill>
              <a:latin typeface="Lao UI" panose="020B0502040204020203" pitchFamily="34" charset="0"/>
              <a:cs typeface="Lao UI" panose="020B0502040204020203" pitchFamily="34" charset="0"/>
            </a:endParaRPr>
          </a:p>
          <a:p>
            <a:pPr eaLnBrk="1" fontAlgn="auto" hangingPunct="1">
              <a:spcAft>
                <a:spcPts val="0"/>
              </a:spcAft>
              <a:buSzPct val="100000"/>
              <a:buFont typeface="Wingdings" panose="05000000000000000000" pitchFamily="2" charset="2"/>
              <a:buChar char="q"/>
              <a:defRPr/>
            </a:pPr>
            <a:r>
              <a:rPr lang="en-US" sz="3200" b="1" dirty="0">
                <a:solidFill>
                  <a:prstClr val="black"/>
                </a:solidFill>
                <a:latin typeface="Lao UI" panose="020B0502040204020203" pitchFamily="34" charset="0"/>
                <a:cs typeface="Lao UI" panose="020B0502040204020203" pitchFamily="34" charset="0"/>
              </a:rPr>
              <a:t> Increase Physical Activity</a:t>
            </a:r>
          </a:p>
          <a:p>
            <a:pPr lvl="1" eaLnBrk="1" fontAlgn="auto" hangingPunct="1">
              <a:spcAft>
                <a:spcPts val="0"/>
              </a:spcAft>
              <a:buSzPct val="100000"/>
              <a:buFont typeface="Wingdings" panose="05000000000000000000" pitchFamily="2" charset="2"/>
              <a:buChar char="q"/>
              <a:defRPr/>
            </a:pPr>
            <a:r>
              <a:rPr lang="en-US" dirty="0">
                <a:solidFill>
                  <a:prstClr val="black"/>
                </a:solidFill>
                <a:latin typeface="Lao UI" panose="020B0502040204020203" pitchFamily="34" charset="0"/>
                <a:cs typeface="Lao UI" panose="020B0502040204020203" pitchFamily="34" charset="0"/>
              </a:rPr>
              <a:t> Expanding physical activity ideas</a:t>
            </a:r>
          </a:p>
          <a:p>
            <a:pPr lvl="1" eaLnBrk="1" fontAlgn="auto" hangingPunct="1">
              <a:spcAft>
                <a:spcPts val="0"/>
              </a:spcAft>
              <a:buSzPct val="100000"/>
              <a:buFont typeface="Wingdings" panose="05000000000000000000" pitchFamily="2" charset="2"/>
              <a:buChar char="q"/>
              <a:defRPr/>
            </a:pPr>
            <a:r>
              <a:rPr lang="en-US" dirty="0">
                <a:solidFill>
                  <a:prstClr val="black"/>
                </a:solidFill>
                <a:latin typeface="Lao UI" panose="020B0502040204020203" pitchFamily="34" charset="0"/>
                <a:cs typeface="Lao UI" panose="020B0502040204020203" pitchFamily="34" charset="0"/>
              </a:rPr>
              <a:t> Incorporating more structured play into curriculum</a:t>
            </a:r>
          </a:p>
          <a:p>
            <a:pPr eaLnBrk="1" fontAlgn="auto" hangingPunct="1">
              <a:spcAft>
                <a:spcPts val="0"/>
              </a:spcAft>
              <a:defRPr/>
            </a:pPr>
            <a:endParaRPr lang="en-US" dirty="0">
              <a:latin typeface="Lao UI" panose="020B0502040204020203" pitchFamily="34" charset="0"/>
              <a:cs typeface="Lao UI" panose="020B0502040204020203" pitchFamily="34" charset="0"/>
            </a:endParaRPr>
          </a:p>
        </p:txBody>
      </p:sp>
      <p:sp>
        <p:nvSpPr>
          <p:cNvPr id="37892" name="Content Placeholder 3"/>
          <p:cNvSpPr txBox="1">
            <a:spLocks noGrp="1"/>
          </p:cNvSpPr>
          <p:nvPr>
            <p:ph sz="half" idx="2"/>
          </p:nvPr>
        </p:nvSpPr>
        <p:spPr>
          <a:xfrm>
            <a:off x="6097588" y="1589088"/>
            <a:ext cx="6213475" cy="4927600"/>
          </a:xfrm>
        </p:spPr>
        <p:txBody>
          <a:bodyPr/>
          <a:lstStyle/>
          <a:p>
            <a:pPr marL="319088" eaLnBrk="1" hangingPunct="1">
              <a:buSzTx/>
              <a:buFont typeface="Wingdings" panose="05000000000000000000" pitchFamily="2" charset="2"/>
              <a:buChar char="q"/>
            </a:pPr>
            <a:r>
              <a:rPr lang="en-US" altLang="en-US" sz="3000" b="1" smtClean="0">
                <a:solidFill>
                  <a:srgbClr val="000000"/>
                </a:solidFill>
                <a:latin typeface="Lao UI" pitchFamily="34" charset="0"/>
                <a:ea typeface="Questrial" charset="0"/>
                <a:cs typeface="Lao UI" pitchFamily="34" charset="0"/>
                <a:sym typeface="Questrial" charset="0"/>
              </a:rPr>
              <a:t> Reduce Screen Time</a:t>
            </a:r>
          </a:p>
          <a:p>
            <a:pPr marL="639763" lvl="1" indent="-168275" eaLnBrk="1" hangingPunct="1">
              <a:buSzTx/>
              <a:buFont typeface="Wingdings" panose="05000000000000000000" pitchFamily="2" charset="2"/>
              <a:buChar char="q"/>
            </a:pPr>
            <a:r>
              <a:rPr lang="en-US" altLang="en-US" sz="2400" b="1" smtClean="0">
                <a:solidFill>
                  <a:srgbClr val="000000"/>
                </a:solidFill>
                <a:latin typeface="Lao UI" pitchFamily="34" charset="0"/>
                <a:ea typeface="Questrial" charset="0"/>
                <a:cs typeface="Lao UI" pitchFamily="34" charset="0"/>
                <a:sym typeface="Questrial" charset="0"/>
              </a:rPr>
              <a:t> </a:t>
            </a:r>
            <a:r>
              <a:rPr lang="en-US" altLang="en-US" sz="2400" smtClean="0">
                <a:solidFill>
                  <a:srgbClr val="000000"/>
                </a:solidFill>
                <a:latin typeface="Lao UI" pitchFamily="34" charset="0"/>
                <a:ea typeface="Questrial" charset="0"/>
                <a:cs typeface="Lao UI" pitchFamily="34" charset="0"/>
                <a:sym typeface="Questrial" charset="0"/>
              </a:rPr>
              <a:t>Doing physical activity instead of screen time</a:t>
            </a:r>
          </a:p>
          <a:p>
            <a:pPr marL="319088" eaLnBrk="1" hangingPunct="1">
              <a:buSzTx/>
              <a:buFont typeface="Wingdings" panose="05000000000000000000" pitchFamily="2" charset="2"/>
              <a:buChar char="q"/>
            </a:pPr>
            <a:r>
              <a:rPr lang="en-US" altLang="en-US" sz="3000" b="1" smtClean="0">
                <a:solidFill>
                  <a:srgbClr val="000000"/>
                </a:solidFill>
                <a:latin typeface="Lao UI" pitchFamily="34" charset="0"/>
                <a:ea typeface="Questrial" charset="0"/>
                <a:cs typeface="Lao UI" pitchFamily="34" charset="0"/>
                <a:sym typeface="Questrial" charset="0"/>
              </a:rPr>
              <a:t> Others</a:t>
            </a:r>
          </a:p>
          <a:p>
            <a:pPr marL="639763" lvl="1" indent="-168275" eaLnBrk="1" hangingPunct="1">
              <a:buSzTx/>
              <a:buFont typeface="Wingdings" panose="05000000000000000000" pitchFamily="2" charset="2"/>
              <a:buChar char="q"/>
            </a:pPr>
            <a:r>
              <a:rPr lang="en-US" altLang="en-US" sz="2100" b="1" smtClean="0">
                <a:solidFill>
                  <a:srgbClr val="000000"/>
                </a:solidFill>
                <a:latin typeface="Lao UI" pitchFamily="34" charset="0"/>
                <a:ea typeface="Questrial" charset="0"/>
                <a:cs typeface="Lao UI" pitchFamily="34" charset="0"/>
                <a:sym typeface="Questrial" charset="0"/>
              </a:rPr>
              <a:t>  </a:t>
            </a:r>
            <a:r>
              <a:rPr lang="en-US" altLang="en-US" sz="2400" smtClean="0">
                <a:solidFill>
                  <a:srgbClr val="000000"/>
                </a:solidFill>
                <a:latin typeface="Lao UI" pitchFamily="34" charset="0"/>
                <a:ea typeface="Questrial" charset="0"/>
                <a:cs typeface="Lao UI" pitchFamily="34" charset="0"/>
                <a:sym typeface="Questrial" charset="0"/>
              </a:rPr>
              <a:t>Creating “Healthy Policies” </a:t>
            </a:r>
          </a:p>
          <a:p>
            <a:pPr marL="639763" lvl="1" indent="-168275" eaLnBrk="1" hangingPunct="1">
              <a:buSzTx/>
              <a:buFont typeface="Wingdings" panose="05000000000000000000" pitchFamily="2" charset="2"/>
              <a:buChar char="q"/>
            </a:pPr>
            <a:r>
              <a:rPr lang="en-US" altLang="en-US" sz="2400" smtClean="0">
                <a:solidFill>
                  <a:srgbClr val="000000"/>
                </a:solidFill>
                <a:latin typeface="Lao UI" pitchFamily="34" charset="0"/>
                <a:ea typeface="Questrial" charset="0"/>
                <a:cs typeface="Lao UI" pitchFamily="34" charset="0"/>
                <a:sym typeface="Questrial" charset="0"/>
              </a:rPr>
              <a:t> Starting a garden at child care sites</a:t>
            </a:r>
          </a:p>
          <a:p>
            <a:pPr marL="639763" lvl="1" indent="-168275" eaLnBrk="1" hangingPunct="1">
              <a:buSzTx/>
              <a:buFont typeface="Wingdings" panose="05000000000000000000" pitchFamily="2" charset="2"/>
              <a:buChar char="q"/>
            </a:pPr>
            <a:r>
              <a:rPr lang="en-US" altLang="en-US" sz="2400" smtClean="0">
                <a:solidFill>
                  <a:srgbClr val="000000"/>
                </a:solidFill>
                <a:latin typeface="Lao UI" pitchFamily="34" charset="0"/>
                <a:ea typeface="Questrial" charset="0"/>
                <a:cs typeface="Lao UI" pitchFamily="34" charset="0"/>
                <a:sym typeface="Questrial" charset="0"/>
              </a:rPr>
              <a:t> Developing ideas for classroom container gardening</a:t>
            </a:r>
          </a:p>
          <a:p>
            <a:pPr marL="639763" lvl="1" indent="-168275" eaLnBrk="1" hangingPunct="1">
              <a:buSzTx/>
              <a:buFont typeface="Wingdings" panose="05000000000000000000" pitchFamily="2" charset="2"/>
              <a:buChar char="q"/>
            </a:pPr>
            <a:r>
              <a:rPr lang="en-US" altLang="en-US" sz="2400" smtClean="0">
                <a:solidFill>
                  <a:srgbClr val="000000"/>
                </a:solidFill>
                <a:latin typeface="Lao UI" pitchFamily="34" charset="0"/>
                <a:ea typeface="Questrial" charset="0"/>
                <a:cs typeface="Lao UI" pitchFamily="34" charset="0"/>
                <a:sym typeface="Questrial" charset="0"/>
              </a:rPr>
              <a:t> Family engagement and support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302"/>
          <p:cNvSpPr txBox="1">
            <a:spLocks noChangeArrowheads="1"/>
          </p:cNvSpPr>
          <p:nvPr/>
        </p:nvSpPr>
        <p:spPr bwMode="auto">
          <a:xfrm>
            <a:off x="8386763" y="1801813"/>
            <a:ext cx="325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ct val="25000"/>
            </a:pPr>
            <a:r>
              <a:rPr lang="en-US" altLang="en-US" sz="1800" u="sng">
                <a:latin typeface="Questrial" charset="0"/>
                <a:sym typeface="Questrial" charset="0"/>
              </a:rPr>
              <a:t>Structured physical activity</a:t>
            </a:r>
          </a:p>
        </p:txBody>
      </p:sp>
      <p:sp>
        <p:nvSpPr>
          <p:cNvPr id="39939" name="Shape 303"/>
          <p:cNvSpPr txBox="1">
            <a:spLocks noChangeArrowheads="1"/>
          </p:cNvSpPr>
          <p:nvPr/>
        </p:nvSpPr>
        <p:spPr bwMode="auto">
          <a:xfrm>
            <a:off x="4044950" y="1673225"/>
            <a:ext cx="436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ct val="25000"/>
            </a:pPr>
            <a:r>
              <a:rPr lang="en-US" altLang="en-US" sz="1800" u="sng">
                <a:latin typeface="Questrial" charset="0"/>
                <a:sym typeface="Questrial" charset="0"/>
              </a:rPr>
              <a:t>Small steps to big changes</a:t>
            </a:r>
          </a:p>
        </p:txBody>
      </p:sp>
      <p:sp>
        <p:nvSpPr>
          <p:cNvPr id="39940" name="Shape 304"/>
          <p:cNvSpPr txBox="1">
            <a:spLocks noChangeArrowheads="1"/>
          </p:cNvSpPr>
          <p:nvPr/>
        </p:nvSpPr>
        <p:spPr bwMode="auto">
          <a:xfrm>
            <a:off x="-122238" y="1771650"/>
            <a:ext cx="497840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ct val="25000"/>
            </a:pPr>
            <a:r>
              <a:rPr lang="en-US" altLang="en-US" sz="1800" u="sng">
                <a:latin typeface="Questrial" charset="0"/>
                <a:sym typeface="Questrial" charset="0"/>
              </a:rPr>
              <a:t>Gardening</a:t>
            </a:r>
          </a:p>
        </p:txBody>
      </p:sp>
      <p:pic>
        <p:nvPicPr>
          <p:cNvPr id="39941" name="Shape 305" descr="http://www.vegkitchen.com/wp-content/uploads/2012/01/White-and-brown-rice.jpg">
            <a:hlinkClick r:id="rId3"/>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113" y="2162175"/>
            <a:ext cx="2784475" cy="1479550"/>
          </a:xfrm>
          <a:prstGeom prst="rect">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pic>
      <p:pic>
        <p:nvPicPr>
          <p:cNvPr id="39942" name="Shape 306" descr="Image result for fresh fruit vs canned"/>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1625" y="3836988"/>
            <a:ext cx="10144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Shape 307" descr="http://www.unsoyfood.com/images/pg-fresh-peach2.jpg">
            <a:hlinkClick r:id="rId6"/>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5950" y="3875088"/>
            <a:ext cx="1493838"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Shape 308"/>
          <p:cNvSpPr txBox="1">
            <a:spLocks noChangeArrowheads="1"/>
          </p:cNvSpPr>
          <p:nvPr/>
        </p:nvSpPr>
        <p:spPr bwMode="auto">
          <a:xfrm>
            <a:off x="6091238" y="4191000"/>
            <a:ext cx="560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25000"/>
            </a:pPr>
            <a:r>
              <a:rPr lang="en-US" altLang="en-US" sz="1800">
                <a:latin typeface="Questrial" charset="0"/>
                <a:sym typeface="Questrial" charset="0"/>
              </a:rPr>
              <a:t>VS</a:t>
            </a:r>
          </a:p>
        </p:txBody>
      </p:sp>
      <p:pic>
        <p:nvPicPr>
          <p:cNvPr id="39945" name="Shape 309"/>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300" y="2319338"/>
            <a:ext cx="2819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Shape 310"/>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5950" y="2382838"/>
            <a:ext cx="355282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Title 1"/>
          <p:cNvSpPr txBox="1">
            <a:spLocks noGrp="1"/>
          </p:cNvSpPr>
          <p:nvPr>
            <p:ph type="title"/>
          </p:nvPr>
        </p:nvSpPr>
        <p:spPr>
          <a:xfrm>
            <a:off x="133350" y="166688"/>
            <a:ext cx="10871200" cy="990600"/>
          </a:xfrm>
        </p:spPr>
        <p:txBody>
          <a:bodyPr/>
          <a:lstStyle/>
          <a:p>
            <a:pPr eaLnBrk="1" hangingPunct="1">
              <a:spcBef>
                <a:spcPct val="0"/>
              </a:spcBef>
              <a:buClr>
                <a:srgbClr val="FFFFFF"/>
              </a:buClr>
              <a:buFont typeface="Questrial" charset="0"/>
              <a:buNone/>
            </a:pPr>
            <a:r>
              <a:rPr lang="en-US" altLang="en-US" sz="4000" smtClean="0">
                <a:solidFill>
                  <a:srgbClr val="00B050"/>
                </a:solidFill>
                <a:latin typeface="Lao UI" pitchFamily="34" charset="0"/>
                <a:ea typeface="Questrial" charset="0"/>
                <a:cs typeface="Questrial" charset="0"/>
                <a:sym typeface="Questrial" charset="0"/>
              </a:rPr>
              <a:t>Making Healthy Changes</a:t>
            </a:r>
          </a:p>
        </p:txBody>
      </p:sp>
      <p:pic>
        <p:nvPicPr>
          <p:cNvPr id="12" name="Shape 322"/>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32374" y="4914900"/>
            <a:ext cx="1517015" cy="135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txBox="1">
            <a:spLocks noGrp="1"/>
          </p:cNvSpPr>
          <p:nvPr>
            <p:ph type="title"/>
          </p:nvPr>
        </p:nvSpPr>
        <p:spPr>
          <a:xfrm>
            <a:off x="142875" y="166688"/>
            <a:ext cx="10871200" cy="869950"/>
          </a:xfrm>
        </p:spPr>
        <p:txBody>
          <a:bodyPr/>
          <a:lstStyle/>
          <a:p>
            <a:pPr eaLnBrk="1" hangingPunct="1">
              <a:spcBef>
                <a:spcPct val="0"/>
              </a:spcBef>
              <a:buClr>
                <a:srgbClr val="FFFFFF"/>
              </a:buClr>
              <a:buFont typeface="Questrial" charset="0"/>
              <a:buNone/>
            </a:pPr>
            <a:r>
              <a:rPr lang="en-US" altLang="en-US" smtClean="0">
                <a:solidFill>
                  <a:srgbClr val="00B050"/>
                </a:solidFill>
                <a:sym typeface="Questrial" charset="0"/>
              </a:rPr>
              <a:t>Program Accomplishments</a:t>
            </a:r>
          </a:p>
        </p:txBody>
      </p:sp>
      <p:sp>
        <p:nvSpPr>
          <p:cNvPr id="44035" name="Shape 251"/>
          <p:cNvSpPr txBox="1">
            <a:spLocks noGrp="1"/>
          </p:cNvSpPr>
          <p:nvPr>
            <p:ph type="body" idx="1"/>
          </p:nvPr>
        </p:nvSpPr>
        <p:spPr>
          <a:xfrm>
            <a:off x="396875" y="3546475"/>
            <a:ext cx="5608638" cy="2424113"/>
          </a:xfrm>
          <a:ln>
            <a:solidFill>
              <a:srgbClr val="92D050"/>
            </a:solidFill>
            <a:miter lim="800000"/>
            <a:headEnd/>
            <a:tailEnd/>
          </a:ln>
        </p:spPr>
        <p:txBody>
          <a:bodyPr tIns="45700" bIns="45700"/>
          <a:lstStyle/>
          <a:p>
            <a:pPr marL="457200" indent="-457200" eaLnBrk="1" hangingPunct="1">
              <a:spcBef>
                <a:spcPct val="0"/>
              </a:spcBef>
              <a:buSzPct val="70000"/>
              <a:buFont typeface="Wingdings" panose="05000000000000000000" pitchFamily="2" charset="2"/>
              <a:buChar char="q"/>
            </a:pPr>
            <a:r>
              <a:rPr lang="en-US" altLang="en-US" smtClean="0">
                <a:solidFill>
                  <a:schemeClr val="tx1"/>
                </a:solidFill>
                <a:ea typeface="Questrial" charset="0"/>
                <a:sym typeface="Questrial" charset="0"/>
              </a:rPr>
              <a:t>Goal: 7,400 by June 30, 2016</a:t>
            </a:r>
          </a:p>
          <a:p>
            <a:pPr marL="457200" indent="-457200" eaLnBrk="1" hangingPunct="1">
              <a:spcBef>
                <a:spcPct val="0"/>
              </a:spcBef>
              <a:buSzPct val="70000"/>
              <a:buFont typeface="Wingdings" panose="05000000000000000000" pitchFamily="2" charset="2"/>
              <a:buChar char="q"/>
            </a:pPr>
            <a:r>
              <a:rPr lang="en-US" altLang="en-US" smtClean="0">
                <a:solidFill>
                  <a:schemeClr val="tx1"/>
                </a:solidFill>
                <a:ea typeface="Questrial" charset="0"/>
                <a:sym typeface="Questrial" charset="0"/>
              </a:rPr>
              <a:t>Families participated in activities and given print information</a:t>
            </a:r>
          </a:p>
        </p:txBody>
      </p:sp>
      <p:sp>
        <p:nvSpPr>
          <p:cNvPr id="44036" name="Text Placeholder 2"/>
          <p:cNvSpPr txBox="1">
            <a:spLocks noGrp="1"/>
          </p:cNvSpPr>
          <p:nvPr>
            <p:ph type="body" idx="2"/>
          </p:nvPr>
        </p:nvSpPr>
        <p:spPr>
          <a:xfrm>
            <a:off x="6142038" y="3546475"/>
            <a:ext cx="5616575" cy="2451100"/>
          </a:xfrm>
        </p:spPr>
        <p:txBody>
          <a:bodyPr/>
          <a:lstStyle/>
          <a:p>
            <a:pPr marL="319088" eaLnBrk="1" hangingPunct="1">
              <a:buSzPct val="70000"/>
              <a:buFont typeface="Wingdings" panose="05000000000000000000" pitchFamily="2" charset="2"/>
              <a:buChar char="q"/>
            </a:pPr>
            <a:r>
              <a:rPr lang="en-US" altLang="en-US" smtClean="0">
                <a:solidFill>
                  <a:srgbClr val="000000"/>
                </a:solidFill>
                <a:cs typeface="Arial" panose="020B0604020202020204" pitchFamily="34" charset="0"/>
                <a:sym typeface="Questrial" charset="0"/>
              </a:rPr>
              <a:t> Goal: 20,211 by June 30, 2016</a:t>
            </a:r>
          </a:p>
          <a:p>
            <a:pPr marL="319088" eaLnBrk="1" hangingPunct="1">
              <a:buSzPct val="70000"/>
              <a:buFont typeface="Wingdings" panose="05000000000000000000" pitchFamily="2" charset="2"/>
              <a:buChar char="q"/>
            </a:pPr>
            <a:r>
              <a:rPr lang="en-US" altLang="en-US" smtClean="0">
                <a:solidFill>
                  <a:srgbClr val="000000"/>
                </a:solidFill>
                <a:cs typeface="Arial" panose="020B0604020202020204" pitchFamily="34" charset="0"/>
                <a:sym typeface="Questrial" charset="0"/>
              </a:rPr>
              <a:t> Materials disseminated:</a:t>
            </a:r>
          </a:p>
          <a:p>
            <a:pPr marL="639763" lvl="1" indent="-168275" eaLnBrk="1" hangingPunct="1">
              <a:buFont typeface="Wingdings" panose="05000000000000000000" pitchFamily="2" charset="2"/>
              <a:buChar char="q"/>
            </a:pPr>
            <a:r>
              <a:rPr lang="en-US" altLang="en-US" smtClean="0">
                <a:solidFill>
                  <a:srgbClr val="000000"/>
                </a:solidFill>
                <a:latin typeface="Lao UI" pitchFamily="34" charset="0"/>
                <a:ea typeface="Questrial" charset="0"/>
                <a:cs typeface="Lao UI" pitchFamily="34" charset="0"/>
                <a:sym typeface="Questrial" charset="0"/>
              </a:rPr>
              <a:t> Nutrition and PA handouts</a:t>
            </a:r>
          </a:p>
          <a:p>
            <a:pPr marL="639763" lvl="1" indent="-168275" eaLnBrk="1" hangingPunct="1">
              <a:buFont typeface="Wingdings" panose="05000000000000000000" pitchFamily="2" charset="2"/>
              <a:buChar char="q"/>
            </a:pPr>
            <a:r>
              <a:rPr lang="en-US" altLang="en-US" smtClean="0">
                <a:solidFill>
                  <a:srgbClr val="000000"/>
                </a:solidFill>
                <a:latin typeface="Lao UI" pitchFamily="34" charset="0"/>
                <a:ea typeface="Questrial" charset="0"/>
                <a:cs typeface="Lao UI" pitchFamily="34" charset="0"/>
                <a:sym typeface="Questrial" charset="0"/>
              </a:rPr>
              <a:t> CHLA CC Newsletters</a:t>
            </a:r>
          </a:p>
        </p:txBody>
      </p:sp>
      <p:sp>
        <p:nvSpPr>
          <p:cNvPr id="44037" name="Text Placeholder 3"/>
          <p:cNvSpPr txBox="1">
            <a:spLocks noGrp="1"/>
          </p:cNvSpPr>
          <p:nvPr>
            <p:ph type="body" idx="3"/>
          </p:nvPr>
        </p:nvSpPr>
        <p:spPr>
          <a:xfrm>
            <a:off x="396875" y="1952625"/>
            <a:ext cx="5608638" cy="1593850"/>
          </a:xfrm>
          <a:solidFill>
            <a:srgbClr val="92D050"/>
          </a:solidFill>
        </p:spPr>
        <p:txBody>
          <a:bodyPr/>
          <a:lstStyle/>
          <a:p>
            <a:pPr algn="ctr" eaLnBrk="1" hangingPunct="1">
              <a:spcBef>
                <a:spcPct val="0"/>
              </a:spcBef>
              <a:buSzPct val="25000"/>
            </a:pPr>
            <a:r>
              <a:rPr lang="en-US" altLang="en-US" sz="3600" smtClean="0">
                <a:solidFill>
                  <a:srgbClr val="000000"/>
                </a:solidFill>
                <a:ea typeface="Questrial" charset="0"/>
                <a:sym typeface="Questrial" charset="0"/>
              </a:rPr>
              <a:t>Reached over </a:t>
            </a:r>
            <a:r>
              <a:rPr lang="en-US" altLang="en-US" sz="4400" smtClean="0">
                <a:solidFill>
                  <a:srgbClr val="7030A0"/>
                </a:solidFill>
                <a:ea typeface="Questrial" charset="0"/>
                <a:sym typeface="Questrial" charset="0"/>
              </a:rPr>
              <a:t>16,500 </a:t>
            </a:r>
            <a:r>
              <a:rPr lang="en-US" altLang="en-US" sz="3600" smtClean="0">
                <a:solidFill>
                  <a:srgbClr val="000000"/>
                </a:solidFill>
                <a:ea typeface="Questrial" charset="0"/>
                <a:sym typeface="Questrial" charset="0"/>
              </a:rPr>
              <a:t>parents through events</a:t>
            </a:r>
          </a:p>
        </p:txBody>
      </p:sp>
      <p:sp>
        <p:nvSpPr>
          <p:cNvPr id="44038" name="Text Placeholder 4"/>
          <p:cNvSpPr txBox="1">
            <a:spLocks noGrp="1"/>
          </p:cNvSpPr>
          <p:nvPr>
            <p:ph type="body" idx="4"/>
          </p:nvPr>
        </p:nvSpPr>
        <p:spPr>
          <a:xfrm>
            <a:off x="6142038" y="1952625"/>
            <a:ext cx="5616575" cy="1593850"/>
          </a:xfrm>
          <a:solidFill>
            <a:srgbClr val="00B0F0"/>
          </a:solidFill>
        </p:spPr>
        <p:txBody>
          <a:bodyPr/>
          <a:lstStyle/>
          <a:p>
            <a:pPr algn="ctr" eaLnBrk="1" hangingPunct="1">
              <a:buSzPct val="60000"/>
            </a:pPr>
            <a:r>
              <a:rPr lang="en-US" altLang="en-US" sz="3600" smtClean="0">
                <a:solidFill>
                  <a:srgbClr val="000000"/>
                </a:solidFill>
                <a:ea typeface="Questrial" charset="0"/>
                <a:sym typeface="Questrial" charset="0"/>
              </a:rPr>
              <a:t>Over </a:t>
            </a:r>
            <a:r>
              <a:rPr lang="en-US" altLang="en-US" sz="4400" smtClean="0">
                <a:solidFill>
                  <a:srgbClr val="FFC000"/>
                </a:solidFill>
                <a:ea typeface="Questrial" charset="0"/>
                <a:sym typeface="Questrial" charset="0"/>
              </a:rPr>
              <a:t>34,500 </a:t>
            </a:r>
            <a:r>
              <a:rPr lang="en-US" altLang="en-US" sz="3600" smtClean="0">
                <a:solidFill>
                  <a:srgbClr val="000000"/>
                </a:solidFill>
                <a:ea typeface="Questrial" charset="0"/>
                <a:sym typeface="Questrial" charset="0"/>
              </a:rPr>
              <a:t>parents given print information</a:t>
            </a:r>
            <a:endParaRPr lang="en-US" altLang="en-US" sz="3600" smtClean="0">
              <a:ea typeface="Questrial" charset="0"/>
              <a:sym typeface="Questrial" charset="0"/>
            </a:endParaRPr>
          </a:p>
        </p:txBody>
      </p:sp>
      <p:sp>
        <p:nvSpPr>
          <p:cNvPr id="6" name="Rectangle 5"/>
          <p:cNvSpPr/>
          <p:nvPr/>
        </p:nvSpPr>
        <p:spPr>
          <a:xfrm>
            <a:off x="396875" y="1952625"/>
            <a:ext cx="5608638" cy="404495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a:sym typeface="Arial"/>
            </a:endParaRPr>
          </a:p>
        </p:txBody>
      </p:sp>
      <p:sp>
        <p:nvSpPr>
          <p:cNvPr id="7" name="Rectangle 6"/>
          <p:cNvSpPr/>
          <p:nvPr/>
        </p:nvSpPr>
        <p:spPr>
          <a:xfrm>
            <a:off x="6142038" y="1952625"/>
            <a:ext cx="5616575" cy="404495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Shape 519"/>
          <p:cNvSpPr txBox="1">
            <a:spLocks noGrp="1"/>
          </p:cNvSpPr>
          <p:nvPr>
            <p:ph type="title"/>
          </p:nvPr>
        </p:nvSpPr>
        <p:spPr>
          <a:xfrm>
            <a:off x="260350" y="96838"/>
            <a:ext cx="11577638" cy="990600"/>
          </a:xfrm>
        </p:spPr>
        <p:txBody>
          <a:bodyPr tIns="45700" bIns="45700">
            <a:noAutofit/>
          </a:bodyPr>
          <a:lstStyle/>
          <a:p>
            <a:pPr eaLnBrk="1" fontAlgn="auto" hangingPunct="1">
              <a:spcAft>
                <a:spcPts val="0"/>
              </a:spcAft>
              <a:buClr>
                <a:schemeClr val="accent4"/>
              </a:buClr>
              <a:buSzPct val="25000"/>
              <a:buFont typeface="Calibri"/>
              <a:buNone/>
              <a:defRPr/>
            </a:pPr>
            <a:r>
              <a:rPr lang="en-US" dirty="0">
                <a:solidFill>
                  <a:srgbClr val="00B050"/>
                </a:solidFill>
                <a:ea typeface="Calibri"/>
                <a:sym typeface="Calibri"/>
              </a:rPr>
              <a:t>Programmatic Changes Along the Way</a:t>
            </a:r>
          </a:p>
        </p:txBody>
      </p:sp>
      <p:sp>
        <p:nvSpPr>
          <p:cNvPr id="520" name="Shape 520"/>
          <p:cNvSpPr txBox="1">
            <a:spLocks noGrp="1"/>
          </p:cNvSpPr>
          <p:nvPr>
            <p:ph type="body" idx="1"/>
          </p:nvPr>
        </p:nvSpPr>
        <p:spPr>
          <a:xfrm>
            <a:off x="544513" y="1600200"/>
            <a:ext cx="11293475" cy="4648200"/>
          </a:xfrm>
        </p:spPr>
        <p:txBody>
          <a:bodyPr tIns="45700" bIns="45700">
            <a:noAutofit/>
          </a:bodyPr>
          <a:lstStyle/>
          <a:p>
            <a:pPr marL="640080" indent="-457200" eaLnBrk="1" fontAlgn="auto" hangingPunct="1">
              <a:spcBef>
                <a:spcPts val="0"/>
              </a:spcBef>
              <a:spcAft>
                <a:spcPts val="0"/>
              </a:spcAft>
              <a:defRPr/>
            </a:pPr>
            <a:r>
              <a:rPr lang="en-US" sz="3200" dirty="0">
                <a:ea typeface="Calibri"/>
                <a:sym typeface="Calibri"/>
              </a:rPr>
              <a:t>Created a 1-hour version of the workshop for centers, tailored for Head Start and School District sites</a:t>
            </a:r>
            <a:r>
              <a:rPr lang="en-US" sz="3200" dirty="0" smtClean="0">
                <a:ea typeface="Calibri"/>
                <a:sym typeface="Calibri"/>
              </a:rPr>
              <a:t>.</a:t>
            </a:r>
          </a:p>
          <a:p>
            <a:pPr marL="640080" indent="-457200" eaLnBrk="1" fontAlgn="auto" hangingPunct="1">
              <a:spcBef>
                <a:spcPts val="0"/>
              </a:spcBef>
              <a:spcAft>
                <a:spcPts val="0"/>
              </a:spcAft>
              <a:defRPr/>
            </a:pPr>
            <a:endParaRPr lang="en-US" sz="1000" dirty="0">
              <a:ea typeface="Calibri"/>
              <a:sym typeface="Calibri"/>
            </a:endParaRPr>
          </a:p>
          <a:p>
            <a:pPr marL="640080" indent="-457200" eaLnBrk="1" fontAlgn="auto" hangingPunct="1">
              <a:spcBef>
                <a:spcPts val="0"/>
              </a:spcBef>
              <a:spcAft>
                <a:spcPts val="0"/>
              </a:spcAft>
              <a:defRPr/>
            </a:pPr>
            <a:r>
              <a:rPr lang="en-US" sz="3200" dirty="0">
                <a:ea typeface="Calibri"/>
                <a:sym typeface="Calibri"/>
              </a:rPr>
              <a:t>Scheduled center trainings during staff development time</a:t>
            </a:r>
            <a:r>
              <a:rPr lang="en-US" sz="3200" dirty="0" smtClean="0">
                <a:ea typeface="Calibri"/>
                <a:sym typeface="Calibri"/>
              </a:rPr>
              <a:t>.</a:t>
            </a:r>
          </a:p>
          <a:p>
            <a:pPr marL="640080" indent="-457200" eaLnBrk="1" fontAlgn="auto" hangingPunct="1">
              <a:spcBef>
                <a:spcPts val="0"/>
              </a:spcBef>
              <a:spcAft>
                <a:spcPts val="0"/>
              </a:spcAft>
              <a:defRPr/>
            </a:pPr>
            <a:endParaRPr lang="en-US" sz="1000" dirty="0">
              <a:ea typeface="Calibri"/>
              <a:sym typeface="Calibri"/>
            </a:endParaRPr>
          </a:p>
          <a:p>
            <a:pPr marL="640080" indent="-457200" eaLnBrk="1" fontAlgn="auto" hangingPunct="1">
              <a:spcBef>
                <a:spcPts val="0"/>
              </a:spcBef>
              <a:spcAft>
                <a:spcPts val="0"/>
              </a:spcAft>
              <a:defRPr/>
            </a:pPr>
            <a:r>
              <a:rPr lang="en-US" sz="3200" dirty="0">
                <a:ea typeface="Calibri"/>
                <a:sym typeface="Calibri"/>
              </a:rPr>
              <a:t>Marketed the workshops specifically for license-exempt providers who may want to become licensed</a:t>
            </a:r>
            <a:r>
              <a:rPr lang="en-US" sz="3200" dirty="0" smtClean="0">
                <a:ea typeface="Calibri"/>
                <a:sym typeface="Calibri"/>
              </a:rPr>
              <a:t>.</a:t>
            </a:r>
          </a:p>
          <a:p>
            <a:pPr marL="640080" indent="-457200" eaLnBrk="1" fontAlgn="auto" hangingPunct="1">
              <a:spcBef>
                <a:spcPts val="0"/>
              </a:spcBef>
              <a:spcAft>
                <a:spcPts val="0"/>
              </a:spcAft>
              <a:defRPr/>
            </a:pPr>
            <a:endParaRPr lang="en-US" sz="1000" dirty="0">
              <a:ea typeface="Calibri"/>
              <a:sym typeface="Calibri"/>
            </a:endParaRPr>
          </a:p>
          <a:p>
            <a:pPr marL="640080" indent="-457200" eaLnBrk="1" fontAlgn="auto" hangingPunct="1">
              <a:spcBef>
                <a:spcPts val="0"/>
              </a:spcBef>
              <a:spcAft>
                <a:spcPts val="0"/>
              </a:spcAft>
              <a:defRPr/>
            </a:pPr>
            <a:r>
              <a:rPr lang="en-US" sz="3200" dirty="0">
                <a:ea typeface="Calibri"/>
                <a:sym typeface="Calibri"/>
              </a:rPr>
              <a:t>Continued to create new and exciting </a:t>
            </a:r>
            <a:r>
              <a:rPr lang="en-US" sz="3200" dirty="0" smtClean="0">
                <a:ea typeface="Calibri"/>
                <a:sym typeface="Calibri"/>
              </a:rPr>
              <a:t>giveaways.</a:t>
            </a:r>
          </a:p>
          <a:p>
            <a:pPr marL="640080" indent="-457200" eaLnBrk="1" fontAlgn="auto" hangingPunct="1">
              <a:spcBef>
                <a:spcPts val="0"/>
              </a:spcBef>
              <a:spcAft>
                <a:spcPts val="0"/>
              </a:spcAft>
              <a:defRPr/>
            </a:pPr>
            <a:endParaRPr lang="en-US" sz="1000" dirty="0" smtClean="0">
              <a:ea typeface="Calibri"/>
              <a:sym typeface="Calibri"/>
            </a:endParaRPr>
          </a:p>
          <a:p>
            <a:pPr marL="640080" indent="-457200" eaLnBrk="1" fontAlgn="auto" hangingPunct="1">
              <a:spcBef>
                <a:spcPts val="0"/>
              </a:spcBef>
              <a:spcAft>
                <a:spcPts val="0"/>
              </a:spcAft>
              <a:defRPr/>
            </a:pPr>
            <a:r>
              <a:rPr lang="en-US" sz="3200" dirty="0" smtClean="0">
                <a:ea typeface="Calibri"/>
                <a:sym typeface="Calibri"/>
              </a:rPr>
              <a:t>Outreach strategies constantly evolved. </a:t>
            </a:r>
            <a:endParaRPr lang="en-US" sz="3200" dirty="0">
              <a:ea typeface="Calibri"/>
              <a:sym typeface="Calibri"/>
            </a:endParaRPr>
          </a:p>
          <a:p>
            <a:pPr indent="-320040" eaLnBrk="1" fontAlgn="auto" hangingPunct="1">
              <a:spcBef>
                <a:spcPts val="0"/>
              </a:spcBef>
              <a:spcAft>
                <a:spcPts val="0"/>
              </a:spcAft>
              <a:buSzPct val="59999"/>
              <a:buFont typeface="Noto Sans Symbols"/>
              <a:buNone/>
              <a:defRPr/>
            </a:pPr>
            <a:endParaRPr dirty="0">
              <a:ea typeface="Quest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2"/>
          <p:cNvSpPr txBox="1">
            <a:spLocks noGrp="1"/>
          </p:cNvSpPr>
          <p:nvPr>
            <p:ph type="body" idx="4294967295"/>
          </p:nvPr>
        </p:nvSpPr>
        <p:spPr>
          <a:xfrm>
            <a:off x="1400175" y="549275"/>
            <a:ext cx="10340975" cy="998538"/>
          </a:xfrm>
        </p:spPr>
        <p:txBody>
          <a:bodyPr/>
          <a:lstStyle/>
          <a:p>
            <a:pPr marL="109538" indent="0" algn="ctr" eaLnBrk="1" hangingPunct="1">
              <a:spcBef>
                <a:spcPts val="700"/>
              </a:spcBef>
              <a:buClr>
                <a:schemeClr val="accent2"/>
              </a:buClr>
              <a:buSzPct val="60000"/>
              <a:buFont typeface="Noto Sans Symbols"/>
              <a:buNone/>
            </a:pPr>
            <a:r>
              <a:rPr lang="en-US" altLang="en-US" sz="4800" smtClean="0">
                <a:solidFill>
                  <a:schemeClr val="bg1"/>
                </a:solidFill>
                <a:latin typeface="Lao UI" pitchFamily="34" charset="0"/>
                <a:ea typeface="Questrial" charset="0"/>
                <a:cs typeface="Lao UI" pitchFamily="34" charset="0"/>
                <a:sym typeface="Questrial" charset="0"/>
              </a:rPr>
              <a:t>Program</a:t>
            </a:r>
            <a:r>
              <a:rPr lang="en-US" altLang="en-US" sz="4800" b="1" smtClean="0">
                <a:solidFill>
                  <a:schemeClr val="bg1"/>
                </a:solidFill>
                <a:latin typeface="Lao UI" pitchFamily="34" charset="0"/>
                <a:ea typeface="Questrial" charset="0"/>
                <a:cs typeface="Lao UI" pitchFamily="34" charset="0"/>
                <a:sym typeface="Questrial" charset="0"/>
              </a:rPr>
              <a:t> </a:t>
            </a:r>
            <a:r>
              <a:rPr lang="en-US" altLang="en-US" sz="4800" smtClean="0">
                <a:solidFill>
                  <a:schemeClr val="bg1"/>
                </a:solidFill>
                <a:latin typeface="Lao UI" pitchFamily="34" charset="0"/>
                <a:ea typeface="Questrial" charset="0"/>
                <a:cs typeface="Lao UI" pitchFamily="34" charset="0"/>
                <a:sym typeface="Questrial" charset="0"/>
              </a:rPr>
              <a:t>Evaluation</a:t>
            </a:r>
          </a:p>
        </p:txBody>
      </p:sp>
      <p:pic>
        <p:nvPicPr>
          <p:cNvPr id="48131" name="Shape 33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513" y="4210050"/>
            <a:ext cx="3059112" cy="2054225"/>
          </a:xfrm>
          <a:prstGeom prst="rect">
            <a:avLst/>
          </a:prstGeom>
          <a:noFill/>
          <a:ln w="381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12" name="Shape 341"/>
          <p:cNvPicPr preferRelativeResize="0"/>
          <p:nvPr/>
        </p:nvPicPr>
        <p:blipFill>
          <a:blip r:embed="rId4"/>
          <a:stretch>
            <a:fillRect/>
          </a:stretch>
        </p:blipFill>
        <p:spPr>
          <a:xfrm>
            <a:off x="512763" y="1789113"/>
            <a:ext cx="3333750" cy="2228850"/>
          </a:xfrm>
          <a:prstGeom prst="rect">
            <a:avLst/>
          </a:prstGeom>
          <a:noFill/>
          <a:ln w="38100">
            <a:solidFill>
              <a:schemeClr val="accent5">
                <a:lumMod val="75000"/>
              </a:schemeClr>
            </a:solidFill>
          </a:ln>
        </p:spPr>
      </p:pic>
      <p:pic>
        <p:nvPicPr>
          <p:cNvPr id="14" name="Picture 13"/>
          <p:cNvPicPr>
            <a:picLocks noChangeAspect="1" noChangeArrowheads="1"/>
          </p:cNvPicPr>
          <p:nvPr/>
        </p:nvPicPr>
        <p:blipFill>
          <a:blip r:embed="rId5"/>
          <a:srcRect/>
          <a:stretch>
            <a:fillRect/>
          </a:stretch>
        </p:blipFill>
        <p:spPr bwMode="auto">
          <a:xfrm>
            <a:off x="7507288" y="1749425"/>
            <a:ext cx="3692525" cy="2460625"/>
          </a:xfrm>
          <a:prstGeom prst="rect">
            <a:avLst/>
          </a:prstGeom>
          <a:noFill/>
          <a:ln w="38100">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48134" name="Picture 17" descr="C:\Users\mponce\AppData\Local\Microsoft\Windows\Temporary Internet Files\Content.Outlook\0N8H88P1\IMG_276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838" y="4260850"/>
            <a:ext cx="2924175" cy="2192338"/>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18" descr="C:\Users\sgonzalez.MAOFCOMMERCE\AppData\Local\Microsoft\Windows\Temporary Internet Files\Content.Outlook\GVXFBVGO\IMG_6363.jpg"/>
          <p:cNvPicPr/>
          <p:nvPr/>
        </p:nvPicPr>
        <p:blipFill>
          <a:blip r:embed="rId7"/>
          <a:srcRect/>
          <a:stretch>
            <a:fillRect/>
          </a:stretch>
        </p:blipFill>
        <p:spPr bwMode="auto">
          <a:xfrm>
            <a:off x="4103688" y="1739900"/>
            <a:ext cx="3146425" cy="2278063"/>
          </a:xfrm>
          <a:prstGeom prst="rect">
            <a:avLst/>
          </a:prstGeom>
          <a:noFill/>
          <a:ln w="38100">
            <a:solidFill>
              <a:schemeClr val="accent1">
                <a:lumMod val="60000"/>
                <a:lumOff val="40000"/>
              </a:schemeClr>
            </a:solidFill>
          </a:ln>
        </p:spPr>
      </p:pic>
      <p:pic>
        <p:nvPicPr>
          <p:cNvPr id="21" name="Picture 20" descr="C:\Users\mponce\AppData\Local\Microsoft\Windows\Temporary Internet Files\Content.Outlook\0N8H88P1\IMG_3771.JPG"/>
          <p:cNvPicPr/>
          <p:nvPr/>
        </p:nvPicPr>
        <p:blipFill>
          <a:blip r:embed="rId8"/>
          <a:srcRect/>
          <a:stretch>
            <a:fillRect/>
          </a:stretch>
        </p:blipFill>
        <p:spPr bwMode="auto">
          <a:xfrm>
            <a:off x="7004050" y="4357688"/>
            <a:ext cx="2965450" cy="1871662"/>
          </a:xfrm>
          <a:prstGeom prst="rect">
            <a:avLst/>
          </a:prstGeom>
          <a:noFill/>
          <a:ln w="38100">
            <a:solidFill>
              <a:schemeClr val="accent3">
                <a:lumMod val="75000"/>
              </a:schemeClr>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txBox="1">
            <a:spLocks noGrp="1"/>
          </p:cNvSpPr>
          <p:nvPr>
            <p:ph type="title"/>
          </p:nvPr>
        </p:nvSpPr>
        <p:spPr>
          <a:xfrm>
            <a:off x="260350" y="96838"/>
            <a:ext cx="10871200" cy="990600"/>
          </a:xfrm>
        </p:spPr>
        <p:txBody>
          <a:bodyPr tIns="45700" bIns="45700">
            <a:noAutofit/>
          </a:bodyPr>
          <a:lstStyle/>
          <a:p>
            <a:pPr eaLnBrk="1" fontAlgn="auto" hangingPunct="1">
              <a:spcAft>
                <a:spcPts val="0"/>
              </a:spcAft>
              <a:buClr>
                <a:schemeClr val="accent3"/>
              </a:buClr>
              <a:buSzPct val="25000"/>
              <a:buFont typeface="Calibri"/>
              <a:buNone/>
              <a:defRPr/>
            </a:pPr>
            <a:r>
              <a:rPr lang="en-US" sz="4400" dirty="0">
                <a:solidFill>
                  <a:srgbClr val="00B050"/>
                </a:solidFill>
                <a:ea typeface="Calibri"/>
                <a:sym typeface="Calibri"/>
              </a:rPr>
              <a:t>Evaluation </a:t>
            </a:r>
            <a:r>
              <a:rPr lang="en-US" sz="4400" dirty="0" smtClean="0">
                <a:solidFill>
                  <a:srgbClr val="00B050"/>
                </a:solidFill>
                <a:ea typeface="Calibri"/>
                <a:sym typeface="Calibri"/>
              </a:rPr>
              <a:t>Methods</a:t>
            </a:r>
            <a:endParaRPr lang="en-US" sz="4400" dirty="0">
              <a:solidFill>
                <a:srgbClr val="FF0000"/>
              </a:solidFill>
              <a:ea typeface="Calibri"/>
              <a:sym typeface="Calibri"/>
            </a:endParaRPr>
          </a:p>
        </p:txBody>
      </p:sp>
      <p:sp>
        <p:nvSpPr>
          <p:cNvPr id="349" name="Shape 349"/>
          <p:cNvSpPr txBox="1">
            <a:spLocks noGrp="1"/>
          </p:cNvSpPr>
          <p:nvPr>
            <p:ph type="body" idx="1"/>
          </p:nvPr>
        </p:nvSpPr>
        <p:spPr>
          <a:xfrm>
            <a:off x="544513" y="1600200"/>
            <a:ext cx="11293475" cy="4648200"/>
          </a:xfrm>
        </p:spPr>
        <p:txBody>
          <a:bodyPr tIns="45700" bIns="45700">
            <a:noAutofit/>
          </a:bodyPr>
          <a:lstStyle/>
          <a:p>
            <a:pPr marL="457200" indent="-457200" eaLnBrk="1" fontAlgn="auto" hangingPunct="1">
              <a:lnSpc>
                <a:spcPct val="150000"/>
              </a:lnSpc>
              <a:spcBef>
                <a:spcPts val="0"/>
              </a:spcBef>
              <a:spcAft>
                <a:spcPts val="0"/>
              </a:spcAft>
              <a:defRPr/>
            </a:pPr>
            <a:r>
              <a:rPr lang="en-US" sz="3600" dirty="0">
                <a:solidFill>
                  <a:schemeClr val="tx1"/>
                </a:solidFill>
                <a:ea typeface="Questrial"/>
              </a:rPr>
              <a:t>Training and Coaching Satisfaction Surveys</a:t>
            </a:r>
          </a:p>
          <a:p>
            <a:pPr marL="457200" indent="-457200" eaLnBrk="1" fontAlgn="auto" hangingPunct="1">
              <a:lnSpc>
                <a:spcPct val="150000"/>
              </a:lnSpc>
              <a:spcBef>
                <a:spcPts val="0"/>
              </a:spcBef>
              <a:spcAft>
                <a:spcPts val="0"/>
              </a:spcAft>
              <a:defRPr/>
            </a:pPr>
            <a:r>
              <a:rPr lang="en-US" sz="3600" dirty="0">
                <a:solidFill>
                  <a:schemeClr val="tx1"/>
                </a:solidFill>
                <a:ea typeface="Questrial"/>
              </a:rPr>
              <a:t>Focus Groups</a:t>
            </a:r>
          </a:p>
          <a:p>
            <a:pPr marL="457200" indent="-457200" eaLnBrk="1" fontAlgn="auto" hangingPunct="1">
              <a:lnSpc>
                <a:spcPct val="150000"/>
              </a:lnSpc>
              <a:spcBef>
                <a:spcPts val="0"/>
              </a:spcBef>
              <a:spcAft>
                <a:spcPts val="0"/>
              </a:spcAft>
              <a:defRPr/>
            </a:pPr>
            <a:r>
              <a:rPr lang="en-US" sz="3600" dirty="0">
                <a:solidFill>
                  <a:schemeClr val="tx1"/>
                </a:solidFill>
                <a:ea typeface="Questrial"/>
              </a:rPr>
              <a:t>Observational Assessments </a:t>
            </a:r>
          </a:p>
          <a:p>
            <a:pPr marL="457200" indent="-457200" eaLnBrk="1" fontAlgn="auto" hangingPunct="1">
              <a:lnSpc>
                <a:spcPct val="150000"/>
              </a:lnSpc>
              <a:spcBef>
                <a:spcPts val="0"/>
              </a:spcBef>
              <a:spcAft>
                <a:spcPts val="0"/>
              </a:spcAft>
              <a:defRPr/>
            </a:pPr>
            <a:r>
              <a:rPr lang="en-US" sz="3600" dirty="0">
                <a:solidFill>
                  <a:schemeClr val="tx1"/>
                </a:solidFill>
                <a:ea typeface="Questrial"/>
              </a:rPr>
              <a:t>Policies and Practices Self-Assessment Questionnaire</a:t>
            </a:r>
            <a:endParaRPr sz="3600" dirty="0">
              <a:solidFill>
                <a:schemeClr val="tx1"/>
              </a:solidFill>
              <a:ea typeface="Questrial"/>
            </a:endParaRPr>
          </a:p>
          <a:p>
            <a:pPr marL="0" indent="0" eaLnBrk="1" fontAlgn="auto" hangingPunct="1">
              <a:lnSpc>
                <a:spcPct val="90000"/>
              </a:lnSpc>
              <a:spcAft>
                <a:spcPts val="0"/>
              </a:spcAft>
              <a:buSzPct val="25000"/>
              <a:buFont typeface="Noto Sans Symbols"/>
              <a:buNone/>
              <a:defRPr/>
            </a:pPr>
            <a:endParaRPr sz="2900" dirty="0">
              <a:ea typeface="Quest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hape 354"/>
          <p:cNvSpPr txBox="1">
            <a:spLocks noGrp="1"/>
          </p:cNvSpPr>
          <p:nvPr>
            <p:ph type="title"/>
          </p:nvPr>
        </p:nvSpPr>
        <p:spPr>
          <a:xfrm>
            <a:off x="260350" y="96838"/>
            <a:ext cx="11799888" cy="1076325"/>
          </a:xfrm>
        </p:spPr>
        <p:txBody>
          <a:bodyPr tIns="45700" bIns="45700"/>
          <a:lstStyle/>
          <a:p>
            <a:pPr eaLnBrk="1" hangingPunct="1">
              <a:spcBef>
                <a:spcPct val="0"/>
              </a:spcBef>
              <a:buClr>
                <a:srgbClr val="000000"/>
              </a:buClr>
              <a:buSzPct val="25000"/>
              <a:buFont typeface="Questrial" charset="0"/>
              <a:buNone/>
            </a:pPr>
            <a:r>
              <a:rPr lang="en-US" altLang="en-US" smtClean="0">
                <a:solidFill>
                  <a:srgbClr val="00B050"/>
                </a:solidFill>
                <a:sym typeface="Questrial" charset="0"/>
              </a:rPr>
              <a:t>Training and Coaching Satisfaction Surveys </a:t>
            </a:r>
          </a:p>
        </p:txBody>
      </p:sp>
      <p:sp>
        <p:nvSpPr>
          <p:cNvPr id="355" name="Shape 355"/>
          <p:cNvSpPr txBox="1">
            <a:spLocks noGrp="1"/>
          </p:cNvSpPr>
          <p:nvPr>
            <p:ph type="body" idx="1"/>
          </p:nvPr>
        </p:nvSpPr>
        <p:spPr>
          <a:xfrm>
            <a:off x="544513" y="1600200"/>
            <a:ext cx="11293475" cy="4648200"/>
          </a:xfrm>
        </p:spPr>
        <p:txBody>
          <a:bodyPr tIns="45700" bIns="45700">
            <a:noAutofit/>
          </a:bodyPr>
          <a:lstStyle/>
          <a:p>
            <a:pPr marL="501650" indent="-457200" eaLnBrk="1" fontAlgn="auto" hangingPunct="1">
              <a:spcBef>
                <a:spcPts val="0"/>
              </a:spcBef>
              <a:spcAft>
                <a:spcPts val="0"/>
              </a:spcAft>
              <a:buClr>
                <a:srgbClr val="60B5CC"/>
              </a:buClr>
              <a:defRPr/>
            </a:pPr>
            <a:r>
              <a:rPr lang="en-US" sz="3200" dirty="0"/>
              <a:t>Training Satisfaction survey given to every participant at the end of each </a:t>
            </a:r>
            <a:r>
              <a:rPr lang="en-US" sz="3200" dirty="0" smtClean="0"/>
              <a:t>workshop</a:t>
            </a:r>
          </a:p>
          <a:p>
            <a:pPr marL="501650" indent="-457200" eaLnBrk="1" fontAlgn="auto" hangingPunct="1">
              <a:spcBef>
                <a:spcPts val="0"/>
              </a:spcBef>
              <a:spcAft>
                <a:spcPts val="0"/>
              </a:spcAft>
              <a:buClr>
                <a:srgbClr val="60B5CC"/>
              </a:buClr>
              <a:defRPr/>
            </a:pPr>
            <a:endParaRPr lang="en-US" sz="3200" dirty="0"/>
          </a:p>
          <a:p>
            <a:pPr marL="501650" indent="-457200" eaLnBrk="1" fontAlgn="auto" hangingPunct="1">
              <a:spcBef>
                <a:spcPts val="0"/>
              </a:spcBef>
              <a:spcAft>
                <a:spcPts val="0"/>
              </a:spcAft>
              <a:buClr>
                <a:srgbClr val="60B5CC"/>
              </a:buClr>
              <a:defRPr/>
            </a:pPr>
            <a:r>
              <a:rPr lang="en-US" sz="3200" dirty="0"/>
              <a:t>Coaching Satisfaction survey given at the end of last coaching </a:t>
            </a:r>
            <a:r>
              <a:rPr lang="en-US" sz="3200" dirty="0" smtClean="0"/>
              <a:t>session</a:t>
            </a:r>
          </a:p>
          <a:p>
            <a:pPr marL="501650" indent="-457200" eaLnBrk="1" fontAlgn="auto" hangingPunct="1">
              <a:spcBef>
                <a:spcPts val="0"/>
              </a:spcBef>
              <a:spcAft>
                <a:spcPts val="0"/>
              </a:spcAft>
              <a:buClr>
                <a:srgbClr val="60B5CC"/>
              </a:buClr>
              <a:defRPr/>
            </a:pPr>
            <a:endParaRPr lang="en-US" sz="1000" dirty="0"/>
          </a:p>
          <a:p>
            <a:pPr marL="821690" lvl="1" indent="-457200" eaLnBrk="1" fontAlgn="auto" hangingPunct="1">
              <a:spcBef>
                <a:spcPts val="0"/>
              </a:spcBef>
              <a:spcAft>
                <a:spcPts val="0"/>
              </a:spcAft>
              <a:defRPr/>
            </a:pPr>
            <a:r>
              <a:rPr lang="en-US" sz="2800" dirty="0">
                <a:latin typeface="Lao UI" panose="020B0502040204020203" pitchFamily="34" charset="0"/>
                <a:cs typeface="Lao UI" panose="020B0502040204020203" pitchFamily="34" charset="0"/>
              </a:rPr>
              <a:t>Data from every 4th survey was entered and analyzed at the end of each fiscal year</a:t>
            </a:r>
          </a:p>
          <a:p>
            <a:pPr marL="0" indent="0" eaLnBrk="1" fontAlgn="auto" hangingPunct="1">
              <a:spcBef>
                <a:spcPts val="0"/>
              </a:spcBef>
              <a:spcAft>
                <a:spcPts val="0"/>
              </a:spcAft>
              <a:buFont typeface="Wingdings" panose="05000000000000000000" pitchFamily="2" charset="2"/>
              <a:buNone/>
              <a:defRPr/>
            </a:pP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152"/>
          <p:cNvSpPr txBox="1">
            <a:spLocks noGrp="1"/>
          </p:cNvSpPr>
          <p:nvPr>
            <p:ph type="title"/>
          </p:nvPr>
        </p:nvSpPr>
        <p:spPr>
          <a:xfrm>
            <a:off x="260350" y="96838"/>
            <a:ext cx="11931650" cy="990600"/>
          </a:xfrm>
        </p:spPr>
        <p:txBody>
          <a:bodyPr tIns="45700" bIns="45700"/>
          <a:lstStyle/>
          <a:p>
            <a:pPr eaLnBrk="1" hangingPunct="1">
              <a:spcBef>
                <a:spcPct val="0"/>
              </a:spcBef>
              <a:buClr>
                <a:srgbClr val="00B050"/>
              </a:buClr>
              <a:buSzPct val="25000"/>
              <a:buFont typeface="Calibri" panose="020F0502020204030204" pitchFamily="34" charset="0"/>
              <a:buNone/>
            </a:pPr>
            <a:r>
              <a:rPr lang="en-US" altLang="en-US" smtClean="0">
                <a:solidFill>
                  <a:srgbClr val="00B050"/>
                </a:solidFill>
                <a:cs typeface="Calibri" panose="020F0502020204030204" pitchFamily="34" charset="0"/>
                <a:sym typeface="Calibri" panose="020F0502020204030204" pitchFamily="34" charset="0"/>
              </a:rPr>
              <a:t>Early Childhood Obesity Prevention Initiative (ECOPI) – General Overview</a:t>
            </a:r>
          </a:p>
        </p:txBody>
      </p:sp>
      <p:sp>
        <p:nvSpPr>
          <p:cNvPr id="153" name="Shape 153"/>
          <p:cNvSpPr txBox="1">
            <a:spLocks noGrp="1"/>
          </p:cNvSpPr>
          <p:nvPr>
            <p:ph type="body" idx="1"/>
          </p:nvPr>
        </p:nvSpPr>
        <p:spPr>
          <a:xfrm>
            <a:off x="544513" y="1600200"/>
            <a:ext cx="11293475" cy="4648200"/>
          </a:xfrm>
        </p:spPr>
        <p:txBody>
          <a:bodyPr tIns="45700" bIns="45700">
            <a:noAutofit/>
          </a:bodyPr>
          <a:lstStyle/>
          <a:p>
            <a:pPr marL="457200" indent="-457200" eaLnBrk="1" fontAlgn="auto" hangingPunct="1">
              <a:lnSpc>
                <a:spcPct val="90000"/>
              </a:lnSpc>
              <a:spcBef>
                <a:spcPts val="0"/>
              </a:spcBef>
              <a:spcAft>
                <a:spcPts val="0"/>
              </a:spcAft>
              <a:buSzPct val="60000"/>
              <a:defRPr/>
            </a:pPr>
            <a:r>
              <a:rPr lang="en-US" sz="3200" b="1" dirty="0">
                <a:latin typeface="Calibri"/>
                <a:ea typeface="Calibri"/>
                <a:cs typeface="Calibri"/>
                <a:sym typeface="Calibri"/>
              </a:rPr>
              <a:t>Project duration</a:t>
            </a:r>
            <a:r>
              <a:rPr lang="en-US" sz="3200" dirty="0">
                <a:latin typeface="Calibri"/>
                <a:ea typeface="Calibri"/>
                <a:cs typeface="Calibri"/>
                <a:sym typeface="Calibri"/>
              </a:rPr>
              <a:t>: July 2012 – June 2017</a:t>
            </a:r>
          </a:p>
          <a:p>
            <a:pPr marL="457200" indent="-457200" eaLnBrk="1" fontAlgn="auto" hangingPunct="1">
              <a:lnSpc>
                <a:spcPct val="90000"/>
              </a:lnSpc>
              <a:spcAft>
                <a:spcPts val="0"/>
              </a:spcAft>
              <a:buSzPct val="60000"/>
              <a:defRPr/>
            </a:pPr>
            <a:r>
              <a:rPr lang="en-US" sz="3200" b="1" dirty="0">
                <a:latin typeface="Calibri"/>
                <a:ea typeface="Calibri"/>
                <a:cs typeface="Calibri"/>
                <a:sym typeface="Calibri"/>
              </a:rPr>
              <a:t>Funding</a:t>
            </a:r>
            <a:r>
              <a:rPr lang="en-US" sz="3200" dirty="0">
                <a:latin typeface="Calibri"/>
                <a:ea typeface="Calibri"/>
                <a:cs typeface="Calibri"/>
                <a:sym typeface="Calibri"/>
              </a:rPr>
              <a:t>: $41.2 million from First 5 Los Angeles</a:t>
            </a:r>
          </a:p>
          <a:p>
            <a:pPr marL="457200" indent="-457200" eaLnBrk="1" fontAlgn="auto" hangingPunct="1">
              <a:lnSpc>
                <a:spcPct val="90000"/>
              </a:lnSpc>
              <a:spcAft>
                <a:spcPts val="0"/>
              </a:spcAft>
              <a:buSzPct val="60000"/>
              <a:defRPr/>
            </a:pPr>
            <a:r>
              <a:rPr lang="en-US" sz="3200" b="1" dirty="0">
                <a:latin typeface="Calibri"/>
                <a:ea typeface="Calibri"/>
                <a:cs typeface="Calibri"/>
                <a:sym typeface="Calibri"/>
              </a:rPr>
              <a:t>Target groups</a:t>
            </a:r>
            <a:r>
              <a:rPr lang="en-US" sz="3200" dirty="0">
                <a:latin typeface="Calibri"/>
                <a:ea typeface="Calibri"/>
                <a:cs typeface="Calibri"/>
                <a:sym typeface="Calibri"/>
              </a:rPr>
              <a:t>: children ages 0-5 and their families</a:t>
            </a:r>
          </a:p>
          <a:p>
            <a:pPr marL="457200" indent="-457200" eaLnBrk="1" fontAlgn="auto" hangingPunct="1">
              <a:lnSpc>
                <a:spcPct val="90000"/>
              </a:lnSpc>
              <a:spcAft>
                <a:spcPts val="0"/>
              </a:spcAft>
              <a:buSzPct val="60000"/>
              <a:defRPr/>
            </a:pPr>
            <a:r>
              <a:rPr lang="en-US" sz="3200" b="1" dirty="0">
                <a:latin typeface="Calibri"/>
                <a:ea typeface="Calibri"/>
                <a:cs typeface="Calibri"/>
                <a:sym typeface="Calibri"/>
              </a:rPr>
              <a:t>Collaborations</a:t>
            </a:r>
            <a:r>
              <a:rPr lang="en-US" sz="3200" dirty="0">
                <a:latin typeface="Calibri"/>
                <a:ea typeface="Calibri"/>
                <a:cs typeface="Calibri"/>
                <a:sym typeface="Calibri"/>
              </a:rPr>
              <a:t>: County departments, community-based organizations, child care agencies, research and evaluation, and many others </a:t>
            </a:r>
          </a:p>
          <a:p>
            <a:pPr marL="457200" indent="-457200" eaLnBrk="1" fontAlgn="auto" hangingPunct="1">
              <a:lnSpc>
                <a:spcPct val="90000"/>
              </a:lnSpc>
              <a:spcAft>
                <a:spcPts val="0"/>
              </a:spcAft>
              <a:buSzPct val="60000"/>
              <a:defRPr/>
            </a:pPr>
            <a:r>
              <a:rPr lang="en-US" sz="3200" b="1" dirty="0">
                <a:latin typeface="Calibri"/>
                <a:ea typeface="Calibri"/>
                <a:cs typeface="Calibri"/>
                <a:sym typeface="Calibri"/>
              </a:rPr>
              <a:t>Strategies</a:t>
            </a:r>
            <a:r>
              <a:rPr lang="en-US" sz="3200" dirty="0">
                <a:latin typeface="Calibri"/>
                <a:ea typeface="Calibri"/>
                <a:cs typeface="Calibri"/>
                <a:sym typeface="Calibri"/>
              </a:rPr>
              <a:t>: education, skills-building, policy, systems and environmental change efforts to promote improved nutrition, increase physical activity, and reduced obesity</a:t>
            </a:r>
          </a:p>
          <a:p>
            <a:pPr marL="0" indent="0" eaLnBrk="1" fontAlgn="auto" hangingPunct="1">
              <a:lnSpc>
                <a:spcPct val="90000"/>
              </a:lnSpc>
              <a:spcAft>
                <a:spcPts val="0"/>
              </a:spcAft>
              <a:buSzPct val="25000"/>
              <a:buFont typeface="Noto Sans Symbols"/>
              <a:buNone/>
              <a:defRPr/>
            </a:pPr>
            <a:endParaRPr sz="2000" dirty="0">
              <a:latin typeface="Questrial"/>
              <a:ea typeface="Questrial"/>
              <a:cs typeface="Questrial"/>
            </a:endParaRPr>
          </a:p>
          <a:p>
            <a:pPr indent="-320040" eaLnBrk="1" fontAlgn="auto" hangingPunct="1">
              <a:lnSpc>
                <a:spcPct val="90000"/>
              </a:lnSpc>
              <a:spcAft>
                <a:spcPts val="0"/>
              </a:spcAft>
              <a:buSzPct val="60000"/>
              <a:buFont typeface="Noto Sans Symbols"/>
              <a:buNone/>
              <a:defRPr/>
            </a:pPr>
            <a:endParaRPr sz="2000" dirty="0">
              <a:latin typeface="Questrial"/>
              <a:ea typeface="Questrial"/>
              <a:cs typeface="Questrial"/>
            </a:endParaRPr>
          </a:p>
          <a:p>
            <a:pPr marL="365760" lvl="1" indent="-10159" eaLnBrk="1" fontAlgn="auto" hangingPunct="1">
              <a:lnSpc>
                <a:spcPct val="90000"/>
              </a:lnSpc>
              <a:spcAft>
                <a:spcPts val="0"/>
              </a:spcAft>
              <a:buSzPct val="25000"/>
              <a:buFont typeface="Noto Sans Symbols"/>
              <a:buNone/>
              <a:defRPr/>
            </a:pPr>
            <a:endParaRPr dirty="0"/>
          </a:p>
          <a:p>
            <a:pPr marL="365760" lvl="1" indent="-10159" eaLnBrk="1" fontAlgn="auto" hangingPunct="1">
              <a:lnSpc>
                <a:spcPct val="90000"/>
              </a:lnSpc>
              <a:spcAft>
                <a:spcPts val="0"/>
              </a:spcAft>
              <a:buSzPct val="25000"/>
              <a:buFont typeface="Noto Sans Symbols"/>
              <a:buNone/>
              <a:defRPr/>
            </a:pP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txBox="1">
            <a:spLocks noGrp="1"/>
          </p:cNvSpPr>
          <p:nvPr>
            <p:ph type="title"/>
          </p:nvPr>
        </p:nvSpPr>
        <p:spPr>
          <a:xfrm>
            <a:off x="260350" y="96838"/>
            <a:ext cx="10871200" cy="990600"/>
          </a:xfrm>
        </p:spPr>
        <p:txBody>
          <a:bodyPr/>
          <a:lstStyle/>
          <a:p>
            <a:pPr eaLnBrk="1" hangingPunct="1">
              <a:spcBef>
                <a:spcPct val="0"/>
              </a:spcBef>
              <a:buClr>
                <a:srgbClr val="FFFFFF"/>
              </a:buClr>
              <a:buFont typeface="Questrial" charset="0"/>
              <a:buNone/>
            </a:pPr>
            <a:r>
              <a:rPr lang="en-US" altLang="en-US" smtClean="0">
                <a:solidFill>
                  <a:srgbClr val="00B050"/>
                </a:solidFill>
                <a:sym typeface="Questrial" charset="0"/>
              </a:rPr>
              <a:t>Training Satisfaction Survey Results</a:t>
            </a:r>
          </a:p>
        </p:txBody>
      </p:sp>
      <p:sp>
        <p:nvSpPr>
          <p:cNvPr id="54275" name="Content Placeholder 4"/>
          <p:cNvSpPr txBox="1">
            <a:spLocks noGrp="1"/>
          </p:cNvSpPr>
          <p:nvPr>
            <p:ph type="body" idx="1"/>
          </p:nvPr>
        </p:nvSpPr>
        <p:spPr>
          <a:xfrm>
            <a:off x="528638" y="1509713"/>
            <a:ext cx="11291887" cy="4648200"/>
          </a:xfrm>
        </p:spPr>
        <p:txBody>
          <a:bodyPr/>
          <a:lstStyle/>
          <a:p>
            <a:pPr marL="109538" indent="0" eaLnBrk="1" hangingPunct="1">
              <a:buSzTx/>
              <a:buFont typeface="Wingdings" panose="05000000000000000000" pitchFamily="2" charset="2"/>
              <a:buNone/>
            </a:pPr>
            <a:r>
              <a:rPr lang="en-US" altLang="en-US" b="1" smtClean="0">
                <a:solidFill>
                  <a:srgbClr val="000000"/>
                </a:solidFill>
                <a:cs typeface="Arial" panose="020B0604020202020204" pitchFamily="34" charset="0"/>
                <a:sym typeface="Questrial" charset="0"/>
              </a:rPr>
              <a:t>Types of Providers Reached, by Program Year</a:t>
            </a:r>
          </a:p>
        </p:txBody>
      </p:sp>
      <p:graphicFrame>
        <p:nvGraphicFramePr>
          <p:cNvPr id="54276" name="Chart 3"/>
          <p:cNvGraphicFramePr>
            <a:graphicFrameLocks/>
          </p:cNvGraphicFramePr>
          <p:nvPr/>
        </p:nvGraphicFramePr>
        <p:xfrm>
          <a:off x="1781175" y="2109788"/>
          <a:ext cx="8375650" cy="4252912"/>
        </p:xfrm>
        <a:graphic>
          <a:graphicData uri="http://schemas.openxmlformats.org/presentationml/2006/ole">
            <mc:AlternateContent xmlns:mc="http://schemas.openxmlformats.org/markup-compatibility/2006">
              <mc:Choice xmlns:v="urn:schemas-microsoft-com:vml" Requires="v">
                <p:oleObj spid="_x0000_s54285" name="Chart" r:id="rId5" imgW="8382727" imgH="4261473" progId="Excel.Chart.8">
                  <p:embed/>
                </p:oleObj>
              </mc:Choice>
              <mc:Fallback>
                <p:oleObj name="Chart" r:id="rId5" imgW="8382727" imgH="4261473" progId="Excel.Chart.8">
                  <p:embed/>
                  <p:pic>
                    <p:nvPicPr>
                      <p:cNvPr id="0" name="Char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1175" y="2109788"/>
                        <a:ext cx="8375650" cy="425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txBox="1">
            <a:spLocks noGrp="1"/>
          </p:cNvSpPr>
          <p:nvPr>
            <p:ph type="title"/>
          </p:nvPr>
        </p:nvSpPr>
        <p:spPr>
          <a:xfrm>
            <a:off x="260350" y="96838"/>
            <a:ext cx="10871200" cy="990600"/>
          </a:xfrm>
        </p:spPr>
        <p:txBody>
          <a:bodyPr/>
          <a:lstStyle/>
          <a:p>
            <a:pPr eaLnBrk="1" hangingPunct="1">
              <a:spcBef>
                <a:spcPct val="0"/>
              </a:spcBef>
              <a:buClr>
                <a:srgbClr val="FFFFFF"/>
              </a:buClr>
              <a:buFont typeface="Questrial" charset="0"/>
              <a:buNone/>
            </a:pPr>
            <a:r>
              <a:rPr lang="en-US" altLang="en-US" smtClean="0">
                <a:solidFill>
                  <a:srgbClr val="00B050"/>
                </a:solidFill>
                <a:sym typeface="Questrial" charset="0"/>
              </a:rPr>
              <a:t>Training Satisfaction Survey Results</a:t>
            </a:r>
          </a:p>
        </p:txBody>
      </p:sp>
      <p:sp>
        <p:nvSpPr>
          <p:cNvPr id="4" name="Content Placeholder 3"/>
          <p:cNvSpPr>
            <a:spLocks noGrp="1"/>
          </p:cNvSpPr>
          <p:nvPr>
            <p:ph type="body" idx="1"/>
          </p:nvPr>
        </p:nvSpPr>
        <p:spPr>
          <a:xfrm>
            <a:off x="544513" y="1600200"/>
            <a:ext cx="11293475" cy="4648200"/>
          </a:xfrm>
        </p:spPr>
        <p:txBody>
          <a:bodyPr/>
          <a:lstStyle/>
          <a:p>
            <a:pPr marL="110490" indent="0" eaLnBrk="1" fontAlgn="auto" hangingPunct="1">
              <a:spcAft>
                <a:spcPts val="0"/>
              </a:spcAft>
              <a:buFont typeface="Wingdings" panose="05000000000000000000" pitchFamily="2" charset="2"/>
              <a:buNone/>
              <a:defRPr/>
            </a:pPr>
            <a:r>
              <a:rPr lang="en-US" b="1" dirty="0"/>
              <a:t>Ages of Children Served, by Program Year</a:t>
            </a:r>
          </a:p>
          <a:p>
            <a:pPr marL="0" indent="0" eaLnBrk="1" fontAlgn="auto" hangingPunct="1">
              <a:spcAft>
                <a:spcPts val="0"/>
              </a:spcAft>
              <a:buFont typeface="Wingdings" panose="05000000000000000000" pitchFamily="2" charset="2"/>
              <a:buNone/>
              <a:defRPr/>
            </a:pPr>
            <a:endParaRPr lang="en-US" dirty="0"/>
          </a:p>
        </p:txBody>
      </p:sp>
      <p:graphicFrame>
        <p:nvGraphicFramePr>
          <p:cNvPr id="56324" name="Chart 5"/>
          <p:cNvGraphicFramePr>
            <a:graphicFrameLocks/>
          </p:cNvGraphicFramePr>
          <p:nvPr/>
        </p:nvGraphicFramePr>
        <p:xfrm>
          <a:off x="1701800" y="2238375"/>
          <a:ext cx="8456613" cy="4192588"/>
        </p:xfrm>
        <a:graphic>
          <a:graphicData uri="http://schemas.openxmlformats.org/presentationml/2006/ole">
            <mc:AlternateContent xmlns:mc="http://schemas.openxmlformats.org/markup-compatibility/2006">
              <mc:Choice xmlns:v="urn:schemas-microsoft-com:vml" Requires="v">
                <p:oleObj spid="_x0000_s56333" name="Chart" r:id="rId5" imgW="8461981" imgH="4194412" progId="Excel.Chart.8">
                  <p:embed/>
                </p:oleObj>
              </mc:Choice>
              <mc:Fallback>
                <p:oleObj name="Chart" r:id="rId5" imgW="8461981" imgH="4194412" progId="Excel.Chart.8">
                  <p:embed/>
                  <p:pic>
                    <p:nvPicPr>
                      <p:cNvPr id="0" name="Char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800" y="2238375"/>
                        <a:ext cx="8456613" cy="419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Chart 4"/>
          <p:cNvGraphicFramePr>
            <a:graphicFrameLocks/>
          </p:cNvGraphicFramePr>
          <p:nvPr/>
        </p:nvGraphicFramePr>
        <p:xfrm>
          <a:off x="765175" y="1884363"/>
          <a:ext cx="10118725" cy="4425950"/>
        </p:xfrm>
        <a:graphic>
          <a:graphicData uri="http://schemas.openxmlformats.org/presentationml/2006/ole">
            <mc:AlternateContent xmlns:mc="http://schemas.openxmlformats.org/markup-compatibility/2006">
              <mc:Choice xmlns:v="urn:schemas-microsoft-com:vml" Requires="v">
                <p:oleObj spid="_x0000_s58381" name="Chart" r:id="rId5" imgW="10126334" imgH="4432176" progId="Excel.Chart.8">
                  <p:embed/>
                </p:oleObj>
              </mc:Choice>
              <mc:Fallback>
                <p:oleObj name="Chart" r:id="rId5" imgW="10126334" imgH="4432176" progId="Excel.Chart.8">
                  <p:embed/>
                  <p:pic>
                    <p:nvPicPr>
                      <p:cNvPr id="0" name="Char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75" y="1884363"/>
                        <a:ext cx="10118725"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1" name="Title 4"/>
          <p:cNvSpPr txBox="1">
            <a:spLocks noGrp="1"/>
          </p:cNvSpPr>
          <p:nvPr>
            <p:ph type="title"/>
          </p:nvPr>
        </p:nvSpPr>
        <p:spPr>
          <a:xfrm>
            <a:off x="260350" y="96838"/>
            <a:ext cx="10871200" cy="990600"/>
          </a:xfrm>
        </p:spPr>
        <p:txBody>
          <a:bodyPr/>
          <a:lstStyle/>
          <a:p>
            <a:pPr eaLnBrk="1" hangingPunct="1">
              <a:spcBef>
                <a:spcPct val="0"/>
              </a:spcBef>
              <a:buClr>
                <a:srgbClr val="FFFFFF"/>
              </a:buClr>
              <a:buFont typeface="Questrial" charset="0"/>
              <a:buNone/>
            </a:pPr>
            <a:r>
              <a:rPr lang="en-US" altLang="en-US" smtClean="0">
                <a:solidFill>
                  <a:srgbClr val="00B050"/>
                </a:solidFill>
                <a:sym typeface="Questrial" charset="0"/>
              </a:rPr>
              <a:t>Training Satisfaction Survey Results</a:t>
            </a:r>
          </a:p>
        </p:txBody>
      </p:sp>
      <p:sp>
        <p:nvSpPr>
          <p:cNvPr id="2" name="Text Placeholder 1"/>
          <p:cNvSpPr>
            <a:spLocks noGrp="1"/>
          </p:cNvSpPr>
          <p:nvPr>
            <p:ph type="body" idx="1"/>
          </p:nvPr>
        </p:nvSpPr>
        <p:spPr>
          <a:xfrm>
            <a:off x="615950" y="1087438"/>
            <a:ext cx="11293475" cy="4648200"/>
          </a:xfrm>
        </p:spPr>
        <p:txBody>
          <a:bodyPr/>
          <a:lstStyle/>
          <a:p>
            <a:pPr marL="110490" indent="0" eaLnBrk="1" fontAlgn="auto" hangingPunct="1">
              <a:spcAft>
                <a:spcPts val="0"/>
              </a:spcAft>
              <a:buFont typeface="Wingdings" panose="05000000000000000000" pitchFamily="2" charset="2"/>
              <a:buNone/>
              <a:defRPr/>
            </a:pPr>
            <a:r>
              <a:rPr lang="en-US" b="1" dirty="0"/>
              <a:t>Providers who Agree or Strongly Agree with Following Statements, by Program Year:</a:t>
            </a:r>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txBox="1">
            <a:spLocks noGrp="1"/>
          </p:cNvSpPr>
          <p:nvPr>
            <p:ph type="title"/>
          </p:nvPr>
        </p:nvSpPr>
        <p:spPr>
          <a:xfrm>
            <a:off x="260350" y="96838"/>
            <a:ext cx="10871200" cy="990600"/>
          </a:xfrm>
        </p:spPr>
        <p:txBody>
          <a:bodyPr/>
          <a:lstStyle/>
          <a:p>
            <a:pPr eaLnBrk="1" hangingPunct="1">
              <a:spcBef>
                <a:spcPct val="0"/>
              </a:spcBef>
              <a:buClr>
                <a:srgbClr val="FFFFFF"/>
              </a:buClr>
              <a:buFont typeface="Questrial" charset="0"/>
              <a:buNone/>
            </a:pPr>
            <a:r>
              <a:rPr lang="en-US" altLang="en-US" smtClean="0">
                <a:solidFill>
                  <a:srgbClr val="00B050"/>
                </a:solidFill>
                <a:sym typeface="Questrial" charset="0"/>
              </a:rPr>
              <a:t>Coaching Satisfaction Survey Results</a:t>
            </a:r>
          </a:p>
        </p:txBody>
      </p:sp>
      <p:sp>
        <p:nvSpPr>
          <p:cNvPr id="7" name="Content Placeholder 6"/>
          <p:cNvSpPr>
            <a:spLocks noGrp="1"/>
          </p:cNvSpPr>
          <p:nvPr>
            <p:ph idx="1"/>
          </p:nvPr>
        </p:nvSpPr>
        <p:spPr>
          <a:xfrm>
            <a:off x="544513" y="1600200"/>
            <a:ext cx="11293475" cy="4648200"/>
          </a:xfrm>
        </p:spPr>
        <p:txBody>
          <a:bodyPr/>
          <a:lstStyle/>
          <a:p>
            <a:pPr marL="110490" indent="0" eaLnBrk="1" fontAlgn="auto" hangingPunct="1">
              <a:spcAft>
                <a:spcPts val="0"/>
              </a:spcAft>
              <a:buFont typeface="Wingdings" panose="05000000000000000000" pitchFamily="2" charset="2"/>
              <a:buNone/>
              <a:defRPr/>
            </a:pPr>
            <a:r>
              <a:rPr lang="en-US" b="1" dirty="0"/>
              <a:t>Main Goal Area for Coaching, by Program Year</a:t>
            </a:r>
          </a:p>
          <a:p>
            <a:pPr eaLnBrk="1" fontAlgn="auto" hangingPunct="1">
              <a:spcAft>
                <a:spcPts val="0"/>
              </a:spcAft>
              <a:defRPr/>
            </a:pPr>
            <a:endParaRPr lang="en-US" dirty="0"/>
          </a:p>
        </p:txBody>
      </p:sp>
      <p:graphicFrame>
        <p:nvGraphicFramePr>
          <p:cNvPr id="60420" name="Chart 7"/>
          <p:cNvGraphicFramePr>
            <a:graphicFrameLocks/>
          </p:cNvGraphicFramePr>
          <p:nvPr/>
        </p:nvGraphicFramePr>
        <p:xfrm>
          <a:off x="1579563" y="2000250"/>
          <a:ext cx="9102725" cy="4579938"/>
        </p:xfrm>
        <a:graphic>
          <a:graphicData uri="http://schemas.openxmlformats.org/presentationml/2006/ole">
            <mc:AlternateContent xmlns:mc="http://schemas.openxmlformats.org/markup-compatibility/2006">
              <mc:Choice xmlns:v="urn:schemas-microsoft-com:vml" Requires="v">
                <p:oleObj spid="_x0000_s60429" name="Chart" r:id="rId5" imgW="9108213" imgH="4584589" progId="Excel.Chart.8">
                  <p:embed/>
                </p:oleObj>
              </mc:Choice>
              <mc:Fallback>
                <p:oleObj name="Chart" r:id="rId5" imgW="9108213" imgH="4584589" progId="Excel.Chart.8">
                  <p:embed/>
                  <p:pic>
                    <p:nvPicPr>
                      <p:cNvPr id="0" name="Char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9563" y="2000250"/>
                        <a:ext cx="9102725"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txBox="1">
            <a:spLocks noGrp="1"/>
          </p:cNvSpPr>
          <p:nvPr>
            <p:ph type="title"/>
          </p:nvPr>
        </p:nvSpPr>
        <p:spPr>
          <a:xfrm>
            <a:off x="260350" y="96838"/>
            <a:ext cx="10871200" cy="990600"/>
          </a:xfrm>
        </p:spPr>
        <p:txBody>
          <a:bodyPr/>
          <a:lstStyle/>
          <a:p>
            <a:pPr eaLnBrk="1" hangingPunct="1">
              <a:spcBef>
                <a:spcPct val="0"/>
              </a:spcBef>
              <a:buClr>
                <a:srgbClr val="FFFFFF"/>
              </a:buClr>
              <a:buFont typeface="Questrial" charset="0"/>
              <a:buNone/>
            </a:pPr>
            <a:r>
              <a:rPr lang="en-US" altLang="en-US" smtClean="0">
                <a:solidFill>
                  <a:srgbClr val="00B050"/>
                </a:solidFill>
                <a:sym typeface="Questrial" charset="0"/>
              </a:rPr>
              <a:t>Coaching Satisfaction Survey Summary</a:t>
            </a:r>
          </a:p>
        </p:txBody>
      </p:sp>
      <p:sp>
        <p:nvSpPr>
          <p:cNvPr id="3" name="Text Placeholder 2"/>
          <p:cNvSpPr>
            <a:spLocks noGrp="1"/>
          </p:cNvSpPr>
          <p:nvPr>
            <p:ph type="body" idx="1"/>
          </p:nvPr>
        </p:nvSpPr>
        <p:spPr>
          <a:xfrm>
            <a:off x="544513" y="1600200"/>
            <a:ext cx="11293475" cy="4648200"/>
          </a:xfrm>
        </p:spPr>
        <p:txBody>
          <a:bodyPr/>
          <a:lstStyle/>
          <a:p>
            <a:pPr marL="110490" indent="0" eaLnBrk="1" fontAlgn="auto" hangingPunct="1">
              <a:spcAft>
                <a:spcPts val="0"/>
              </a:spcAft>
              <a:buFont typeface="Wingdings" panose="05000000000000000000" pitchFamily="2" charset="2"/>
              <a:buNone/>
              <a:defRPr/>
            </a:pPr>
            <a:r>
              <a:rPr lang="en-US" b="1" dirty="0">
                <a:solidFill>
                  <a:schemeClr val="tx1"/>
                </a:solidFill>
              </a:rPr>
              <a:t>Participants reporting a need for more resources to make changes in their programs</a:t>
            </a:r>
          </a:p>
          <a:p>
            <a:pPr eaLnBrk="1" fontAlgn="auto" hangingPunct="1">
              <a:spcAft>
                <a:spcPts val="0"/>
              </a:spcAft>
              <a:defRPr/>
            </a:pPr>
            <a:endParaRPr lang="en-US" dirty="0"/>
          </a:p>
        </p:txBody>
      </p:sp>
      <p:graphicFrame>
        <p:nvGraphicFramePr>
          <p:cNvPr id="6" name="Table 5"/>
          <p:cNvGraphicFramePr>
            <a:graphicFrameLocks noGrp="1"/>
          </p:cNvGraphicFramePr>
          <p:nvPr/>
        </p:nvGraphicFramePr>
        <p:xfrm>
          <a:off x="1100138" y="2755900"/>
          <a:ext cx="10244137" cy="3175001"/>
        </p:xfrm>
        <a:graphic>
          <a:graphicData uri="http://schemas.openxmlformats.org/drawingml/2006/table">
            <a:tbl>
              <a:tblPr firstRow="1" firstCol="1" bandRow="1">
                <a:tableStyleId>{BC89EF96-8CEA-46FF-86C4-4CE0E7609802}</a:tableStyleId>
              </a:tblPr>
              <a:tblGrid>
                <a:gridCol w="1829304">
                  <a:extLst>
                    <a:ext uri="{9D8B030D-6E8A-4147-A177-3AD203B41FA5}"/>
                  </a:extLst>
                </a:gridCol>
                <a:gridCol w="2028139">
                  <a:extLst>
                    <a:ext uri="{9D8B030D-6E8A-4147-A177-3AD203B41FA5}"/>
                  </a:extLst>
                </a:gridCol>
                <a:gridCol w="1672821">
                  <a:extLst>
                    <a:ext uri="{9D8B030D-6E8A-4147-A177-3AD203B41FA5}"/>
                  </a:extLst>
                </a:gridCol>
                <a:gridCol w="1571291">
                  <a:extLst>
                    <a:ext uri="{9D8B030D-6E8A-4147-A177-3AD203B41FA5}"/>
                  </a:extLst>
                </a:gridCol>
                <a:gridCol w="1571291">
                  <a:extLst>
                    <a:ext uri="{9D8B030D-6E8A-4147-A177-3AD203B41FA5}"/>
                  </a:extLst>
                </a:gridCol>
                <a:gridCol w="1571291">
                  <a:extLst>
                    <a:ext uri="{9D8B030D-6E8A-4147-A177-3AD203B41FA5}"/>
                  </a:extLst>
                </a:gridCol>
              </a:tblGrid>
              <a:tr h="1335077">
                <a:tc>
                  <a:txBody>
                    <a:bodyPr/>
                    <a:lstStyle/>
                    <a:p>
                      <a:pPr marL="0" marR="0" algn="ctr">
                        <a:lnSpc>
                          <a:spcPct val="115000"/>
                        </a:lnSpc>
                        <a:spcBef>
                          <a:spcPts val="0"/>
                        </a:spcBef>
                        <a:spcAft>
                          <a:spcPts val="0"/>
                        </a:spcAft>
                      </a:pPr>
                      <a:r>
                        <a:rPr lang="en-US" sz="1800" dirty="0">
                          <a:effectLst/>
                        </a:rPr>
                        <a:t>Program Year</a:t>
                      </a:r>
                      <a:endParaRPr lang="en-US" sz="1800" dirty="0">
                        <a:effectLst/>
                        <a:latin typeface="Calibri"/>
                        <a:ea typeface="Calibri"/>
                        <a:cs typeface="Times New Roman"/>
                      </a:endParaRPr>
                    </a:p>
                  </a:txBody>
                  <a:tcPr marL="68583" marR="68583" marT="0" marB="0" anchor="ctr"/>
                </a:tc>
                <a:tc>
                  <a:txBody>
                    <a:bodyPr/>
                    <a:lstStyle/>
                    <a:p>
                      <a:pPr marL="0" marR="0" algn="ctr">
                        <a:lnSpc>
                          <a:spcPct val="115000"/>
                        </a:lnSpc>
                        <a:spcBef>
                          <a:spcPts val="0"/>
                        </a:spcBef>
                        <a:spcAft>
                          <a:spcPts val="0"/>
                        </a:spcAft>
                      </a:pPr>
                      <a:r>
                        <a:rPr lang="en-US" sz="1800" dirty="0">
                          <a:effectLst/>
                        </a:rPr>
                        <a:t>Need Additional Resources? (Yes)</a:t>
                      </a:r>
                      <a:endParaRPr lang="en-US" sz="1800" dirty="0">
                        <a:effectLst/>
                        <a:latin typeface="Calibri"/>
                        <a:ea typeface="Calibri"/>
                        <a:cs typeface="Times New Roman"/>
                      </a:endParaRPr>
                    </a:p>
                  </a:txBody>
                  <a:tcPr marL="68583" marR="68583" marT="0" marB="0" anchor="ctr"/>
                </a:tc>
                <a:tc>
                  <a:txBody>
                    <a:bodyPr/>
                    <a:lstStyle/>
                    <a:p>
                      <a:pPr marL="0" marR="0" algn="ctr">
                        <a:lnSpc>
                          <a:spcPct val="115000"/>
                        </a:lnSpc>
                        <a:spcBef>
                          <a:spcPts val="0"/>
                        </a:spcBef>
                        <a:spcAft>
                          <a:spcPts val="0"/>
                        </a:spcAft>
                      </a:pPr>
                      <a:r>
                        <a:rPr lang="en-US" sz="1800" dirty="0">
                          <a:effectLst/>
                        </a:rPr>
                        <a:t>More Printed Materials</a:t>
                      </a:r>
                      <a:endParaRPr lang="en-US" sz="1800" dirty="0">
                        <a:effectLst/>
                        <a:latin typeface="Calibri"/>
                        <a:ea typeface="Calibri"/>
                        <a:cs typeface="Times New Roman"/>
                      </a:endParaRPr>
                    </a:p>
                  </a:txBody>
                  <a:tcPr marL="68583" marR="68583" marT="0" marB="0" anchor="ctr"/>
                </a:tc>
                <a:tc>
                  <a:txBody>
                    <a:bodyPr/>
                    <a:lstStyle/>
                    <a:p>
                      <a:pPr marL="0" marR="0" algn="ctr">
                        <a:lnSpc>
                          <a:spcPct val="115000"/>
                        </a:lnSpc>
                        <a:spcBef>
                          <a:spcPts val="0"/>
                        </a:spcBef>
                        <a:spcAft>
                          <a:spcPts val="0"/>
                        </a:spcAft>
                      </a:pPr>
                      <a:r>
                        <a:rPr lang="en-US" sz="1800">
                          <a:effectLst/>
                        </a:rPr>
                        <a:t>More Coaching Sessions</a:t>
                      </a:r>
                      <a:endParaRPr lang="en-US" sz="1800">
                        <a:effectLst/>
                        <a:latin typeface="Calibri"/>
                        <a:ea typeface="Calibri"/>
                        <a:cs typeface="Times New Roman"/>
                      </a:endParaRPr>
                    </a:p>
                  </a:txBody>
                  <a:tcPr marL="68583" marR="68583" marT="0" marB="0" anchor="ctr"/>
                </a:tc>
                <a:tc>
                  <a:txBody>
                    <a:bodyPr/>
                    <a:lstStyle/>
                    <a:p>
                      <a:pPr marL="0" marR="0" algn="ctr">
                        <a:lnSpc>
                          <a:spcPct val="115000"/>
                        </a:lnSpc>
                        <a:spcBef>
                          <a:spcPts val="0"/>
                        </a:spcBef>
                        <a:spcAft>
                          <a:spcPts val="0"/>
                        </a:spcAft>
                      </a:pPr>
                      <a:r>
                        <a:rPr lang="en-US" sz="1800">
                          <a:effectLst/>
                        </a:rPr>
                        <a:t>More Equipment</a:t>
                      </a:r>
                      <a:endParaRPr lang="en-US" sz="1800">
                        <a:effectLst/>
                        <a:latin typeface="Calibri"/>
                        <a:ea typeface="Calibri"/>
                        <a:cs typeface="Times New Roman"/>
                      </a:endParaRPr>
                    </a:p>
                  </a:txBody>
                  <a:tcPr marL="68583" marR="68583" marT="0" marB="0" anchor="ctr"/>
                </a:tc>
                <a:tc>
                  <a:txBody>
                    <a:bodyPr/>
                    <a:lstStyle/>
                    <a:p>
                      <a:pPr marL="0" marR="0" algn="ctr">
                        <a:lnSpc>
                          <a:spcPct val="115000"/>
                        </a:lnSpc>
                        <a:spcBef>
                          <a:spcPts val="0"/>
                        </a:spcBef>
                        <a:spcAft>
                          <a:spcPts val="0"/>
                        </a:spcAft>
                      </a:pPr>
                      <a:r>
                        <a:rPr lang="en-US" sz="1800" dirty="0">
                          <a:effectLst/>
                        </a:rPr>
                        <a:t>Other</a:t>
                      </a:r>
                      <a:endParaRPr lang="en-US" sz="1800" dirty="0">
                        <a:effectLst/>
                        <a:latin typeface="Calibri"/>
                        <a:ea typeface="Calibri"/>
                        <a:cs typeface="Times New Roman"/>
                      </a:endParaRPr>
                    </a:p>
                  </a:txBody>
                  <a:tcPr marL="68583" marR="68583" marT="0" marB="0" anchor="ctr"/>
                </a:tc>
                <a:extLst>
                  <a:ext uri="{0D108BD9-81ED-4DB2-BD59-A6C34878D82A}"/>
                </a:extLst>
              </a:tr>
              <a:tr h="459981">
                <a:tc>
                  <a:txBody>
                    <a:bodyPr/>
                    <a:lstStyle/>
                    <a:p>
                      <a:pPr marL="0" marR="0" algn="r">
                        <a:lnSpc>
                          <a:spcPct val="115000"/>
                        </a:lnSpc>
                        <a:spcBef>
                          <a:spcPts val="0"/>
                        </a:spcBef>
                        <a:spcAft>
                          <a:spcPts val="0"/>
                        </a:spcAft>
                      </a:pPr>
                      <a:r>
                        <a:rPr lang="en-US" sz="1800">
                          <a:effectLst/>
                        </a:rPr>
                        <a:t>2013-2014</a:t>
                      </a:r>
                      <a:endParaRPr lang="en-US" sz="1800">
                        <a:effectLst/>
                        <a:latin typeface="Calibri"/>
                        <a:ea typeface="Calibri"/>
                        <a:cs typeface="Times New Roman"/>
                      </a:endParaRPr>
                    </a:p>
                  </a:txBody>
                  <a:tcPr marL="68583" marR="68583" marT="0" marB="0" anchor="b"/>
                </a:tc>
                <a:tc>
                  <a:txBody>
                    <a:bodyPr/>
                    <a:lstStyle/>
                    <a:p>
                      <a:pPr marL="0" marR="0" algn="r">
                        <a:lnSpc>
                          <a:spcPct val="115000"/>
                        </a:lnSpc>
                        <a:spcBef>
                          <a:spcPts val="0"/>
                        </a:spcBef>
                        <a:spcAft>
                          <a:spcPts val="0"/>
                        </a:spcAft>
                      </a:pPr>
                      <a:r>
                        <a:rPr lang="en-US" sz="1800">
                          <a:effectLst/>
                        </a:rPr>
                        <a:t>52.5%</a:t>
                      </a:r>
                      <a:endParaRPr lang="en-US" sz="1800">
                        <a:effectLst/>
                        <a:latin typeface="Calibri"/>
                        <a:ea typeface="Calibri"/>
                        <a:cs typeface="Times New Roman"/>
                      </a:endParaRPr>
                    </a:p>
                  </a:txBody>
                  <a:tcPr marL="68583" marR="68583" marT="0" marB="0" anchor="ctr"/>
                </a:tc>
                <a:tc>
                  <a:txBody>
                    <a:bodyPr/>
                    <a:lstStyle/>
                    <a:p>
                      <a:pPr marL="0" marR="0" algn="r">
                        <a:lnSpc>
                          <a:spcPct val="115000"/>
                        </a:lnSpc>
                        <a:spcBef>
                          <a:spcPts val="0"/>
                        </a:spcBef>
                        <a:spcAft>
                          <a:spcPts val="0"/>
                        </a:spcAft>
                      </a:pPr>
                      <a:r>
                        <a:rPr lang="en-US" sz="1800">
                          <a:effectLst/>
                        </a:rPr>
                        <a:t>56.7%</a:t>
                      </a:r>
                      <a:endParaRPr lang="en-US" sz="1800">
                        <a:effectLst/>
                        <a:latin typeface="Calibri"/>
                        <a:ea typeface="Calibri"/>
                        <a:cs typeface="Times New Roman"/>
                      </a:endParaRPr>
                    </a:p>
                  </a:txBody>
                  <a:tcPr marL="68583" marR="68583" marT="0" marB="0" anchor="ctr"/>
                </a:tc>
                <a:tc>
                  <a:txBody>
                    <a:bodyPr/>
                    <a:lstStyle/>
                    <a:p>
                      <a:pPr marL="0" marR="0" algn="r">
                        <a:lnSpc>
                          <a:spcPct val="115000"/>
                        </a:lnSpc>
                        <a:spcBef>
                          <a:spcPts val="0"/>
                        </a:spcBef>
                        <a:spcAft>
                          <a:spcPts val="0"/>
                        </a:spcAft>
                      </a:pPr>
                      <a:r>
                        <a:rPr lang="en-US" sz="1800">
                          <a:effectLst/>
                        </a:rPr>
                        <a:t>22.6%</a:t>
                      </a:r>
                      <a:endParaRPr lang="en-US" sz="1800">
                        <a:effectLst/>
                        <a:latin typeface="Calibri"/>
                        <a:ea typeface="Calibri"/>
                        <a:cs typeface="Times New Roman"/>
                      </a:endParaRPr>
                    </a:p>
                  </a:txBody>
                  <a:tcPr marL="68583" marR="68583" marT="0" marB="0" anchor="ctr"/>
                </a:tc>
                <a:tc>
                  <a:txBody>
                    <a:bodyPr/>
                    <a:lstStyle/>
                    <a:p>
                      <a:pPr marL="0" marR="0" algn="r">
                        <a:lnSpc>
                          <a:spcPct val="115000"/>
                        </a:lnSpc>
                        <a:spcBef>
                          <a:spcPts val="0"/>
                        </a:spcBef>
                        <a:spcAft>
                          <a:spcPts val="0"/>
                        </a:spcAft>
                      </a:pPr>
                      <a:r>
                        <a:rPr lang="en-US" sz="1800">
                          <a:effectLst/>
                        </a:rPr>
                        <a:t>62.3%</a:t>
                      </a:r>
                      <a:endParaRPr lang="en-US" sz="1800">
                        <a:effectLst/>
                        <a:latin typeface="Calibri"/>
                        <a:ea typeface="Calibri"/>
                        <a:cs typeface="Times New Roman"/>
                      </a:endParaRPr>
                    </a:p>
                  </a:txBody>
                  <a:tcPr marL="68583" marR="68583" marT="0" marB="0" anchor="ctr"/>
                </a:tc>
                <a:tc>
                  <a:txBody>
                    <a:bodyPr/>
                    <a:lstStyle/>
                    <a:p>
                      <a:pPr marL="0" marR="0" algn="r">
                        <a:lnSpc>
                          <a:spcPct val="115000"/>
                        </a:lnSpc>
                        <a:spcBef>
                          <a:spcPts val="0"/>
                        </a:spcBef>
                        <a:spcAft>
                          <a:spcPts val="0"/>
                        </a:spcAft>
                      </a:pPr>
                      <a:r>
                        <a:rPr lang="en-US" sz="1800">
                          <a:effectLst/>
                        </a:rPr>
                        <a:t>17.0%</a:t>
                      </a:r>
                      <a:endParaRPr lang="en-US" sz="1800">
                        <a:effectLst/>
                        <a:latin typeface="Calibri"/>
                        <a:ea typeface="Calibri"/>
                        <a:cs typeface="Times New Roman"/>
                      </a:endParaRPr>
                    </a:p>
                  </a:txBody>
                  <a:tcPr marL="68583" marR="68583" marT="0" marB="0" anchor="ctr"/>
                </a:tc>
                <a:extLst>
                  <a:ext uri="{0D108BD9-81ED-4DB2-BD59-A6C34878D82A}"/>
                </a:extLst>
              </a:tr>
              <a:tr h="459981">
                <a:tc>
                  <a:txBody>
                    <a:bodyPr/>
                    <a:lstStyle/>
                    <a:p>
                      <a:pPr marL="0" marR="0" algn="r">
                        <a:lnSpc>
                          <a:spcPct val="115000"/>
                        </a:lnSpc>
                        <a:spcBef>
                          <a:spcPts val="0"/>
                        </a:spcBef>
                        <a:spcAft>
                          <a:spcPts val="0"/>
                        </a:spcAft>
                      </a:pPr>
                      <a:r>
                        <a:rPr lang="en-US" sz="1800">
                          <a:effectLst/>
                        </a:rPr>
                        <a:t>2014-2015</a:t>
                      </a:r>
                      <a:endParaRPr lang="en-US" sz="1800">
                        <a:effectLst/>
                        <a:latin typeface="Calibri"/>
                        <a:ea typeface="Calibri"/>
                        <a:cs typeface="Times New Roman"/>
                      </a:endParaRPr>
                    </a:p>
                  </a:txBody>
                  <a:tcPr marL="68583" marR="68583" marT="0" marB="0" anchor="b"/>
                </a:tc>
                <a:tc>
                  <a:txBody>
                    <a:bodyPr/>
                    <a:lstStyle/>
                    <a:p>
                      <a:pPr marL="0" marR="0" algn="r">
                        <a:lnSpc>
                          <a:spcPct val="115000"/>
                        </a:lnSpc>
                        <a:spcBef>
                          <a:spcPts val="0"/>
                        </a:spcBef>
                        <a:spcAft>
                          <a:spcPts val="0"/>
                        </a:spcAft>
                      </a:pPr>
                      <a:r>
                        <a:rPr lang="en-US" sz="1800">
                          <a:effectLst/>
                        </a:rPr>
                        <a:t>66.2%</a:t>
                      </a:r>
                      <a:endParaRPr lang="en-US" sz="1800">
                        <a:effectLst/>
                        <a:latin typeface="Calibri"/>
                        <a:ea typeface="Calibri"/>
                        <a:cs typeface="Times New Roman"/>
                      </a:endParaRPr>
                    </a:p>
                  </a:txBody>
                  <a:tcPr marL="68583" marR="68583" marT="0" marB="0" anchor="ctr"/>
                </a:tc>
                <a:tc>
                  <a:txBody>
                    <a:bodyPr/>
                    <a:lstStyle/>
                    <a:p>
                      <a:pPr marL="0" marR="0" algn="r">
                        <a:lnSpc>
                          <a:spcPct val="115000"/>
                        </a:lnSpc>
                        <a:spcBef>
                          <a:spcPts val="0"/>
                        </a:spcBef>
                        <a:spcAft>
                          <a:spcPts val="0"/>
                        </a:spcAft>
                      </a:pPr>
                      <a:r>
                        <a:rPr lang="en-US" sz="1800">
                          <a:effectLst/>
                        </a:rPr>
                        <a:t>44.1%</a:t>
                      </a:r>
                      <a:endParaRPr lang="en-US" sz="1800">
                        <a:effectLst/>
                        <a:latin typeface="Calibri"/>
                        <a:ea typeface="Calibri"/>
                        <a:cs typeface="Times New Roman"/>
                      </a:endParaRPr>
                    </a:p>
                  </a:txBody>
                  <a:tcPr marL="68583" marR="68583" marT="0" marB="0" anchor="ctr"/>
                </a:tc>
                <a:tc>
                  <a:txBody>
                    <a:bodyPr/>
                    <a:lstStyle/>
                    <a:p>
                      <a:pPr marL="0" marR="0" algn="r">
                        <a:lnSpc>
                          <a:spcPct val="115000"/>
                        </a:lnSpc>
                        <a:spcBef>
                          <a:spcPts val="0"/>
                        </a:spcBef>
                        <a:spcAft>
                          <a:spcPts val="0"/>
                        </a:spcAft>
                      </a:pPr>
                      <a:r>
                        <a:rPr lang="en-US" sz="1800">
                          <a:effectLst/>
                        </a:rPr>
                        <a:t>35.5%</a:t>
                      </a:r>
                      <a:endParaRPr lang="en-US" sz="1800">
                        <a:effectLst/>
                        <a:latin typeface="Calibri"/>
                        <a:ea typeface="Calibri"/>
                        <a:cs typeface="Times New Roman"/>
                      </a:endParaRPr>
                    </a:p>
                  </a:txBody>
                  <a:tcPr marL="68583" marR="68583" marT="0" marB="0" anchor="ctr"/>
                </a:tc>
                <a:tc>
                  <a:txBody>
                    <a:bodyPr/>
                    <a:lstStyle/>
                    <a:p>
                      <a:pPr marL="0" marR="0" algn="r">
                        <a:lnSpc>
                          <a:spcPct val="115000"/>
                        </a:lnSpc>
                        <a:spcBef>
                          <a:spcPts val="0"/>
                        </a:spcBef>
                        <a:spcAft>
                          <a:spcPts val="0"/>
                        </a:spcAft>
                      </a:pPr>
                      <a:r>
                        <a:rPr lang="en-US" sz="1800">
                          <a:effectLst/>
                        </a:rPr>
                        <a:t>56.9%</a:t>
                      </a:r>
                      <a:endParaRPr lang="en-US" sz="1800">
                        <a:effectLst/>
                        <a:latin typeface="Calibri"/>
                        <a:ea typeface="Calibri"/>
                        <a:cs typeface="Times New Roman"/>
                      </a:endParaRPr>
                    </a:p>
                  </a:txBody>
                  <a:tcPr marL="68583" marR="68583" marT="0" marB="0" anchor="ctr"/>
                </a:tc>
                <a:tc>
                  <a:txBody>
                    <a:bodyPr/>
                    <a:lstStyle/>
                    <a:p>
                      <a:pPr marL="0" marR="0" algn="r">
                        <a:lnSpc>
                          <a:spcPct val="115000"/>
                        </a:lnSpc>
                        <a:spcBef>
                          <a:spcPts val="0"/>
                        </a:spcBef>
                        <a:spcAft>
                          <a:spcPts val="0"/>
                        </a:spcAft>
                      </a:pPr>
                      <a:r>
                        <a:rPr lang="en-US" sz="1800">
                          <a:effectLst/>
                        </a:rPr>
                        <a:t>11.8%</a:t>
                      </a:r>
                      <a:endParaRPr lang="en-US" sz="1800">
                        <a:effectLst/>
                        <a:latin typeface="Calibri"/>
                        <a:ea typeface="Calibri"/>
                        <a:cs typeface="Times New Roman"/>
                      </a:endParaRPr>
                    </a:p>
                  </a:txBody>
                  <a:tcPr marL="68583" marR="68583" marT="0" marB="0" anchor="ctr"/>
                </a:tc>
                <a:extLst>
                  <a:ext uri="{0D108BD9-81ED-4DB2-BD59-A6C34878D82A}"/>
                </a:extLst>
              </a:tr>
              <a:tr h="459981">
                <a:tc>
                  <a:txBody>
                    <a:bodyPr/>
                    <a:lstStyle/>
                    <a:p>
                      <a:pPr marL="0" marR="0" algn="r">
                        <a:lnSpc>
                          <a:spcPct val="115000"/>
                        </a:lnSpc>
                        <a:spcBef>
                          <a:spcPts val="0"/>
                        </a:spcBef>
                        <a:spcAft>
                          <a:spcPts val="0"/>
                        </a:spcAft>
                      </a:pPr>
                      <a:r>
                        <a:rPr lang="en-US" sz="1800">
                          <a:effectLst/>
                        </a:rPr>
                        <a:t>2015-2016</a:t>
                      </a:r>
                      <a:endParaRPr lang="en-US" sz="1800">
                        <a:effectLst/>
                        <a:latin typeface="Calibri"/>
                        <a:ea typeface="Calibri"/>
                        <a:cs typeface="Times New Roman"/>
                      </a:endParaRPr>
                    </a:p>
                  </a:txBody>
                  <a:tcPr marL="68583" marR="68583" marT="0" marB="0" anchor="b"/>
                </a:tc>
                <a:tc>
                  <a:txBody>
                    <a:bodyPr/>
                    <a:lstStyle/>
                    <a:p>
                      <a:pPr marL="0" marR="0" algn="r">
                        <a:lnSpc>
                          <a:spcPct val="115000"/>
                        </a:lnSpc>
                        <a:spcBef>
                          <a:spcPts val="0"/>
                        </a:spcBef>
                        <a:spcAft>
                          <a:spcPts val="0"/>
                        </a:spcAft>
                      </a:pPr>
                      <a:r>
                        <a:rPr lang="en-US" sz="1800">
                          <a:effectLst/>
                        </a:rPr>
                        <a:t>49.4%</a:t>
                      </a:r>
                      <a:endParaRPr lang="en-US" sz="1800">
                        <a:effectLst/>
                        <a:latin typeface="Calibri"/>
                        <a:ea typeface="Calibri"/>
                        <a:cs typeface="Times New Roman"/>
                      </a:endParaRPr>
                    </a:p>
                  </a:txBody>
                  <a:tcPr marL="68583" marR="68583" marT="0" marB="0" anchor="ctr"/>
                </a:tc>
                <a:tc>
                  <a:txBody>
                    <a:bodyPr/>
                    <a:lstStyle/>
                    <a:p>
                      <a:pPr marL="0" marR="0" algn="r">
                        <a:lnSpc>
                          <a:spcPct val="115000"/>
                        </a:lnSpc>
                        <a:spcBef>
                          <a:spcPts val="0"/>
                        </a:spcBef>
                        <a:spcAft>
                          <a:spcPts val="0"/>
                        </a:spcAft>
                      </a:pPr>
                      <a:r>
                        <a:rPr lang="en-US" sz="1800">
                          <a:effectLst/>
                        </a:rPr>
                        <a:t>52.9%</a:t>
                      </a:r>
                      <a:endParaRPr lang="en-US" sz="1800">
                        <a:effectLst/>
                        <a:latin typeface="Calibri"/>
                        <a:ea typeface="Calibri"/>
                        <a:cs typeface="Times New Roman"/>
                      </a:endParaRPr>
                    </a:p>
                  </a:txBody>
                  <a:tcPr marL="68583" marR="68583" marT="0" marB="0" anchor="ctr"/>
                </a:tc>
                <a:tc>
                  <a:txBody>
                    <a:bodyPr/>
                    <a:lstStyle/>
                    <a:p>
                      <a:pPr marL="0" marR="0" algn="r">
                        <a:lnSpc>
                          <a:spcPct val="115000"/>
                        </a:lnSpc>
                        <a:spcBef>
                          <a:spcPts val="0"/>
                        </a:spcBef>
                        <a:spcAft>
                          <a:spcPts val="0"/>
                        </a:spcAft>
                      </a:pPr>
                      <a:r>
                        <a:rPr lang="en-US" sz="1800">
                          <a:effectLst/>
                        </a:rPr>
                        <a:t>28.7%</a:t>
                      </a:r>
                      <a:endParaRPr lang="en-US" sz="1800">
                        <a:effectLst/>
                        <a:latin typeface="Calibri"/>
                        <a:ea typeface="Calibri"/>
                        <a:cs typeface="Times New Roman"/>
                      </a:endParaRPr>
                    </a:p>
                  </a:txBody>
                  <a:tcPr marL="68583" marR="68583" marT="0" marB="0" anchor="ctr"/>
                </a:tc>
                <a:tc>
                  <a:txBody>
                    <a:bodyPr/>
                    <a:lstStyle/>
                    <a:p>
                      <a:pPr marL="0" marR="0" algn="r">
                        <a:lnSpc>
                          <a:spcPct val="115000"/>
                        </a:lnSpc>
                        <a:spcBef>
                          <a:spcPts val="0"/>
                        </a:spcBef>
                        <a:spcAft>
                          <a:spcPts val="0"/>
                        </a:spcAft>
                      </a:pPr>
                      <a:r>
                        <a:rPr lang="en-US" sz="1800">
                          <a:effectLst/>
                        </a:rPr>
                        <a:t>64.4%</a:t>
                      </a:r>
                      <a:endParaRPr lang="en-US" sz="1800">
                        <a:effectLst/>
                        <a:latin typeface="Calibri"/>
                        <a:ea typeface="Calibri"/>
                        <a:cs typeface="Times New Roman"/>
                      </a:endParaRPr>
                    </a:p>
                  </a:txBody>
                  <a:tcPr marL="68583" marR="68583" marT="0" marB="0" anchor="ctr"/>
                </a:tc>
                <a:tc>
                  <a:txBody>
                    <a:bodyPr/>
                    <a:lstStyle/>
                    <a:p>
                      <a:pPr marL="0" marR="0" algn="r">
                        <a:lnSpc>
                          <a:spcPct val="115000"/>
                        </a:lnSpc>
                        <a:spcBef>
                          <a:spcPts val="0"/>
                        </a:spcBef>
                        <a:spcAft>
                          <a:spcPts val="0"/>
                        </a:spcAft>
                      </a:pPr>
                      <a:r>
                        <a:rPr lang="en-US" sz="1800">
                          <a:effectLst/>
                        </a:rPr>
                        <a:t>12.6%</a:t>
                      </a:r>
                      <a:endParaRPr lang="en-US" sz="1800">
                        <a:effectLst/>
                        <a:latin typeface="Calibri"/>
                        <a:ea typeface="Calibri"/>
                        <a:cs typeface="Times New Roman"/>
                      </a:endParaRPr>
                    </a:p>
                  </a:txBody>
                  <a:tcPr marL="68583" marR="68583" marT="0" marB="0" anchor="ctr"/>
                </a:tc>
                <a:extLst>
                  <a:ext uri="{0D108BD9-81ED-4DB2-BD59-A6C34878D82A}"/>
                </a:extLst>
              </a:tr>
              <a:tr h="459981">
                <a:tc>
                  <a:txBody>
                    <a:bodyPr/>
                    <a:lstStyle/>
                    <a:p>
                      <a:pPr marL="0" marR="0" algn="r">
                        <a:lnSpc>
                          <a:spcPct val="115000"/>
                        </a:lnSpc>
                        <a:spcBef>
                          <a:spcPts val="0"/>
                        </a:spcBef>
                        <a:spcAft>
                          <a:spcPts val="0"/>
                        </a:spcAft>
                      </a:pPr>
                      <a:r>
                        <a:rPr lang="en-US" sz="1800">
                          <a:effectLst/>
                        </a:rPr>
                        <a:t>All 3 Years</a:t>
                      </a:r>
                      <a:endParaRPr lang="en-US" sz="1800">
                        <a:effectLst/>
                        <a:latin typeface="Calibri"/>
                        <a:ea typeface="Calibri"/>
                        <a:cs typeface="Times New Roman"/>
                      </a:endParaRPr>
                    </a:p>
                  </a:txBody>
                  <a:tcPr marL="68583" marR="68583" marT="0" marB="0" anchor="ctr"/>
                </a:tc>
                <a:tc>
                  <a:txBody>
                    <a:bodyPr/>
                    <a:lstStyle/>
                    <a:p>
                      <a:pPr marL="0" marR="0" algn="r">
                        <a:lnSpc>
                          <a:spcPct val="115000"/>
                        </a:lnSpc>
                        <a:spcBef>
                          <a:spcPts val="0"/>
                        </a:spcBef>
                        <a:spcAft>
                          <a:spcPts val="0"/>
                        </a:spcAft>
                      </a:pPr>
                      <a:r>
                        <a:rPr lang="en-US" sz="1800" dirty="0">
                          <a:effectLst/>
                        </a:rPr>
                        <a:t>56.0%</a:t>
                      </a:r>
                      <a:endParaRPr lang="en-US" sz="1800" dirty="0">
                        <a:effectLst/>
                        <a:latin typeface="Calibri"/>
                        <a:ea typeface="Calibri"/>
                        <a:cs typeface="Times New Roman"/>
                      </a:endParaRPr>
                    </a:p>
                  </a:txBody>
                  <a:tcPr marL="68583" marR="68583" marT="0" marB="0" anchor="ctr"/>
                </a:tc>
                <a:tc>
                  <a:txBody>
                    <a:bodyPr/>
                    <a:lstStyle/>
                    <a:p>
                      <a:pPr marL="0" marR="0" algn="r">
                        <a:lnSpc>
                          <a:spcPct val="115000"/>
                        </a:lnSpc>
                        <a:spcBef>
                          <a:spcPts val="0"/>
                        </a:spcBef>
                        <a:spcAft>
                          <a:spcPts val="0"/>
                        </a:spcAft>
                      </a:pPr>
                      <a:r>
                        <a:rPr lang="en-US" sz="1800">
                          <a:effectLst/>
                        </a:rPr>
                        <a:t>50.1%</a:t>
                      </a:r>
                      <a:endParaRPr lang="en-US" sz="1800">
                        <a:effectLst/>
                        <a:latin typeface="Calibri"/>
                        <a:ea typeface="Calibri"/>
                        <a:cs typeface="Times New Roman"/>
                      </a:endParaRPr>
                    </a:p>
                  </a:txBody>
                  <a:tcPr marL="68583" marR="68583" marT="0" marB="0" anchor="ctr"/>
                </a:tc>
                <a:tc>
                  <a:txBody>
                    <a:bodyPr/>
                    <a:lstStyle/>
                    <a:p>
                      <a:pPr marL="0" marR="0" algn="r">
                        <a:lnSpc>
                          <a:spcPct val="115000"/>
                        </a:lnSpc>
                        <a:spcBef>
                          <a:spcPts val="0"/>
                        </a:spcBef>
                        <a:spcAft>
                          <a:spcPts val="0"/>
                        </a:spcAft>
                      </a:pPr>
                      <a:r>
                        <a:rPr lang="en-US" sz="1800">
                          <a:effectLst/>
                        </a:rPr>
                        <a:t>30.2%</a:t>
                      </a:r>
                      <a:endParaRPr lang="en-US" sz="1800">
                        <a:effectLst/>
                        <a:latin typeface="Calibri"/>
                        <a:ea typeface="Calibri"/>
                        <a:cs typeface="Times New Roman"/>
                      </a:endParaRPr>
                    </a:p>
                  </a:txBody>
                  <a:tcPr marL="68583" marR="68583" marT="0" marB="0" anchor="ctr"/>
                </a:tc>
                <a:tc>
                  <a:txBody>
                    <a:bodyPr/>
                    <a:lstStyle/>
                    <a:p>
                      <a:pPr marL="0" marR="0" algn="r">
                        <a:lnSpc>
                          <a:spcPct val="115000"/>
                        </a:lnSpc>
                        <a:spcBef>
                          <a:spcPts val="0"/>
                        </a:spcBef>
                        <a:spcAft>
                          <a:spcPts val="0"/>
                        </a:spcAft>
                      </a:pPr>
                      <a:r>
                        <a:rPr lang="en-US" sz="1800">
                          <a:effectLst/>
                        </a:rPr>
                        <a:t>60.8%</a:t>
                      </a:r>
                      <a:endParaRPr lang="en-US" sz="1800">
                        <a:effectLst/>
                        <a:latin typeface="Calibri"/>
                        <a:ea typeface="Calibri"/>
                        <a:cs typeface="Times New Roman"/>
                      </a:endParaRPr>
                    </a:p>
                  </a:txBody>
                  <a:tcPr marL="68583" marR="68583" marT="0" marB="0" anchor="ctr"/>
                </a:tc>
                <a:tc>
                  <a:txBody>
                    <a:bodyPr/>
                    <a:lstStyle/>
                    <a:p>
                      <a:pPr marL="0" marR="0" algn="r">
                        <a:lnSpc>
                          <a:spcPct val="115000"/>
                        </a:lnSpc>
                        <a:spcBef>
                          <a:spcPts val="0"/>
                        </a:spcBef>
                        <a:spcAft>
                          <a:spcPts val="0"/>
                        </a:spcAft>
                      </a:pPr>
                      <a:r>
                        <a:rPr lang="en-US" sz="1800" dirty="0">
                          <a:effectLst/>
                        </a:rPr>
                        <a:t>13.2%</a:t>
                      </a:r>
                      <a:endParaRPr lang="en-US" sz="1800" dirty="0">
                        <a:effectLst/>
                        <a:latin typeface="Calibri"/>
                        <a:ea typeface="Calibri"/>
                        <a:cs typeface="Times New Roman"/>
                      </a:endParaRPr>
                    </a:p>
                  </a:txBody>
                  <a:tcPr marL="68583" marR="68583" marT="0" marB="0" anchor="ct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txBox="1">
            <a:spLocks noGrp="1"/>
          </p:cNvSpPr>
          <p:nvPr>
            <p:ph type="title"/>
          </p:nvPr>
        </p:nvSpPr>
        <p:spPr>
          <a:xfrm>
            <a:off x="260350" y="96838"/>
            <a:ext cx="10871200" cy="990600"/>
          </a:xfrm>
        </p:spPr>
        <p:txBody>
          <a:bodyPr/>
          <a:lstStyle/>
          <a:p>
            <a:pPr eaLnBrk="1" hangingPunct="1">
              <a:spcBef>
                <a:spcPct val="0"/>
              </a:spcBef>
              <a:buClr>
                <a:srgbClr val="FFFFFF"/>
              </a:buClr>
              <a:buFont typeface="Questrial" charset="0"/>
              <a:buNone/>
            </a:pPr>
            <a:r>
              <a:rPr lang="en-US" altLang="en-US" smtClean="0">
                <a:solidFill>
                  <a:srgbClr val="00B050"/>
                </a:solidFill>
                <a:sym typeface="Questrial" charset="0"/>
              </a:rPr>
              <a:t>Training Satisfaction Survey – Comments  </a:t>
            </a:r>
          </a:p>
        </p:txBody>
      </p:sp>
      <p:sp>
        <p:nvSpPr>
          <p:cNvPr id="64515" name="TextBox 6"/>
          <p:cNvSpPr txBox="1">
            <a:spLocks noChangeArrowheads="1"/>
          </p:cNvSpPr>
          <p:nvPr/>
        </p:nvSpPr>
        <p:spPr bwMode="auto">
          <a:xfrm>
            <a:off x="838200" y="1666875"/>
            <a:ext cx="975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b="1">
                <a:solidFill>
                  <a:srgbClr val="FF9900"/>
                </a:solidFill>
                <a:latin typeface="Lao UI" pitchFamily="34" charset="0"/>
              </a:rPr>
              <a:t>The best thing about this training was…</a:t>
            </a:r>
          </a:p>
        </p:txBody>
      </p:sp>
      <p:sp>
        <p:nvSpPr>
          <p:cNvPr id="64516" name="TextBox 4"/>
          <p:cNvSpPr txBox="1">
            <a:spLocks noChangeArrowheads="1"/>
          </p:cNvSpPr>
          <p:nvPr/>
        </p:nvSpPr>
        <p:spPr bwMode="auto">
          <a:xfrm>
            <a:off x="1214438" y="2641600"/>
            <a:ext cx="972661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2800" b="1" i="1">
                <a:solidFill>
                  <a:srgbClr val="002060"/>
                </a:solidFill>
                <a:latin typeface="Calibri" panose="020F0502020204030204" pitchFamily="34" charset="0"/>
              </a:rPr>
              <a:t>“New activities to do in the classroom – and for my own family.” </a:t>
            </a:r>
          </a:p>
          <a:p>
            <a:pPr algn="ctr" eaLnBrk="1" hangingPunct="1"/>
            <a:endParaRPr lang="en-US" altLang="en-US" sz="2800" b="1" i="1">
              <a:solidFill>
                <a:srgbClr val="002060"/>
              </a:solidFill>
              <a:latin typeface="Calibri" panose="020F0502020204030204" pitchFamily="34" charset="0"/>
            </a:endParaRPr>
          </a:p>
          <a:p>
            <a:pPr algn="ctr" eaLnBrk="1" hangingPunct="1"/>
            <a:r>
              <a:rPr lang="en-US" altLang="en-US" sz="2800" b="1" i="1">
                <a:solidFill>
                  <a:srgbClr val="002060"/>
                </a:solidFill>
                <a:latin typeface="Calibri" panose="020F0502020204030204" pitchFamily="34" charset="0"/>
              </a:rPr>
              <a:t>“The encouragement to develop a successful child care.”</a:t>
            </a:r>
          </a:p>
          <a:p>
            <a:pPr algn="ctr" eaLnBrk="1" hangingPunct="1"/>
            <a:endParaRPr lang="en-US" altLang="en-US" sz="2800" b="1" i="1">
              <a:solidFill>
                <a:srgbClr val="002060"/>
              </a:solidFill>
              <a:latin typeface="Calibri" panose="020F0502020204030204" pitchFamily="34" charset="0"/>
            </a:endParaRPr>
          </a:p>
          <a:p>
            <a:pPr algn="ctr" eaLnBrk="1" hangingPunct="1"/>
            <a:r>
              <a:rPr lang="en-US" altLang="en-US" sz="2800" b="1" i="1">
                <a:solidFill>
                  <a:srgbClr val="002060"/>
                </a:solidFill>
                <a:latin typeface="Calibri" panose="020F0502020204030204" pitchFamily="34" charset="0"/>
              </a:rPr>
              <a:t>“The DANCING! I’ve never danced.”</a:t>
            </a:r>
            <a:endParaRPr lang="en-US" altLang="en-US" sz="1600" i="1">
              <a:solidFill>
                <a:srgbClr val="00206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txBox="1">
            <a:spLocks noGrp="1"/>
          </p:cNvSpPr>
          <p:nvPr>
            <p:ph type="title"/>
          </p:nvPr>
        </p:nvSpPr>
        <p:spPr>
          <a:xfrm>
            <a:off x="260350" y="96838"/>
            <a:ext cx="10871200" cy="990600"/>
          </a:xfrm>
        </p:spPr>
        <p:txBody>
          <a:bodyPr/>
          <a:lstStyle/>
          <a:p>
            <a:pPr eaLnBrk="1" hangingPunct="1">
              <a:spcBef>
                <a:spcPct val="0"/>
              </a:spcBef>
              <a:buClr>
                <a:srgbClr val="FFFFFF"/>
              </a:buClr>
              <a:buFont typeface="Questrial" charset="0"/>
              <a:buNone/>
            </a:pPr>
            <a:r>
              <a:rPr lang="en-US" altLang="en-US" smtClean="0">
                <a:solidFill>
                  <a:srgbClr val="00B050"/>
                </a:solidFill>
                <a:sym typeface="Questrial" charset="0"/>
              </a:rPr>
              <a:t>Coaching Satisfaction Survey – Comments </a:t>
            </a:r>
          </a:p>
        </p:txBody>
      </p:sp>
      <p:sp>
        <p:nvSpPr>
          <p:cNvPr id="66563" name="TextBox 6"/>
          <p:cNvSpPr txBox="1">
            <a:spLocks noChangeArrowheads="1"/>
          </p:cNvSpPr>
          <p:nvPr/>
        </p:nvSpPr>
        <p:spPr bwMode="auto">
          <a:xfrm>
            <a:off x="838200" y="1666875"/>
            <a:ext cx="975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b="1">
                <a:solidFill>
                  <a:srgbClr val="FF9900"/>
                </a:solidFill>
                <a:latin typeface="Lao UI" pitchFamily="34" charset="0"/>
              </a:rPr>
              <a:t>The best thing about this program was…</a:t>
            </a:r>
          </a:p>
        </p:txBody>
      </p:sp>
      <p:sp>
        <p:nvSpPr>
          <p:cNvPr id="66564" name="TextBox 4"/>
          <p:cNvSpPr txBox="1">
            <a:spLocks noChangeArrowheads="1"/>
          </p:cNvSpPr>
          <p:nvPr/>
        </p:nvSpPr>
        <p:spPr bwMode="auto">
          <a:xfrm>
            <a:off x="1214438" y="2641600"/>
            <a:ext cx="9753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2400" b="1" i="1">
                <a:solidFill>
                  <a:srgbClr val="002060"/>
                </a:solidFill>
                <a:latin typeface="Calibri" panose="020F0502020204030204" pitchFamily="34" charset="0"/>
              </a:rPr>
              <a:t>“I have done so many things with my daycare. We planted a big garden, we do art, we cook together, we play all kinds of physical activities. We sit down all together and talk about the things they like and don’t like. It’s so much more fun now.” </a:t>
            </a:r>
          </a:p>
          <a:p>
            <a:pPr algn="ctr" eaLnBrk="1" hangingPunct="1"/>
            <a:endParaRPr lang="en-US" altLang="en-US" sz="2400" b="1" i="1">
              <a:solidFill>
                <a:srgbClr val="002060"/>
              </a:solidFill>
              <a:latin typeface="Calibri" panose="020F0502020204030204" pitchFamily="34" charset="0"/>
            </a:endParaRPr>
          </a:p>
          <a:p>
            <a:pPr algn="ctr" eaLnBrk="1" hangingPunct="1"/>
            <a:endParaRPr lang="en-US" altLang="en-US" sz="2400" b="1" i="1">
              <a:solidFill>
                <a:srgbClr val="002060"/>
              </a:solidFill>
              <a:latin typeface="Calibri" panose="020F0502020204030204" pitchFamily="34" charset="0"/>
            </a:endParaRPr>
          </a:p>
          <a:p>
            <a:pPr algn="ctr" eaLnBrk="1" hangingPunct="1"/>
            <a:r>
              <a:rPr lang="en-US" altLang="en-US" sz="2400" b="1" i="1">
                <a:solidFill>
                  <a:srgbClr val="002060"/>
                </a:solidFill>
                <a:latin typeface="Calibri" panose="020F0502020204030204" pitchFamily="34" charset="0"/>
              </a:rPr>
              <a:t>“The music and movement box she gave us helps our children with our mini Olympics in June and also with our DRDPs.”</a:t>
            </a:r>
            <a:endParaRPr lang="en-US" altLang="en-US" i="1">
              <a:solidFill>
                <a:srgbClr val="00206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hape 399"/>
          <p:cNvSpPr txBox="1">
            <a:spLocks noGrp="1"/>
          </p:cNvSpPr>
          <p:nvPr>
            <p:ph type="title"/>
          </p:nvPr>
        </p:nvSpPr>
        <p:spPr>
          <a:xfrm>
            <a:off x="260350" y="96838"/>
            <a:ext cx="10871200" cy="990600"/>
          </a:xfrm>
        </p:spPr>
        <p:txBody>
          <a:bodyPr tIns="45700" bIns="45700">
            <a:noAutofit/>
          </a:bodyPr>
          <a:lstStyle/>
          <a:p>
            <a:pPr eaLnBrk="1" fontAlgn="auto" hangingPunct="1">
              <a:spcAft>
                <a:spcPts val="0"/>
              </a:spcAft>
              <a:buClr>
                <a:schemeClr val="accent4"/>
              </a:buClr>
              <a:buSzPct val="25000"/>
              <a:buFont typeface="Calibri"/>
              <a:buNone/>
              <a:defRPr/>
            </a:pPr>
            <a:r>
              <a:rPr lang="en-US" dirty="0">
                <a:solidFill>
                  <a:srgbClr val="00B050"/>
                </a:solidFill>
                <a:ea typeface="Calibri"/>
                <a:sym typeface="Calibri"/>
              </a:rPr>
              <a:t>Focus Groups Background</a:t>
            </a:r>
          </a:p>
        </p:txBody>
      </p:sp>
      <p:sp>
        <p:nvSpPr>
          <p:cNvPr id="400" name="Shape 400"/>
          <p:cNvSpPr txBox="1">
            <a:spLocks noGrp="1"/>
          </p:cNvSpPr>
          <p:nvPr>
            <p:ph type="body" idx="1"/>
          </p:nvPr>
        </p:nvSpPr>
        <p:spPr>
          <a:xfrm>
            <a:off x="533400" y="1506538"/>
            <a:ext cx="11291888" cy="4878387"/>
          </a:xfrm>
        </p:spPr>
        <p:txBody>
          <a:bodyPr tIns="45700" bIns="45700">
            <a:noAutofit/>
          </a:bodyPr>
          <a:lstStyle/>
          <a:p>
            <a:pPr marL="515462" indent="-457200" eaLnBrk="1" fontAlgn="auto" hangingPunct="1">
              <a:lnSpc>
                <a:spcPct val="90000"/>
              </a:lnSpc>
              <a:spcBef>
                <a:spcPts val="0"/>
              </a:spcBef>
              <a:spcAft>
                <a:spcPts val="0"/>
              </a:spcAft>
              <a:buClr>
                <a:srgbClr val="60B5CC"/>
              </a:buClr>
              <a:buSzPct val="99351"/>
              <a:defRPr/>
            </a:pPr>
            <a:r>
              <a:rPr lang="en-US" dirty="0">
                <a:ea typeface="Questrial"/>
              </a:rPr>
              <a:t>Purpose </a:t>
            </a:r>
          </a:p>
          <a:p>
            <a:pPr marL="835502" lvl="1" indent="-457200" eaLnBrk="1" fontAlgn="auto" hangingPunct="1">
              <a:lnSpc>
                <a:spcPct val="90000"/>
              </a:lnSpc>
              <a:spcBef>
                <a:spcPts val="0"/>
              </a:spcBef>
              <a:spcAft>
                <a:spcPts val="0"/>
              </a:spcAft>
              <a:buSzPct val="99351"/>
              <a:defRPr/>
            </a:pPr>
            <a:r>
              <a:rPr lang="en-US" sz="2400" dirty="0">
                <a:latin typeface="Lao UI" panose="020B0502040204020203" pitchFamily="34" charset="0"/>
                <a:cs typeface="Lao UI" panose="020B0502040204020203" pitchFamily="34" charset="0"/>
              </a:rPr>
              <a:t>Impact</a:t>
            </a:r>
          </a:p>
          <a:p>
            <a:pPr marL="835502" lvl="1" indent="-457200" eaLnBrk="1" fontAlgn="auto" hangingPunct="1">
              <a:lnSpc>
                <a:spcPct val="90000"/>
              </a:lnSpc>
              <a:spcBef>
                <a:spcPts val="0"/>
              </a:spcBef>
              <a:spcAft>
                <a:spcPts val="0"/>
              </a:spcAft>
              <a:buSzPct val="99351"/>
              <a:defRPr/>
            </a:pPr>
            <a:r>
              <a:rPr lang="en-US" sz="2400" dirty="0">
                <a:latin typeface="Lao UI" panose="020B0502040204020203" pitchFamily="34" charset="0"/>
                <a:cs typeface="Lao UI" panose="020B0502040204020203" pitchFamily="34" charset="0"/>
              </a:rPr>
              <a:t>Successes and challenges</a:t>
            </a:r>
          </a:p>
          <a:p>
            <a:pPr marL="835502" lvl="1" indent="-457200" eaLnBrk="1" fontAlgn="auto" hangingPunct="1">
              <a:lnSpc>
                <a:spcPct val="90000"/>
              </a:lnSpc>
              <a:spcBef>
                <a:spcPts val="0"/>
              </a:spcBef>
              <a:spcAft>
                <a:spcPts val="0"/>
              </a:spcAft>
              <a:buSzPct val="99351"/>
              <a:defRPr/>
            </a:pPr>
            <a:r>
              <a:rPr lang="en-US" sz="2400" dirty="0">
                <a:latin typeface="Lao UI" panose="020B0502040204020203" pitchFamily="34" charset="0"/>
                <a:cs typeface="Lao UI" panose="020B0502040204020203" pitchFamily="34" charset="0"/>
              </a:rPr>
              <a:t>Resources</a:t>
            </a:r>
          </a:p>
          <a:p>
            <a:pPr marL="835502" lvl="1" indent="-457200" eaLnBrk="1" fontAlgn="auto" hangingPunct="1">
              <a:lnSpc>
                <a:spcPct val="90000"/>
              </a:lnSpc>
              <a:spcBef>
                <a:spcPts val="0"/>
              </a:spcBef>
              <a:spcAft>
                <a:spcPts val="0"/>
              </a:spcAft>
              <a:buSzPct val="99351"/>
              <a:defRPr/>
            </a:pPr>
            <a:r>
              <a:rPr lang="en-US" sz="2400" dirty="0">
                <a:latin typeface="Lao UI" panose="020B0502040204020203" pitchFamily="34" charset="0"/>
                <a:cs typeface="Lao UI" panose="020B0502040204020203" pitchFamily="34" charset="0"/>
              </a:rPr>
              <a:t>Engaging parents and providers</a:t>
            </a:r>
          </a:p>
          <a:p>
            <a:pPr marL="58262" indent="0" eaLnBrk="1" fontAlgn="auto" hangingPunct="1">
              <a:lnSpc>
                <a:spcPct val="90000"/>
              </a:lnSpc>
              <a:spcBef>
                <a:spcPts val="0"/>
              </a:spcBef>
              <a:spcAft>
                <a:spcPts val="0"/>
              </a:spcAft>
              <a:buClr>
                <a:srgbClr val="60B5CC"/>
              </a:buClr>
              <a:buSzPct val="99351"/>
              <a:buFont typeface="Wingdings" panose="05000000000000000000" pitchFamily="2" charset="2"/>
              <a:buNone/>
              <a:defRPr/>
            </a:pPr>
            <a:endParaRPr lang="en-US" sz="2400" dirty="0" smtClean="0">
              <a:ea typeface="Questrial"/>
            </a:endParaRPr>
          </a:p>
          <a:p>
            <a:pPr marL="58262" indent="0" eaLnBrk="1" fontAlgn="auto" hangingPunct="1">
              <a:lnSpc>
                <a:spcPct val="90000"/>
              </a:lnSpc>
              <a:spcBef>
                <a:spcPts val="0"/>
              </a:spcBef>
              <a:spcAft>
                <a:spcPts val="0"/>
              </a:spcAft>
              <a:buClr>
                <a:srgbClr val="60B5CC"/>
              </a:buClr>
              <a:buSzPct val="99351"/>
              <a:buFont typeface="Wingdings" panose="05000000000000000000" pitchFamily="2" charset="2"/>
              <a:buNone/>
              <a:defRPr/>
            </a:pPr>
            <a:endParaRPr lang="en-US" sz="2400" dirty="0">
              <a:ea typeface="Questrial"/>
            </a:endParaRPr>
          </a:p>
          <a:p>
            <a:pPr marL="515462" indent="-457200" eaLnBrk="1" fontAlgn="auto" hangingPunct="1">
              <a:lnSpc>
                <a:spcPct val="90000"/>
              </a:lnSpc>
              <a:spcBef>
                <a:spcPts val="0"/>
              </a:spcBef>
              <a:spcAft>
                <a:spcPts val="0"/>
              </a:spcAft>
              <a:buClr>
                <a:srgbClr val="60B5CC"/>
              </a:buClr>
              <a:buSzPct val="99351"/>
              <a:defRPr/>
            </a:pPr>
            <a:r>
              <a:rPr lang="en-US" dirty="0"/>
              <a:t>Methods &amp; Participants:</a:t>
            </a:r>
          </a:p>
          <a:p>
            <a:pPr marL="835502" lvl="1" indent="-457200" eaLnBrk="1" fontAlgn="auto" hangingPunct="1">
              <a:lnSpc>
                <a:spcPct val="90000"/>
              </a:lnSpc>
              <a:spcBef>
                <a:spcPts val="0"/>
              </a:spcBef>
              <a:spcAft>
                <a:spcPts val="0"/>
              </a:spcAft>
              <a:buSzPct val="99351"/>
              <a:defRPr/>
            </a:pPr>
            <a:r>
              <a:rPr lang="en-US" sz="2400" dirty="0">
                <a:latin typeface="Lao UI" panose="020B0502040204020203" pitchFamily="34" charset="0"/>
                <a:cs typeface="Lao UI" panose="020B0502040204020203" pitchFamily="34" charset="0"/>
              </a:rPr>
              <a:t>Eligibility (English/Spanish, Choose Health LA Child Care training and coaching, serve children 0-5)</a:t>
            </a:r>
          </a:p>
          <a:p>
            <a:pPr marL="835502" lvl="1" indent="-457200" eaLnBrk="1" fontAlgn="auto" hangingPunct="1">
              <a:lnSpc>
                <a:spcPct val="90000"/>
              </a:lnSpc>
              <a:spcBef>
                <a:spcPts val="0"/>
              </a:spcBef>
              <a:spcAft>
                <a:spcPts val="0"/>
              </a:spcAft>
              <a:buSzPct val="99351"/>
              <a:defRPr/>
            </a:pPr>
            <a:r>
              <a:rPr lang="en-US" sz="2400" dirty="0">
                <a:latin typeface="Lao UI" panose="020B0502040204020203" pitchFamily="34" charset="0"/>
                <a:cs typeface="Lao UI" panose="020B0502040204020203" pitchFamily="34" charset="0"/>
              </a:rPr>
              <a:t>7 focus groups (6-10 each)</a:t>
            </a:r>
          </a:p>
          <a:p>
            <a:pPr marL="1109822" lvl="2" indent="-457200" eaLnBrk="1" fontAlgn="auto" hangingPunct="1">
              <a:lnSpc>
                <a:spcPct val="90000"/>
              </a:lnSpc>
              <a:spcBef>
                <a:spcPts val="0"/>
              </a:spcBef>
              <a:spcAft>
                <a:spcPts val="0"/>
              </a:spcAft>
              <a:buSzPct val="99351"/>
              <a:buFont typeface="Wingdings" panose="05000000000000000000" pitchFamily="2" charset="2"/>
              <a:buChar char="q"/>
              <a:defRPr/>
            </a:pPr>
            <a:r>
              <a:rPr lang="en-US" sz="2100" dirty="0">
                <a:latin typeface="Lao UI" panose="020B0502040204020203" pitchFamily="34" charset="0"/>
                <a:cs typeface="Lao UI" panose="020B0502040204020203" pitchFamily="34" charset="0"/>
              </a:rPr>
              <a:t>4 English; 3 Spanish</a:t>
            </a:r>
          </a:p>
          <a:p>
            <a:pPr marL="835502" lvl="1" indent="-457200" eaLnBrk="1" fontAlgn="auto" hangingPunct="1">
              <a:lnSpc>
                <a:spcPct val="90000"/>
              </a:lnSpc>
              <a:spcBef>
                <a:spcPts val="0"/>
              </a:spcBef>
              <a:spcAft>
                <a:spcPts val="0"/>
              </a:spcAft>
              <a:buSzPct val="99351"/>
              <a:defRPr/>
            </a:pPr>
            <a:r>
              <a:rPr lang="en-US" sz="2400" dirty="0">
                <a:latin typeface="Lao UI" panose="020B0502040204020203" pitchFamily="34" charset="0"/>
                <a:cs typeface="Lao UI" panose="020B0502040204020203" pitchFamily="34" charset="0"/>
              </a:rPr>
              <a:t>54 participants (Female, Latino, 5+ years in business)</a:t>
            </a:r>
          </a:p>
          <a:p>
            <a:pPr marL="835502" lvl="1" indent="-457200" eaLnBrk="1" fontAlgn="auto" hangingPunct="1">
              <a:lnSpc>
                <a:spcPct val="90000"/>
              </a:lnSpc>
              <a:spcBef>
                <a:spcPts val="0"/>
              </a:spcBef>
              <a:spcAft>
                <a:spcPts val="0"/>
              </a:spcAft>
              <a:buSzPct val="99351"/>
              <a:defRPr/>
            </a:pPr>
            <a:r>
              <a:rPr lang="en-US" sz="2400" dirty="0">
                <a:latin typeface="Lao UI" panose="020B0502040204020203" pitchFamily="34" charset="0"/>
                <a:cs typeface="Lao UI" panose="020B0502040204020203" pitchFamily="34" charset="0"/>
              </a:rPr>
              <a:t>$40 gift card &amp; light meal</a:t>
            </a:r>
          </a:p>
          <a:p>
            <a:pPr marL="835502" lvl="1" indent="-457200" eaLnBrk="1" fontAlgn="auto" hangingPunct="1">
              <a:lnSpc>
                <a:spcPct val="90000"/>
              </a:lnSpc>
              <a:spcBef>
                <a:spcPts val="0"/>
              </a:spcBef>
              <a:spcAft>
                <a:spcPts val="0"/>
              </a:spcAft>
              <a:buSzPct val="99351"/>
              <a:defRPr/>
            </a:pPr>
            <a:endParaRPr lang="en-US" sz="2405" dirty="0">
              <a:latin typeface="Lao UI" panose="020B0502040204020203" pitchFamily="34" charset="0"/>
              <a:cs typeface="Lao UI" panose="020B0502040204020203" pitchFamily="34" charset="0"/>
            </a:endParaRPr>
          </a:p>
          <a:p>
            <a:pPr marL="835502" lvl="1" indent="-457200" eaLnBrk="1" fontAlgn="auto" hangingPunct="1">
              <a:lnSpc>
                <a:spcPct val="90000"/>
              </a:lnSpc>
              <a:spcBef>
                <a:spcPts val="0"/>
              </a:spcBef>
              <a:spcAft>
                <a:spcPts val="0"/>
              </a:spcAft>
              <a:buSzPct val="99351"/>
              <a:defRPr/>
            </a:pPr>
            <a:endParaRPr sz="600" dirty="0"/>
          </a:p>
          <a:p>
            <a:pPr marL="457200" indent="0" eaLnBrk="1" fontAlgn="auto" hangingPunct="1">
              <a:lnSpc>
                <a:spcPct val="90000"/>
              </a:lnSpc>
              <a:spcBef>
                <a:spcPts val="550"/>
              </a:spcBef>
              <a:spcAft>
                <a:spcPts val="0"/>
              </a:spcAft>
              <a:buFont typeface="Wingdings" panose="05000000000000000000" pitchFamily="2" charset="2"/>
              <a:buNone/>
              <a:defRPr/>
            </a:pPr>
            <a:endParaRPr lang="en-US" sz="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Shape 405"/>
          <p:cNvSpPr txBox="1">
            <a:spLocks noGrp="1"/>
          </p:cNvSpPr>
          <p:nvPr>
            <p:ph type="title"/>
          </p:nvPr>
        </p:nvSpPr>
        <p:spPr>
          <a:xfrm>
            <a:off x="260350" y="96838"/>
            <a:ext cx="10871200" cy="990600"/>
          </a:xfrm>
        </p:spPr>
        <p:txBody>
          <a:bodyPr tIns="45700" bIns="45700">
            <a:noAutofit/>
          </a:bodyPr>
          <a:lstStyle/>
          <a:p>
            <a:pPr eaLnBrk="1" fontAlgn="auto" hangingPunct="1">
              <a:spcAft>
                <a:spcPts val="0"/>
              </a:spcAft>
              <a:buClr>
                <a:schemeClr val="accent4"/>
              </a:buClr>
              <a:buSzPct val="25000"/>
              <a:buFont typeface="Calibri"/>
              <a:buNone/>
              <a:defRPr/>
            </a:pPr>
            <a:r>
              <a:rPr lang="en-US" dirty="0">
                <a:solidFill>
                  <a:srgbClr val="00B050"/>
                </a:solidFill>
                <a:ea typeface="Calibri"/>
                <a:sym typeface="Calibri"/>
              </a:rPr>
              <a:t>Focus Groups Results</a:t>
            </a:r>
          </a:p>
        </p:txBody>
      </p:sp>
      <p:sp>
        <p:nvSpPr>
          <p:cNvPr id="70659" name="Shape 406"/>
          <p:cNvSpPr txBox="1">
            <a:spLocks noGrp="1"/>
          </p:cNvSpPr>
          <p:nvPr>
            <p:ph type="body" idx="1"/>
          </p:nvPr>
        </p:nvSpPr>
        <p:spPr>
          <a:xfrm>
            <a:off x="544513" y="1600200"/>
            <a:ext cx="11293475" cy="5035550"/>
          </a:xfrm>
        </p:spPr>
        <p:txBody>
          <a:bodyPr tIns="45700" bIns="45700"/>
          <a:lstStyle/>
          <a:p>
            <a:pPr marL="319088" indent="-319088" eaLnBrk="1" hangingPunct="1">
              <a:spcBef>
                <a:spcPct val="0"/>
              </a:spcBef>
              <a:buSzPct val="60000"/>
              <a:buFont typeface="Noto Sans Symbols"/>
              <a:buNone/>
            </a:pPr>
            <a:endParaRPr lang="en-US" altLang="en-US" smtClean="0">
              <a:solidFill>
                <a:srgbClr val="000000"/>
              </a:solidFill>
              <a:cs typeface="Arial" panose="020B0604020202020204" pitchFamily="34" charset="0"/>
              <a:sym typeface="Questrial" charset="0"/>
            </a:endParaRPr>
          </a:p>
          <a:p>
            <a:pPr marL="319088" indent="-319088" eaLnBrk="1" hangingPunct="1">
              <a:spcBef>
                <a:spcPct val="0"/>
              </a:spcBef>
              <a:buSzPct val="60000"/>
              <a:buFont typeface="Noto Sans Symbols"/>
              <a:buNone/>
            </a:pPr>
            <a:endParaRPr lang="en-US" altLang="en-US" smtClean="0">
              <a:solidFill>
                <a:srgbClr val="000000"/>
              </a:solidFill>
              <a:cs typeface="Arial" panose="020B0604020202020204" pitchFamily="34" charset="0"/>
              <a:sym typeface="Questrial" charset="0"/>
            </a:endParaRPr>
          </a:p>
        </p:txBody>
      </p:sp>
      <p:graphicFrame>
        <p:nvGraphicFramePr>
          <p:cNvPr id="2" name="Table 1"/>
          <p:cNvGraphicFramePr>
            <a:graphicFrameLocks noGrp="1"/>
          </p:cNvGraphicFramePr>
          <p:nvPr/>
        </p:nvGraphicFramePr>
        <p:xfrm>
          <a:off x="884238" y="1600200"/>
          <a:ext cx="10953750" cy="4691063"/>
        </p:xfrm>
        <a:graphic>
          <a:graphicData uri="http://schemas.openxmlformats.org/drawingml/2006/table">
            <a:tbl>
              <a:tblPr firstRow="1" bandRow="1">
                <a:tableStyleId>{5C22544A-7EE6-4342-B048-85BDC9FD1C3A}</a:tableStyleId>
              </a:tblPr>
              <a:tblGrid>
                <a:gridCol w="4092462">
                  <a:extLst>
                    <a:ext uri="{9D8B030D-6E8A-4147-A177-3AD203B41FA5}"/>
                  </a:extLst>
                </a:gridCol>
                <a:gridCol w="6861288">
                  <a:extLst>
                    <a:ext uri="{9D8B030D-6E8A-4147-A177-3AD203B41FA5}"/>
                  </a:extLst>
                </a:gridCol>
              </a:tblGrid>
              <a:tr h="396226">
                <a:tc>
                  <a:txBody>
                    <a:bodyPr/>
                    <a:lstStyle/>
                    <a:p>
                      <a:r>
                        <a:rPr lang="en-US" sz="2000" b="0" i="1" u="none" strike="noStrike" cap="none" dirty="0">
                          <a:solidFill>
                            <a:schemeClr val="dk1"/>
                          </a:solidFill>
                          <a:latin typeface="Lao UI" panose="020B0502040204020203" pitchFamily="34" charset="0"/>
                          <a:ea typeface="Questrial"/>
                          <a:cs typeface="Lao UI" panose="020B0502040204020203" pitchFamily="34" charset="0"/>
                          <a:sym typeface="Questrial"/>
                        </a:rPr>
                        <a:t>Prominent</a:t>
                      </a:r>
                      <a:r>
                        <a:rPr lang="en-US" sz="2000" b="0" i="1" u="none" strike="noStrike" cap="none" dirty="0">
                          <a:solidFill>
                            <a:schemeClr val="dk1"/>
                          </a:solidFill>
                          <a:latin typeface="Lao UI" panose="020B0502040204020203" pitchFamily="34" charset="0"/>
                          <a:ea typeface="Questrial"/>
                          <a:cs typeface="Lao UI" panose="020B0502040204020203" pitchFamily="34" charset="0"/>
                          <a:sym typeface="Arial"/>
                        </a:rPr>
                        <a:t> themes</a:t>
                      </a:r>
                    </a:p>
                  </a:txBody>
                  <a:tcPr marL="91443" marR="91443" marT="45713" marB="45713"/>
                </a:tc>
                <a:tc>
                  <a:txBody>
                    <a:bodyPr/>
                    <a:lstStyle/>
                    <a:p>
                      <a:pPr marR="0" algn="l" rtl="0">
                        <a:lnSpc>
                          <a:spcPct val="100000"/>
                        </a:lnSpc>
                        <a:spcBef>
                          <a:spcPts val="0"/>
                        </a:spcBef>
                        <a:spcAft>
                          <a:spcPts val="0"/>
                        </a:spcAft>
                        <a:buNone/>
                      </a:pPr>
                      <a:r>
                        <a:rPr lang="en-US" sz="2000" b="0" i="1" u="none" strike="noStrike" cap="none" dirty="0">
                          <a:solidFill>
                            <a:schemeClr val="dk1"/>
                          </a:solidFill>
                          <a:latin typeface="Lao UI" panose="020B0502040204020203" pitchFamily="34" charset="0"/>
                          <a:ea typeface="Questrial"/>
                          <a:cs typeface="Lao UI" panose="020B0502040204020203" pitchFamily="34" charset="0"/>
                          <a:sym typeface="Arial"/>
                        </a:rPr>
                        <a:t>Example comments</a:t>
                      </a:r>
                    </a:p>
                  </a:txBody>
                  <a:tcPr marL="91443" marR="91443" marT="45713" marB="45713"/>
                </a:tc>
                <a:extLst>
                  <a:ext uri="{0D108BD9-81ED-4DB2-BD59-A6C34878D82A}"/>
                </a:extLst>
              </a:tr>
              <a:tr h="681251">
                <a:tc>
                  <a:txBody>
                    <a:bodyPr/>
                    <a:lstStyle/>
                    <a:p>
                      <a:r>
                        <a:rPr lang="en-US" sz="1800" dirty="0">
                          <a:latin typeface="Lao UI" panose="020B0604020202020204" charset="0"/>
                          <a:cs typeface="Lao UI" panose="020B0604020202020204" charset="0"/>
                        </a:rPr>
                        <a:t>Participating increased knowledge and changed own health behavior</a:t>
                      </a:r>
                    </a:p>
                  </a:txBody>
                  <a:tcPr marL="91443" marR="91443" marT="45713" marB="45713"/>
                </a:tc>
                <a:tc>
                  <a:txBody>
                    <a:bodyPr/>
                    <a:lstStyle/>
                    <a:p>
                      <a:r>
                        <a:rPr lang="en-US" sz="1800" dirty="0">
                          <a:latin typeface="Lao UI" panose="020B0604020202020204" charset="0"/>
                          <a:cs typeface="Lao UI" panose="020B0604020202020204" charset="0"/>
                        </a:rPr>
                        <a:t>I’m more aware.</a:t>
                      </a:r>
                      <a:r>
                        <a:rPr lang="en-US" sz="1800" baseline="0" dirty="0">
                          <a:latin typeface="Lao UI" panose="020B0604020202020204" charset="0"/>
                          <a:cs typeface="Lao UI" panose="020B0604020202020204" charset="0"/>
                        </a:rPr>
                        <a:t> I read the labels when I get something.</a:t>
                      </a:r>
                      <a:endParaRPr lang="en-US" sz="1800" dirty="0">
                        <a:latin typeface="Lao UI" panose="020B0604020202020204" charset="0"/>
                        <a:cs typeface="Lao UI" panose="020B0604020202020204" charset="0"/>
                      </a:endParaRPr>
                    </a:p>
                  </a:txBody>
                  <a:tcPr marL="91443" marR="91443" marT="45713" marB="45713"/>
                </a:tc>
                <a:extLst>
                  <a:ext uri="{0D108BD9-81ED-4DB2-BD59-A6C34878D82A}"/>
                </a:extLst>
              </a:tr>
              <a:tr h="977445">
                <a:tc>
                  <a:txBody>
                    <a:bodyPr/>
                    <a:lstStyle/>
                    <a:p>
                      <a:r>
                        <a:rPr lang="en-US" sz="1800" dirty="0">
                          <a:latin typeface="Lao UI" panose="020B0604020202020204" charset="0"/>
                          <a:cs typeface="Lao UI" panose="020B0604020202020204" charset="0"/>
                        </a:rPr>
                        <a:t>Modeling helped change children’s health</a:t>
                      </a:r>
                    </a:p>
                  </a:txBody>
                  <a:tcPr marL="91443" marR="91443" marT="45713" marB="45713"/>
                </a:tc>
                <a:tc>
                  <a:txBody>
                    <a:bodyPr/>
                    <a:lstStyle/>
                    <a:p>
                      <a:r>
                        <a:rPr lang="en-US" sz="1800" dirty="0">
                          <a:latin typeface="Lao UI" panose="020B0604020202020204" charset="0"/>
                          <a:cs typeface="Lao UI" panose="020B0604020202020204" charset="0"/>
                        </a:rPr>
                        <a:t>Our children have become more physical because the staff has now started doing more movement</a:t>
                      </a:r>
                      <a:r>
                        <a:rPr lang="en-US" sz="1800" baseline="0" dirty="0">
                          <a:latin typeface="Lao UI" panose="020B0604020202020204" charset="0"/>
                          <a:cs typeface="Lao UI" panose="020B0604020202020204" charset="0"/>
                        </a:rPr>
                        <a:t> with them and engaging with them in the yard.</a:t>
                      </a:r>
                      <a:endParaRPr lang="en-US" sz="1800" dirty="0">
                        <a:latin typeface="Lao UI" panose="020B0604020202020204" charset="0"/>
                        <a:cs typeface="Lao UI" panose="020B0604020202020204" charset="0"/>
                      </a:endParaRPr>
                    </a:p>
                  </a:txBody>
                  <a:tcPr marL="91443" marR="91443" marT="45713" marB="45713"/>
                </a:tc>
                <a:extLst>
                  <a:ext uri="{0D108BD9-81ED-4DB2-BD59-A6C34878D82A}"/>
                </a:extLst>
              </a:tr>
              <a:tr h="681251">
                <a:tc>
                  <a:txBody>
                    <a:bodyPr/>
                    <a:lstStyle/>
                    <a:p>
                      <a:r>
                        <a:rPr lang="en-US" sz="1800" dirty="0">
                          <a:latin typeface="Lao UI" panose="020B0604020202020204" charset="0"/>
                          <a:cs typeface="Lao UI" panose="020B0604020202020204" charset="0"/>
                        </a:rPr>
                        <a:t>Children’s health improved</a:t>
                      </a:r>
                    </a:p>
                  </a:txBody>
                  <a:tcPr marL="91443" marR="91443" marT="45713" marB="45713"/>
                </a:tc>
                <a:tc>
                  <a:txBody>
                    <a:bodyPr/>
                    <a:lstStyle/>
                    <a:p>
                      <a:r>
                        <a:rPr lang="en-US" sz="1800" dirty="0">
                          <a:latin typeface="Lao UI" panose="020B0604020202020204" charset="0"/>
                          <a:cs typeface="Lao UI" panose="020B0604020202020204" charset="0"/>
                        </a:rPr>
                        <a:t>[Child name] is a child who didn’t like fruit. Now he eats bananas,</a:t>
                      </a:r>
                      <a:r>
                        <a:rPr lang="en-US" sz="1800" baseline="0" dirty="0">
                          <a:latin typeface="Lao UI" panose="020B0604020202020204" charset="0"/>
                          <a:cs typeface="Lao UI" panose="020B0604020202020204" charset="0"/>
                        </a:rPr>
                        <a:t> and he eats peaches…that’s a success.</a:t>
                      </a:r>
                      <a:endParaRPr lang="en-US" sz="1800" dirty="0">
                        <a:latin typeface="Lao UI" panose="020B0604020202020204" charset="0"/>
                        <a:cs typeface="Lao UI" panose="020B0604020202020204" charset="0"/>
                      </a:endParaRPr>
                    </a:p>
                  </a:txBody>
                  <a:tcPr marL="91443" marR="91443" marT="45713" marB="45713"/>
                </a:tc>
                <a:extLst>
                  <a:ext uri="{0D108BD9-81ED-4DB2-BD59-A6C34878D82A}"/>
                </a:extLst>
              </a:tr>
              <a:tr h="977445">
                <a:tc>
                  <a:txBody>
                    <a:bodyPr/>
                    <a:lstStyle/>
                    <a:p>
                      <a:r>
                        <a:rPr lang="en-US" sz="1800" dirty="0">
                          <a:latin typeface="Lao UI" panose="020B0604020202020204" charset="0"/>
                          <a:cs typeface="Lao UI" panose="020B0604020202020204" charset="0"/>
                        </a:rPr>
                        <a:t>Hard to change some families eating habits</a:t>
                      </a:r>
                    </a:p>
                  </a:txBody>
                  <a:tcPr marL="91443" marR="91443" marT="45713" marB="45713"/>
                </a:tc>
                <a:tc>
                  <a:txBody>
                    <a:bodyPr/>
                    <a:lstStyle/>
                    <a:p>
                      <a:r>
                        <a:rPr lang="en-US" sz="1800" dirty="0">
                          <a:latin typeface="Lao UI" panose="020B0604020202020204" charset="0"/>
                          <a:cs typeface="Lao UI" panose="020B0604020202020204" charset="0"/>
                        </a:rPr>
                        <a:t>We’ve got a healthy breakfast</a:t>
                      </a:r>
                      <a:r>
                        <a:rPr lang="en-US" sz="1800" baseline="0" dirty="0">
                          <a:latin typeface="Lao UI" panose="020B0604020202020204" charset="0"/>
                          <a:cs typeface="Lao UI" panose="020B0604020202020204" charset="0"/>
                        </a:rPr>
                        <a:t> ready and waiting. Dad will come in and go, “He just had all of this doughnuts. All he needs is a little swig of milk.”</a:t>
                      </a:r>
                      <a:endParaRPr lang="en-US" sz="1800" dirty="0">
                        <a:latin typeface="Lao UI" panose="020B0604020202020204" charset="0"/>
                        <a:cs typeface="Lao UI" panose="020B0604020202020204" charset="0"/>
                      </a:endParaRPr>
                    </a:p>
                  </a:txBody>
                  <a:tcPr marL="91443" marR="91443" marT="45713" marB="45713"/>
                </a:tc>
                <a:extLst>
                  <a:ext uri="{0D108BD9-81ED-4DB2-BD59-A6C34878D82A}"/>
                </a:extLst>
              </a:tr>
              <a:tr h="977445">
                <a:tc>
                  <a:txBody>
                    <a:bodyPr/>
                    <a:lstStyle/>
                    <a:p>
                      <a:r>
                        <a:rPr lang="en-US" sz="1800" dirty="0">
                          <a:latin typeface="Lao UI" panose="020B0604020202020204" charset="0"/>
                          <a:cs typeface="Lao UI" panose="020B0604020202020204" charset="0"/>
                        </a:rPr>
                        <a:t>Inclement weather as barriers to physical activity</a:t>
                      </a:r>
                    </a:p>
                  </a:txBody>
                  <a:tcPr marL="91443" marR="91443" marT="45713" marB="45713"/>
                </a:tc>
                <a:tc>
                  <a:txBody>
                    <a:bodyPr/>
                    <a:lstStyle/>
                    <a:p>
                      <a:r>
                        <a:rPr lang="en-US" sz="1800" dirty="0">
                          <a:latin typeface="Lao UI" panose="020B0604020202020204" charset="0"/>
                          <a:cs typeface="Lao UI" panose="020B0604020202020204" charset="0"/>
                        </a:rPr>
                        <a:t>Sometimes I hear teachers saying, “Oh, it’s too cold” when we have the rain during the winter season.</a:t>
                      </a:r>
                      <a:r>
                        <a:rPr lang="en-US" sz="1800" baseline="0" dirty="0">
                          <a:latin typeface="Lao UI" panose="020B0604020202020204" charset="0"/>
                          <a:cs typeface="Lao UI" panose="020B0604020202020204" charset="0"/>
                        </a:rPr>
                        <a:t> Or, “it’s too windy or too hot.”</a:t>
                      </a:r>
                      <a:endParaRPr lang="en-US" sz="1800" dirty="0">
                        <a:latin typeface="Lao UI" panose="020B0604020202020204" charset="0"/>
                        <a:cs typeface="Lao UI" panose="020B0604020202020204" charset="0"/>
                      </a:endParaRPr>
                    </a:p>
                  </a:txBody>
                  <a:tcPr marL="91443" marR="91443" marT="45713" marB="45713"/>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Shape 405"/>
          <p:cNvSpPr txBox="1">
            <a:spLocks noGrp="1"/>
          </p:cNvSpPr>
          <p:nvPr>
            <p:ph type="title"/>
          </p:nvPr>
        </p:nvSpPr>
        <p:spPr>
          <a:xfrm>
            <a:off x="260350" y="96838"/>
            <a:ext cx="10871200" cy="990600"/>
          </a:xfrm>
        </p:spPr>
        <p:txBody>
          <a:bodyPr tIns="45700" bIns="45700">
            <a:noAutofit/>
          </a:bodyPr>
          <a:lstStyle/>
          <a:p>
            <a:pPr eaLnBrk="1" fontAlgn="auto" hangingPunct="1">
              <a:spcAft>
                <a:spcPts val="0"/>
              </a:spcAft>
              <a:buClr>
                <a:schemeClr val="accent4"/>
              </a:buClr>
              <a:buSzPct val="25000"/>
              <a:buFont typeface="Calibri"/>
              <a:buNone/>
              <a:defRPr/>
            </a:pPr>
            <a:r>
              <a:rPr lang="en-US" dirty="0">
                <a:solidFill>
                  <a:srgbClr val="00B050"/>
                </a:solidFill>
                <a:ea typeface="Calibri"/>
                <a:sym typeface="Calibri"/>
              </a:rPr>
              <a:t>Focus Groups Results</a:t>
            </a:r>
          </a:p>
        </p:txBody>
      </p:sp>
      <p:sp>
        <p:nvSpPr>
          <p:cNvPr id="72707" name="Shape 406"/>
          <p:cNvSpPr txBox="1">
            <a:spLocks noGrp="1"/>
          </p:cNvSpPr>
          <p:nvPr>
            <p:ph type="body" idx="1"/>
          </p:nvPr>
        </p:nvSpPr>
        <p:spPr>
          <a:xfrm>
            <a:off x="544513" y="1600200"/>
            <a:ext cx="11477625" cy="5035550"/>
          </a:xfrm>
        </p:spPr>
        <p:txBody>
          <a:bodyPr tIns="45700" bIns="45700"/>
          <a:lstStyle/>
          <a:p>
            <a:pPr marL="319088" indent="-319088" eaLnBrk="1" hangingPunct="1">
              <a:spcBef>
                <a:spcPct val="0"/>
              </a:spcBef>
              <a:buSzPct val="60000"/>
              <a:buFont typeface="Noto Sans Symbols"/>
              <a:buNone/>
            </a:pPr>
            <a:endParaRPr lang="en-US" altLang="en-US" smtClean="0">
              <a:solidFill>
                <a:srgbClr val="000000"/>
              </a:solidFill>
              <a:cs typeface="Arial" panose="020B0604020202020204" pitchFamily="34" charset="0"/>
              <a:sym typeface="Questrial" charset="0"/>
            </a:endParaRPr>
          </a:p>
          <a:p>
            <a:pPr marL="319088" indent="-319088" eaLnBrk="1" hangingPunct="1">
              <a:spcBef>
                <a:spcPct val="0"/>
              </a:spcBef>
              <a:buSzPct val="60000"/>
              <a:buFont typeface="Noto Sans Symbols"/>
              <a:buNone/>
            </a:pPr>
            <a:endParaRPr lang="en-US" altLang="en-US" smtClean="0">
              <a:solidFill>
                <a:srgbClr val="000000"/>
              </a:solidFill>
              <a:cs typeface="Arial" panose="020B0604020202020204" pitchFamily="34" charset="0"/>
              <a:sym typeface="Questrial" charset="0"/>
            </a:endParaRPr>
          </a:p>
        </p:txBody>
      </p:sp>
      <p:graphicFrame>
        <p:nvGraphicFramePr>
          <p:cNvPr id="2" name="Table 1"/>
          <p:cNvGraphicFramePr>
            <a:graphicFrameLocks noGrp="1"/>
          </p:cNvGraphicFramePr>
          <p:nvPr/>
        </p:nvGraphicFramePr>
        <p:xfrm>
          <a:off x="884238" y="1600200"/>
          <a:ext cx="10953750" cy="4694238"/>
        </p:xfrm>
        <a:graphic>
          <a:graphicData uri="http://schemas.openxmlformats.org/drawingml/2006/table">
            <a:tbl>
              <a:tblPr firstRow="1" bandRow="1">
                <a:tableStyleId>{5C22544A-7EE6-4342-B048-85BDC9FD1C3A}</a:tableStyleId>
              </a:tblPr>
              <a:tblGrid>
                <a:gridCol w="4092462">
                  <a:extLst>
                    <a:ext uri="{9D8B030D-6E8A-4147-A177-3AD203B41FA5}"/>
                  </a:extLst>
                </a:gridCol>
                <a:gridCol w="6861288">
                  <a:extLst>
                    <a:ext uri="{9D8B030D-6E8A-4147-A177-3AD203B41FA5}"/>
                  </a:extLst>
                </a:gridCol>
              </a:tblGrid>
              <a:tr h="396267">
                <a:tc>
                  <a:txBody>
                    <a:bodyPr/>
                    <a:lstStyle/>
                    <a:p>
                      <a:r>
                        <a:rPr lang="en-US" sz="2000" b="0" i="1" u="none" strike="noStrike" cap="none" dirty="0">
                          <a:solidFill>
                            <a:schemeClr val="dk1"/>
                          </a:solidFill>
                          <a:latin typeface="Lao UI" panose="020B0502040204020203" pitchFamily="34" charset="0"/>
                          <a:ea typeface="Questrial"/>
                          <a:cs typeface="Lao UI" panose="020B0502040204020203" pitchFamily="34" charset="0"/>
                          <a:sym typeface="Questrial"/>
                        </a:rPr>
                        <a:t>Prominent</a:t>
                      </a:r>
                      <a:r>
                        <a:rPr lang="en-US" sz="2000" b="0" i="1" u="none" strike="noStrike" cap="none" dirty="0">
                          <a:solidFill>
                            <a:schemeClr val="dk1"/>
                          </a:solidFill>
                          <a:latin typeface="Lao UI" panose="020B0502040204020203" pitchFamily="34" charset="0"/>
                          <a:ea typeface="Questrial"/>
                          <a:cs typeface="Lao UI" panose="020B0502040204020203" pitchFamily="34" charset="0"/>
                          <a:sym typeface="Arial"/>
                        </a:rPr>
                        <a:t> themes</a:t>
                      </a:r>
                    </a:p>
                  </a:txBody>
                  <a:tcPr marL="91443" marR="91443" marT="45723" marB="45723"/>
                </a:tc>
                <a:tc>
                  <a:txBody>
                    <a:bodyPr/>
                    <a:lstStyle/>
                    <a:p>
                      <a:pPr marR="0" algn="l" rtl="0">
                        <a:lnSpc>
                          <a:spcPct val="100000"/>
                        </a:lnSpc>
                        <a:spcBef>
                          <a:spcPts val="0"/>
                        </a:spcBef>
                        <a:spcAft>
                          <a:spcPts val="0"/>
                        </a:spcAft>
                        <a:buNone/>
                      </a:pPr>
                      <a:r>
                        <a:rPr lang="en-US" sz="2000" b="0" i="1" u="none" strike="noStrike" cap="none" dirty="0">
                          <a:solidFill>
                            <a:schemeClr val="dk1"/>
                          </a:solidFill>
                          <a:latin typeface="Lao UI" panose="020B0502040204020203" pitchFamily="34" charset="0"/>
                          <a:ea typeface="Questrial"/>
                          <a:cs typeface="Lao UI" panose="020B0502040204020203" pitchFamily="34" charset="0"/>
                          <a:sym typeface="Arial"/>
                        </a:rPr>
                        <a:t>Example comments</a:t>
                      </a:r>
                    </a:p>
                  </a:txBody>
                  <a:tcPr marL="91443" marR="91443" marT="45723" marB="45723"/>
                </a:tc>
                <a:extLst>
                  <a:ext uri="{0D108BD9-81ED-4DB2-BD59-A6C34878D82A}"/>
                </a:extLst>
              </a:tr>
              <a:tr h="914462">
                <a:tc>
                  <a:txBody>
                    <a:bodyPr/>
                    <a:lstStyle/>
                    <a:p>
                      <a:r>
                        <a:rPr lang="en-US" sz="1800" dirty="0">
                          <a:latin typeface="Lao UI" panose="020B0604020202020204" charset="0"/>
                          <a:cs typeface="Lao UI" panose="020B0604020202020204" charset="0"/>
                        </a:rPr>
                        <a:t>Resources helped open dialogue</a:t>
                      </a:r>
                      <a:r>
                        <a:rPr lang="en-US" sz="1800" baseline="0" dirty="0">
                          <a:latin typeface="Lao UI" panose="020B0604020202020204" charset="0"/>
                          <a:cs typeface="Lao UI" panose="020B0604020202020204" charset="0"/>
                        </a:rPr>
                        <a:t> with families</a:t>
                      </a:r>
                      <a:endParaRPr lang="en-US" sz="1800" dirty="0">
                        <a:latin typeface="Lao UI" panose="020B0604020202020204" charset="0"/>
                        <a:cs typeface="Lao UI" panose="020B0604020202020204" charset="0"/>
                      </a:endParaRPr>
                    </a:p>
                  </a:txBody>
                  <a:tcPr marL="91443" marR="91443" marT="45723" marB="45723"/>
                </a:tc>
                <a:tc>
                  <a:txBody>
                    <a:bodyPr/>
                    <a:lstStyle/>
                    <a:p>
                      <a:r>
                        <a:rPr lang="en-US" sz="1800" dirty="0">
                          <a:latin typeface="Lao UI" panose="020B0604020202020204" charset="0"/>
                          <a:cs typeface="Lao UI" panose="020B0604020202020204" charset="0"/>
                        </a:rPr>
                        <a:t>We have a parent newsletter [incorporated training information] where they get to read.</a:t>
                      </a:r>
                      <a:r>
                        <a:rPr lang="en-US" sz="1800" baseline="0" dirty="0">
                          <a:latin typeface="Lao UI" panose="020B0604020202020204" charset="0"/>
                          <a:cs typeface="Lao UI" panose="020B0604020202020204" charset="0"/>
                        </a:rPr>
                        <a:t> I focus in on a particular food and how parents can help at home in having kids eat certain foods.</a:t>
                      </a:r>
                      <a:endParaRPr lang="en-US" sz="1800" dirty="0">
                        <a:latin typeface="Lao UI" panose="020B0604020202020204" charset="0"/>
                        <a:cs typeface="Lao UI" panose="020B0604020202020204" charset="0"/>
                      </a:endParaRPr>
                    </a:p>
                  </a:txBody>
                  <a:tcPr marL="91443" marR="91443" marT="45723" marB="45723"/>
                </a:tc>
                <a:extLst>
                  <a:ext uri="{0D108BD9-81ED-4DB2-BD59-A6C34878D82A}"/>
                </a:extLst>
              </a:tr>
              <a:tr h="914462">
                <a:tc>
                  <a:txBody>
                    <a:bodyPr/>
                    <a:lstStyle/>
                    <a:p>
                      <a:r>
                        <a:rPr lang="en-US" sz="1800" dirty="0">
                          <a:latin typeface="Lao UI" panose="020B0604020202020204" charset="0"/>
                          <a:cs typeface="Lao UI" panose="020B0604020202020204" charset="0"/>
                        </a:rPr>
                        <a:t>Written policies reinforced health message/s</a:t>
                      </a:r>
                    </a:p>
                  </a:txBody>
                  <a:tcPr marL="91443" marR="91443" marT="45723" marB="45723"/>
                </a:tc>
                <a:tc>
                  <a:txBody>
                    <a:bodyPr/>
                    <a:lstStyle/>
                    <a:p>
                      <a:r>
                        <a:rPr lang="en-US" sz="1800" dirty="0">
                          <a:latin typeface="Lao UI" panose="020B0604020202020204" charset="0"/>
                          <a:cs typeface="Lao UI" panose="020B0604020202020204" charset="0"/>
                        </a:rPr>
                        <a:t>As part of our policy that if, say for instance, we have celebration and the parents want to do a birthday party or something, as long as</a:t>
                      </a:r>
                      <a:r>
                        <a:rPr lang="en-US" sz="1800" baseline="0" dirty="0">
                          <a:latin typeface="Lao UI" panose="020B0604020202020204" charset="0"/>
                          <a:cs typeface="Lao UI" panose="020B0604020202020204" charset="0"/>
                        </a:rPr>
                        <a:t> it’s healthy foods.</a:t>
                      </a:r>
                      <a:endParaRPr lang="en-US" sz="1800" dirty="0">
                        <a:latin typeface="Lao UI" panose="020B0604020202020204" charset="0"/>
                        <a:cs typeface="Lao UI" panose="020B0604020202020204" charset="0"/>
                      </a:endParaRPr>
                    </a:p>
                  </a:txBody>
                  <a:tcPr marL="91443" marR="91443" marT="45723" marB="45723"/>
                </a:tc>
                <a:extLst>
                  <a:ext uri="{0D108BD9-81ED-4DB2-BD59-A6C34878D82A}"/>
                </a:extLst>
              </a:tr>
              <a:tr h="914462">
                <a:tc>
                  <a:txBody>
                    <a:bodyPr/>
                    <a:lstStyle/>
                    <a:p>
                      <a:r>
                        <a:rPr lang="en-US" sz="1800" dirty="0">
                          <a:latin typeface="Lao UI" panose="020B0604020202020204" charset="0"/>
                          <a:cs typeface="Lao UI" panose="020B0604020202020204" charset="0"/>
                        </a:rPr>
                        <a:t>Multiple strategies to incorporate</a:t>
                      </a:r>
                      <a:r>
                        <a:rPr lang="en-US" sz="1800" baseline="0" dirty="0">
                          <a:latin typeface="Lao UI" panose="020B0604020202020204" charset="0"/>
                          <a:cs typeface="Lao UI" panose="020B0604020202020204" charset="0"/>
                        </a:rPr>
                        <a:t> nutritious foods in meals/snacks</a:t>
                      </a:r>
                      <a:endParaRPr lang="en-US" sz="1800" dirty="0">
                        <a:latin typeface="Lao UI" panose="020B0604020202020204" charset="0"/>
                        <a:cs typeface="Lao UI" panose="020B0604020202020204" charset="0"/>
                      </a:endParaRPr>
                    </a:p>
                  </a:txBody>
                  <a:tcPr marL="91443" marR="91443" marT="45723" marB="45723"/>
                </a:tc>
                <a:tc>
                  <a:txBody>
                    <a:bodyPr/>
                    <a:lstStyle/>
                    <a:p>
                      <a:r>
                        <a:rPr lang="en-US" sz="1800" dirty="0">
                          <a:latin typeface="Lao UI" panose="020B0604020202020204" charset="0"/>
                          <a:cs typeface="Lao UI" panose="020B0604020202020204" charset="0"/>
                        </a:rPr>
                        <a:t>Our curriculum introduces new food all the time. They</a:t>
                      </a:r>
                      <a:r>
                        <a:rPr lang="en-US" sz="1800" baseline="0" dirty="0">
                          <a:latin typeface="Lao UI" panose="020B0604020202020204" charset="0"/>
                          <a:cs typeface="Lao UI" panose="020B0604020202020204" charset="0"/>
                        </a:rPr>
                        <a:t> are experimenting, they are doing actual projects involving food and that really helps them.</a:t>
                      </a:r>
                      <a:endParaRPr lang="en-US" sz="1800" dirty="0">
                        <a:latin typeface="Lao UI" panose="020B0604020202020204" charset="0"/>
                        <a:cs typeface="Lao UI" panose="020B0604020202020204" charset="0"/>
                      </a:endParaRPr>
                    </a:p>
                  </a:txBody>
                  <a:tcPr marL="91443" marR="91443" marT="45723" marB="45723"/>
                </a:tc>
                <a:extLst>
                  <a:ext uri="{0D108BD9-81ED-4DB2-BD59-A6C34878D82A}"/>
                </a:extLst>
              </a:tr>
              <a:tr h="914462">
                <a:tc>
                  <a:txBody>
                    <a:bodyPr/>
                    <a:lstStyle/>
                    <a:p>
                      <a:r>
                        <a:rPr lang="en-US" sz="1800" dirty="0">
                          <a:latin typeface="Lao UI" panose="020B0604020202020204" charset="0"/>
                          <a:cs typeface="Lao UI" panose="020B0604020202020204" charset="0"/>
                        </a:rPr>
                        <a:t>Provide complimentary training and coaching for parents</a:t>
                      </a:r>
                    </a:p>
                  </a:txBody>
                  <a:tcPr marL="91443" marR="91443" marT="45723" marB="45723"/>
                </a:tc>
                <a:tc>
                  <a:txBody>
                    <a:bodyPr/>
                    <a:lstStyle/>
                    <a:p>
                      <a:r>
                        <a:rPr lang="en-US" sz="1800" dirty="0">
                          <a:latin typeface="Lao UI" panose="020B0604020202020204" charset="0"/>
                          <a:cs typeface="Lao UI" panose="020B0604020202020204" charset="0"/>
                        </a:rPr>
                        <a:t>I would like to have a workshop where the parents</a:t>
                      </a:r>
                      <a:r>
                        <a:rPr lang="en-US" sz="1800" baseline="0" dirty="0">
                          <a:latin typeface="Lao UI" panose="020B0604020202020204" charset="0"/>
                          <a:cs typeface="Lao UI" panose="020B0604020202020204" charset="0"/>
                        </a:rPr>
                        <a:t> get involved so they can see what it is we’re doing and why we do policies around certain things.</a:t>
                      </a:r>
                      <a:endParaRPr lang="en-US" sz="1800" dirty="0">
                        <a:latin typeface="Lao UI" panose="020B0604020202020204" charset="0"/>
                        <a:cs typeface="Lao UI" panose="020B0604020202020204" charset="0"/>
                      </a:endParaRPr>
                    </a:p>
                  </a:txBody>
                  <a:tcPr marL="91443" marR="91443" marT="45723" marB="45723"/>
                </a:tc>
                <a:extLst>
                  <a:ext uri="{0D108BD9-81ED-4DB2-BD59-A6C34878D82A}"/>
                </a:extLst>
              </a:tr>
              <a:tr h="640123">
                <a:tc>
                  <a:txBody>
                    <a:bodyPr/>
                    <a:lstStyle/>
                    <a:p>
                      <a:r>
                        <a:rPr lang="en-US" sz="1800" dirty="0">
                          <a:latin typeface="Lao UI" panose="020B0604020202020204" charset="0"/>
                          <a:cs typeface="Lao UI" panose="020B0604020202020204" charset="0"/>
                        </a:rPr>
                        <a:t>More and</a:t>
                      </a:r>
                      <a:r>
                        <a:rPr lang="en-US" sz="1800" baseline="0" dirty="0">
                          <a:latin typeface="Lao UI" panose="020B0604020202020204" charset="0"/>
                          <a:cs typeface="Lao UI" panose="020B0604020202020204" charset="0"/>
                        </a:rPr>
                        <a:t> regular coaching and networking opportunities desired</a:t>
                      </a:r>
                      <a:endParaRPr lang="en-US" sz="1800" dirty="0">
                        <a:latin typeface="Lao UI" panose="020B0604020202020204" charset="0"/>
                        <a:cs typeface="Lao UI" panose="020B0604020202020204" charset="0"/>
                      </a:endParaRPr>
                    </a:p>
                  </a:txBody>
                  <a:tcPr marL="91443" marR="91443" marT="45723" marB="45723"/>
                </a:tc>
                <a:tc>
                  <a:txBody>
                    <a:bodyPr/>
                    <a:lstStyle/>
                    <a:p>
                      <a:r>
                        <a:rPr lang="en-US" sz="1800" dirty="0">
                          <a:latin typeface="Lao UI" panose="020B0604020202020204" charset="0"/>
                          <a:cs typeface="Lao UI" panose="020B0604020202020204" charset="0"/>
                        </a:rPr>
                        <a:t>Provide different options for folks</a:t>
                      </a:r>
                      <a:r>
                        <a:rPr lang="en-US" sz="1800" baseline="0" dirty="0">
                          <a:latin typeface="Lao UI" panose="020B0604020202020204" charset="0"/>
                          <a:cs typeface="Lao UI" panose="020B0604020202020204" charset="0"/>
                        </a:rPr>
                        <a:t> depending on their time commitment.</a:t>
                      </a:r>
                      <a:endParaRPr lang="en-US" sz="1800" dirty="0">
                        <a:latin typeface="Lao UI" panose="020B0604020202020204" charset="0"/>
                        <a:cs typeface="Lao UI" panose="020B0604020202020204" charset="0"/>
                      </a:endParaRPr>
                    </a:p>
                  </a:txBody>
                  <a:tcPr marL="91443" marR="91443" marT="45723" marB="45723"/>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163"/>
          <p:cNvSpPr txBox="1">
            <a:spLocks noGrp="1"/>
          </p:cNvSpPr>
          <p:nvPr>
            <p:ph type="title"/>
          </p:nvPr>
        </p:nvSpPr>
        <p:spPr>
          <a:xfrm>
            <a:off x="133350" y="166688"/>
            <a:ext cx="10871200" cy="990600"/>
          </a:xfrm>
        </p:spPr>
        <p:txBody>
          <a:bodyPr tIns="45700" bIns="45700"/>
          <a:lstStyle/>
          <a:p>
            <a:pPr eaLnBrk="1" hangingPunct="1">
              <a:spcBef>
                <a:spcPct val="0"/>
              </a:spcBef>
              <a:buClr>
                <a:srgbClr val="00B050"/>
              </a:buClr>
              <a:buSzPct val="25000"/>
              <a:buFont typeface="Calibri" panose="020F0502020204030204" pitchFamily="34" charset="0"/>
              <a:buNone/>
            </a:pPr>
            <a:r>
              <a:rPr lang="en-US" altLang="en-US" sz="4000" smtClean="0">
                <a:solidFill>
                  <a:srgbClr val="00B050"/>
                </a:solidFill>
                <a:latin typeface="Lao UI" pitchFamily="34" charset="0"/>
                <a:ea typeface="Questrial" charset="0"/>
                <a:cs typeface="Calibri" panose="020F0502020204030204" pitchFamily="34" charset="0"/>
                <a:sym typeface="Calibri" panose="020F0502020204030204" pitchFamily="34" charset="0"/>
              </a:rPr>
              <a:t>ECOPI Overview - Programs</a:t>
            </a:r>
          </a:p>
        </p:txBody>
      </p:sp>
      <p:sp>
        <p:nvSpPr>
          <p:cNvPr id="164" name="Shape 164"/>
          <p:cNvSpPr txBox="1">
            <a:spLocks noGrp="1"/>
          </p:cNvSpPr>
          <p:nvPr>
            <p:ph type="body" idx="4294967295"/>
          </p:nvPr>
        </p:nvSpPr>
        <p:spPr>
          <a:xfrm>
            <a:off x="1320800" y="1600200"/>
            <a:ext cx="10871200" cy="4495800"/>
          </a:xfrm>
        </p:spPr>
        <p:txBody>
          <a:bodyPr tIns="45700" bIns="45700">
            <a:noAutofit/>
          </a:bodyPr>
          <a:lstStyle/>
          <a:p>
            <a:pPr marL="0" indent="0" eaLnBrk="1" fontAlgn="auto" hangingPunct="1">
              <a:spcBef>
                <a:spcPts val="0"/>
              </a:spcBef>
              <a:spcAft>
                <a:spcPts val="0"/>
              </a:spcAft>
              <a:buClr>
                <a:schemeClr val="accent2"/>
              </a:buClr>
              <a:buSzPct val="25000"/>
              <a:buFont typeface="Noto Sans Symbols"/>
              <a:buNone/>
              <a:defRPr/>
            </a:pPr>
            <a:endParaRPr sz="2900" dirty="0">
              <a:solidFill>
                <a:schemeClr val="dk1"/>
              </a:solidFill>
              <a:latin typeface="Questrial"/>
              <a:ea typeface="Questrial"/>
              <a:cs typeface="Questrial"/>
              <a:sym typeface="Questrial"/>
            </a:endParaRPr>
          </a:p>
          <a:p>
            <a:pPr marL="0" indent="0" eaLnBrk="1" fontAlgn="auto" hangingPunct="1">
              <a:spcBef>
                <a:spcPts val="700"/>
              </a:spcBef>
              <a:spcAft>
                <a:spcPts val="0"/>
              </a:spcAft>
              <a:buClr>
                <a:schemeClr val="accent2"/>
              </a:buClr>
              <a:buSzPct val="25000"/>
              <a:buFont typeface="Noto Sans Symbols"/>
              <a:buNone/>
              <a:defRPr/>
            </a:pPr>
            <a:endParaRPr sz="2000" dirty="0">
              <a:solidFill>
                <a:schemeClr val="dk1"/>
              </a:solidFill>
              <a:latin typeface="Questrial"/>
              <a:ea typeface="Questrial"/>
              <a:cs typeface="Questrial"/>
              <a:sym typeface="Questrial"/>
            </a:endParaRPr>
          </a:p>
          <a:p>
            <a:pPr marL="320040" indent="-320040" eaLnBrk="1" fontAlgn="auto" hangingPunct="1">
              <a:spcBef>
                <a:spcPts val="700"/>
              </a:spcBef>
              <a:spcAft>
                <a:spcPts val="0"/>
              </a:spcAft>
              <a:buClr>
                <a:schemeClr val="accent2"/>
              </a:buClr>
              <a:buSzPct val="60000"/>
              <a:buFont typeface="Noto Sans Symbols"/>
              <a:buNone/>
              <a:defRPr/>
            </a:pPr>
            <a:endParaRPr sz="2000" dirty="0">
              <a:solidFill>
                <a:schemeClr val="dk1"/>
              </a:solidFill>
              <a:latin typeface="Questrial"/>
              <a:ea typeface="Questrial"/>
              <a:cs typeface="Questrial"/>
              <a:sym typeface="Questrial"/>
            </a:endParaRPr>
          </a:p>
          <a:p>
            <a:pPr marL="365760" lvl="1" indent="-10159" eaLnBrk="1" fontAlgn="auto" hangingPunct="1">
              <a:spcBef>
                <a:spcPts val="550"/>
              </a:spcBef>
              <a:spcAft>
                <a:spcPts val="0"/>
              </a:spcAft>
              <a:buClr>
                <a:schemeClr val="accent1"/>
              </a:buClr>
              <a:buSzPct val="25000"/>
              <a:buFont typeface="Noto Sans Symbols"/>
              <a:buNone/>
              <a:defRPr/>
            </a:pPr>
            <a:endParaRPr sz="2600" dirty="0">
              <a:solidFill>
                <a:schemeClr val="dk1"/>
              </a:solidFill>
              <a:latin typeface="Questrial"/>
              <a:ea typeface="Questrial"/>
              <a:cs typeface="Questrial"/>
              <a:sym typeface="Questrial"/>
            </a:endParaRPr>
          </a:p>
          <a:p>
            <a:pPr marL="365760" lvl="1" indent="-10159" eaLnBrk="1" fontAlgn="auto" hangingPunct="1">
              <a:spcBef>
                <a:spcPts val="550"/>
              </a:spcBef>
              <a:spcAft>
                <a:spcPts val="0"/>
              </a:spcAft>
              <a:buClr>
                <a:schemeClr val="accent1"/>
              </a:buClr>
              <a:buSzPct val="25000"/>
              <a:buFont typeface="Noto Sans Symbols"/>
              <a:buNone/>
              <a:defRPr/>
            </a:pPr>
            <a:endParaRPr sz="2600" dirty="0">
              <a:solidFill>
                <a:schemeClr val="dk1"/>
              </a:solidFill>
              <a:latin typeface="Questrial"/>
              <a:ea typeface="Questrial"/>
              <a:cs typeface="Questrial"/>
              <a:sym typeface="Questrial"/>
            </a:endParaRPr>
          </a:p>
        </p:txBody>
      </p:sp>
      <p:grpSp>
        <p:nvGrpSpPr>
          <p:cNvPr id="17412" name="Shape 165"/>
          <p:cNvGrpSpPr>
            <a:grpSpLocks/>
          </p:cNvGrpSpPr>
          <p:nvPr/>
        </p:nvGrpSpPr>
        <p:grpSpPr bwMode="auto">
          <a:xfrm>
            <a:off x="1060450" y="1709738"/>
            <a:ext cx="9690100" cy="4306887"/>
            <a:chOff x="221693" y="3268"/>
            <a:chExt cx="9691212" cy="4307203"/>
          </a:xfrm>
        </p:grpSpPr>
        <p:sp>
          <p:nvSpPr>
            <p:cNvPr id="17413" name="Shape 166"/>
            <p:cNvSpPr>
              <a:spLocks noChangeArrowheads="1"/>
            </p:cNvSpPr>
            <p:nvPr/>
          </p:nvSpPr>
          <p:spPr bwMode="auto">
            <a:xfrm>
              <a:off x="3721298" y="3268"/>
              <a:ext cx="2692003" cy="1794668"/>
            </a:xfrm>
            <a:prstGeom prst="roundRect">
              <a:avLst>
                <a:gd name="adj" fmla="val 10000"/>
              </a:avLst>
            </a:prstGeom>
            <a:solidFill>
              <a:schemeClr val="accent1"/>
            </a:solidFill>
            <a:ln w="19050">
              <a:solidFill>
                <a:schemeClr val="bg1"/>
              </a:solidFill>
              <a:round/>
              <a:headEnd/>
              <a:tailEnd/>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latin typeface="Lao UI" pitchFamily="34" charset="0"/>
              </a:endParaRPr>
            </a:p>
          </p:txBody>
        </p:sp>
        <p:sp>
          <p:nvSpPr>
            <p:cNvPr id="17414" name="Shape 167"/>
            <p:cNvSpPr txBox="1">
              <a:spLocks noChangeArrowheads="1"/>
            </p:cNvSpPr>
            <p:nvPr/>
          </p:nvSpPr>
          <p:spPr bwMode="auto">
            <a:xfrm>
              <a:off x="3643406" y="55832"/>
              <a:ext cx="2847781" cy="168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buSzPct val="25000"/>
              </a:pPr>
              <a:r>
                <a:rPr lang="en-US" altLang="en-US" sz="2400">
                  <a:solidFill>
                    <a:srgbClr val="FFFFFF"/>
                  </a:solidFill>
                  <a:latin typeface="Lao UI" pitchFamily="34" charset="0"/>
                  <a:ea typeface="Calibri" panose="020F0502020204030204" pitchFamily="34" charset="0"/>
                  <a:cs typeface="Lao UI" pitchFamily="34" charset="0"/>
                  <a:sym typeface="Calibri" panose="020F0502020204030204" pitchFamily="34" charset="0"/>
                </a:rPr>
                <a:t>Early Childhood Obesity Prevention Initiative </a:t>
              </a:r>
            </a:p>
            <a:p>
              <a:pPr algn="ctr" eaLnBrk="1" hangingPunct="1">
                <a:lnSpc>
                  <a:spcPct val="90000"/>
                </a:lnSpc>
                <a:spcBef>
                  <a:spcPts val="838"/>
                </a:spcBef>
                <a:buSzPct val="25000"/>
              </a:pPr>
              <a:r>
                <a:rPr lang="en-US" altLang="en-US" sz="2400">
                  <a:solidFill>
                    <a:srgbClr val="FFFFFF"/>
                  </a:solidFill>
                  <a:latin typeface="Lao UI" pitchFamily="34" charset="0"/>
                  <a:ea typeface="Calibri" panose="020F0502020204030204" pitchFamily="34" charset="0"/>
                  <a:cs typeface="Lao UI" pitchFamily="34" charset="0"/>
                  <a:sym typeface="Calibri" panose="020F0502020204030204" pitchFamily="34" charset="0"/>
                </a:rPr>
                <a:t>(ECOPI)</a:t>
              </a:r>
            </a:p>
          </p:txBody>
        </p:sp>
        <p:sp>
          <p:nvSpPr>
            <p:cNvPr id="17415" name="Shape 168"/>
            <p:cNvSpPr>
              <a:spLocks/>
            </p:cNvSpPr>
            <p:nvPr/>
          </p:nvSpPr>
          <p:spPr bwMode="auto">
            <a:xfrm>
              <a:off x="1567695" y="1797936"/>
              <a:ext cx="3499603" cy="717867"/>
            </a:xfrm>
            <a:custGeom>
              <a:avLst/>
              <a:gdLst>
                <a:gd name="T0" fmla="*/ 2147483646 w 120000"/>
                <a:gd name="T1" fmla="*/ 0 h 120000"/>
                <a:gd name="T2" fmla="*/ 2147483646 w 120000"/>
                <a:gd name="T3" fmla="*/ 12844962 h 120000"/>
                <a:gd name="T4" fmla="*/ 0 w 120000"/>
                <a:gd name="T5" fmla="*/ 12844962 h 120000"/>
                <a:gd name="T6" fmla="*/ 0 w 120000"/>
                <a:gd name="T7" fmla="*/ 25690318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119999" y="0"/>
                  </a:moveTo>
                  <a:lnTo>
                    <a:pt x="119999" y="59999"/>
                  </a:lnTo>
                  <a:lnTo>
                    <a:pt x="0" y="59999"/>
                  </a:lnTo>
                  <a:lnTo>
                    <a:pt x="0" y="120000"/>
                  </a:lnTo>
                </a:path>
              </a:pathLst>
            </a:custGeom>
            <a:noFill/>
            <a:ln w="19050" cap="flat" cmpd="sng">
              <a:solidFill>
                <a:srgbClr val="E46B7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6" name="Shape 169"/>
            <p:cNvSpPr>
              <a:spLocks noChangeArrowheads="1"/>
            </p:cNvSpPr>
            <p:nvPr/>
          </p:nvSpPr>
          <p:spPr bwMode="auto">
            <a:xfrm>
              <a:off x="221693" y="2515803"/>
              <a:ext cx="2692003" cy="1794668"/>
            </a:xfrm>
            <a:prstGeom prst="roundRect">
              <a:avLst>
                <a:gd name="adj" fmla="val 10000"/>
              </a:avLst>
            </a:prstGeom>
            <a:solidFill>
              <a:srgbClr val="E46B7D"/>
            </a:solidFill>
            <a:ln w="19050">
              <a:solidFill>
                <a:schemeClr val="bg1"/>
              </a:solidFill>
              <a:round/>
              <a:headEnd/>
              <a:tailEnd/>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latin typeface="Lao UI" pitchFamily="34" charset="0"/>
              </a:endParaRPr>
            </a:p>
          </p:txBody>
        </p:sp>
        <p:sp>
          <p:nvSpPr>
            <p:cNvPr id="17417" name="Shape 170"/>
            <p:cNvSpPr txBox="1">
              <a:spLocks noChangeArrowheads="1"/>
            </p:cNvSpPr>
            <p:nvPr/>
          </p:nvSpPr>
          <p:spPr bwMode="auto">
            <a:xfrm>
              <a:off x="274258" y="2568367"/>
              <a:ext cx="2586875" cy="168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buSzPct val="25000"/>
              </a:pPr>
              <a:r>
                <a:rPr lang="en-US" altLang="en-US" sz="2400">
                  <a:solidFill>
                    <a:srgbClr val="FFFFFF"/>
                  </a:solidFill>
                  <a:latin typeface="Lao UI" pitchFamily="34" charset="0"/>
                  <a:ea typeface="Calibri" panose="020F0502020204030204" pitchFamily="34" charset="0"/>
                  <a:cs typeface="Lao UI" pitchFamily="34" charset="0"/>
                  <a:sym typeface="Calibri" panose="020F0502020204030204" pitchFamily="34" charset="0"/>
                </a:rPr>
                <a:t>Choose Health LA Kids</a:t>
              </a:r>
            </a:p>
          </p:txBody>
        </p:sp>
        <p:sp>
          <p:nvSpPr>
            <p:cNvPr id="17418" name="Shape 171"/>
            <p:cNvSpPr>
              <a:spLocks/>
            </p:cNvSpPr>
            <p:nvPr/>
          </p:nvSpPr>
          <p:spPr bwMode="auto">
            <a:xfrm>
              <a:off x="5021578" y="1797936"/>
              <a:ext cx="91439" cy="717867"/>
            </a:xfrm>
            <a:custGeom>
              <a:avLst/>
              <a:gdLst>
                <a:gd name="T0" fmla="*/ 26546 w 120000"/>
                <a:gd name="T1" fmla="*/ 0 h 120000"/>
                <a:gd name="T2" fmla="*/ 26546 w 120000"/>
                <a:gd name="T3" fmla="*/ 25690318 h 120000"/>
                <a:gd name="T4" fmla="*/ 0 60000 65536"/>
                <a:gd name="T5" fmla="*/ 0 60000 65536"/>
                <a:gd name="T6" fmla="*/ 0 w 120000"/>
                <a:gd name="T7" fmla="*/ 0 h 120000"/>
                <a:gd name="T8" fmla="*/ 120000 w 120000"/>
                <a:gd name="T9" fmla="*/ 120000 h 120000"/>
              </a:gdLst>
              <a:ahLst/>
              <a:cxnLst>
                <a:cxn ang="T4">
                  <a:pos x="T0" y="T1"/>
                </a:cxn>
                <a:cxn ang="T5">
                  <a:pos x="T2" y="T3"/>
                </a:cxn>
              </a:cxnLst>
              <a:rect l="T6" t="T7" r="T8" b="T9"/>
              <a:pathLst>
                <a:path w="120000" h="120000" extrusionOk="0">
                  <a:moveTo>
                    <a:pt x="60000" y="0"/>
                  </a:moveTo>
                  <a:lnTo>
                    <a:pt x="60000" y="120000"/>
                  </a:lnTo>
                </a:path>
              </a:pathLst>
            </a:custGeom>
            <a:noFill/>
            <a:ln w="19050" cap="flat" cmpd="sng">
              <a:solidFill>
                <a:srgbClr val="E46B7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9" name="Shape 172"/>
            <p:cNvSpPr>
              <a:spLocks noChangeArrowheads="1"/>
            </p:cNvSpPr>
            <p:nvPr/>
          </p:nvSpPr>
          <p:spPr bwMode="auto">
            <a:xfrm>
              <a:off x="3721298" y="2515803"/>
              <a:ext cx="2692003" cy="1794668"/>
            </a:xfrm>
            <a:prstGeom prst="roundRect">
              <a:avLst>
                <a:gd name="adj" fmla="val 10000"/>
              </a:avLst>
            </a:prstGeom>
            <a:solidFill>
              <a:srgbClr val="E46B7D"/>
            </a:solidFill>
            <a:ln w="76200">
              <a:solidFill>
                <a:srgbClr val="00B050"/>
              </a:solidFill>
              <a:round/>
              <a:headEnd/>
              <a:tailEnd/>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latin typeface="Lao UI" pitchFamily="34" charset="0"/>
              </a:endParaRPr>
            </a:p>
          </p:txBody>
        </p:sp>
        <p:sp>
          <p:nvSpPr>
            <p:cNvPr id="17420" name="Shape 173"/>
            <p:cNvSpPr txBox="1">
              <a:spLocks noChangeArrowheads="1"/>
            </p:cNvSpPr>
            <p:nvPr/>
          </p:nvSpPr>
          <p:spPr bwMode="auto">
            <a:xfrm>
              <a:off x="3773862" y="2568367"/>
              <a:ext cx="2586875" cy="168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buSzPct val="25000"/>
              </a:pPr>
              <a:r>
                <a:rPr lang="en-US" altLang="en-US" sz="2400" b="1">
                  <a:solidFill>
                    <a:srgbClr val="FFFFFF"/>
                  </a:solidFill>
                  <a:latin typeface="Lao UI" pitchFamily="34" charset="0"/>
                  <a:ea typeface="Calibri" panose="020F0502020204030204" pitchFamily="34" charset="0"/>
                  <a:cs typeface="Lao UI" pitchFamily="34" charset="0"/>
                  <a:sym typeface="Calibri" panose="020F0502020204030204" pitchFamily="34" charset="0"/>
                </a:rPr>
                <a:t>Choose Health LA Child Care</a:t>
              </a:r>
            </a:p>
          </p:txBody>
        </p:sp>
        <p:sp>
          <p:nvSpPr>
            <p:cNvPr id="17421" name="Shape 174"/>
            <p:cNvSpPr>
              <a:spLocks/>
            </p:cNvSpPr>
            <p:nvPr/>
          </p:nvSpPr>
          <p:spPr bwMode="auto">
            <a:xfrm>
              <a:off x="5067300" y="1797936"/>
              <a:ext cx="3499603" cy="717867"/>
            </a:xfrm>
            <a:custGeom>
              <a:avLst/>
              <a:gdLst>
                <a:gd name="T0" fmla="*/ 0 w 120000"/>
                <a:gd name="T1" fmla="*/ 0 h 120000"/>
                <a:gd name="T2" fmla="*/ 0 w 120000"/>
                <a:gd name="T3" fmla="*/ 12844962 h 120000"/>
                <a:gd name="T4" fmla="*/ 2147483646 w 120000"/>
                <a:gd name="T5" fmla="*/ 12844962 h 120000"/>
                <a:gd name="T6" fmla="*/ 2147483646 w 120000"/>
                <a:gd name="T7" fmla="*/ 25690318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0" y="59999"/>
                  </a:lnTo>
                  <a:lnTo>
                    <a:pt x="119999" y="59999"/>
                  </a:lnTo>
                  <a:lnTo>
                    <a:pt x="119999" y="120000"/>
                  </a:lnTo>
                </a:path>
              </a:pathLst>
            </a:custGeom>
            <a:noFill/>
            <a:ln w="19050" cap="flat" cmpd="sng">
              <a:solidFill>
                <a:srgbClr val="E46B7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2" name="Shape 175"/>
            <p:cNvSpPr>
              <a:spLocks noChangeArrowheads="1"/>
            </p:cNvSpPr>
            <p:nvPr/>
          </p:nvSpPr>
          <p:spPr bwMode="auto">
            <a:xfrm>
              <a:off x="7220902" y="2515803"/>
              <a:ext cx="2692003" cy="1794668"/>
            </a:xfrm>
            <a:prstGeom prst="roundRect">
              <a:avLst>
                <a:gd name="adj" fmla="val 10000"/>
              </a:avLst>
            </a:prstGeom>
            <a:solidFill>
              <a:srgbClr val="E46B7D"/>
            </a:solidFill>
            <a:ln w="19050">
              <a:solidFill>
                <a:schemeClr val="bg1"/>
              </a:solidFill>
              <a:round/>
              <a:headEnd/>
              <a:tailEnd/>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latin typeface="Lao UI" pitchFamily="34" charset="0"/>
              </a:endParaRPr>
            </a:p>
          </p:txBody>
        </p:sp>
        <p:sp>
          <p:nvSpPr>
            <p:cNvPr id="17423" name="Shape 176"/>
            <p:cNvSpPr txBox="1">
              <a:spLocks noChangeArrowheads="1"/>
            </p:cNvSpPr>
            <p:nvPr/>
          </p:nvSpPr>
          <p:spPr bwMode="auto">
            <a:xfrm>
              <a:off x="7273465" y="2568367"/>
              <a:ext cx="2586875" cy="168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buSzPct val="25000"/>
              </a:pPr>
              <a:r>
                <a:rPr lang="en-US" altLang="en-US" sz="2400">
                  <a:solidFill>
                    <a:srgbClr val="FFFFFF"/>
                  </a:solidFill>
                  <a:latin typeface="Lao UI" pitchFamily="34" charset="0"/>
                  <a:ea typeface="Calibri" panose="020F0502020204030204" pitchFamily="34" charset="0"/>
                  <a:cs typeface="Lao UI" pitchFamily="34" charset="0"/>
                  <a:sym typeface="Calibri" panose="020F0502020204030204" pitchFamily="34" charset="0"/>
                </a:rPr>
                <a:t>Choose Health LA Moms</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hape 399"/>
          <p:cNvSpPr txBox="1">
            <a:spLocks noGrp="1"/>
          </p:cNvSpPr>
          <p:nvPr>
            <p:ph type="title"/>
          </p:nvPr>
        </p:nvSpPr>
        <p:spPr>
          <a:xfrm>
            <a:off x="260350" y="96838"/>
            <a:ext cx="10871200" cy="990600"/>
          </a:xfrm>
        </p:spPr>
        <p:txBody>
          <a:bodyPr tIns="45700" bIns="45700">
            <a:noAutofit/>
          </a:bodyPr>
          <a:lstStyle/>
          <a:p>
            <a:pPr eaLnBrk="1" fontAlgn="auto" hangingPunct="1">
              <a:spcAft>
                <a:spcPts val="0"/>
              </a:spcAft>
              <a:buClr>
                <a:schemeClr val="accent4"/>
              </a:buClr>
              <a:buSzPct val="25000"/>
              <a:buFont typeface="Calibri"/>
              <a:buNone/>
              <a:defRPr/>
            </a:pPr>
            <a:r>
              <a:rPr lang="en-US" dirty="0">
                <a:solidFill>
                  <a:srgbClr val="00B050"/>
                </a:solidFill>
                <a:ea typeface="Calibri"/>
                <a:sym typeface="Calibri"/>
              </a:rPr>
              <a:t>Observational Assessments Background</a:t>
            </a:r>
          </a:p>
        </p:txBody>
      </p:sp>
      <p:sp>
        <p:nvSpPr>
          <p:cNvPr id="400" name="Shape 400"/>
          <p:cNvSpPr txBox="1">
            <a:spLocks noGrp="1"/>
          </p:cNvSpPr>
          <p:nvPr>
            <p:ph type="body" idx="1"/>
          </p:nvPr>
        </p:nvSpPr>
        <p:spPr>
          <a:xfrm>
            <a:off x="533400" y="1736725"/>
            <a:ext cx="11291888" cy="4648200"/>
          </a:xfrm>
        </p:spPr>
        <p:txBody>
          <a:bodyPr tIns="45700" bIns="45700">
            <a:noAutofit/>
          </a:bodyPr>
          <a:lstStyle/>
          <a:p>
            <a:pPr marL="515462" indent="-457200" eaLnBrk="1" fontAlgn="auto" hangingPunct="1">
              <a:lnSpc>
                <a:spcPct val="90000"/>
              </a:lnSpc>
              <a:spcBef>
                <a:spcPts val="0"/>
              </a:spcBef>
              <a:spcAft>
                <a:spcPts val="0"/>
              </a:spcAft>
              <a:buClr>
                <a:srgbClr val="60B5CC"/>
              </a:buClr>
              <a:buSzPct val="99351"/>
              <a:defRPr/>
            </a:pPr>
            <a:r>
              <a:rPr lang="en-US" dirty="0">
                <a:ea typeface="Questrial"/>
              </a:rPr>
              <a:t>Purpose</a:t>
            </a:r>
          </a:p>
          <a:p>
            <a:pPr marL="835502" lvl="1" indent="-457200" eaLnBrk="1" fontAlgn="auto" hangingPunct="1">
              <a:lnSpc>
                <a:spcPct val="90000"/>
              </a:lnSpc>
              <a:spcBef>
                <a:spcPts val="0"/>
              </a:spcBef>
              <a:spcAft>
                <a:spcPts val="0"/>
              </a:spcAft>
              <a:buSzPct val="99351"/>
              <a:defRPr/>
            </a:pPr>
            <a:r>
              <a:rPr lang="en-US" sz="2400" dirty="0">
                <a:latin typeface="Lao UI" panose="020B0502040204020203" pitchFamily="34" charset="0"/>
                <a:cs typeface="Lao UI" panose="020B0502040204020203" pitchFamily="34" charset="0"/>
              </a:rPr>
              <a:t>Changes in nutrition and/or physical activity</a:t>
            </a:r>
          </a:p>
          <a:p>
            <a:pPr marL="835502" lvl="1" indent="-457200" eaLnBrk="1" fontAlgn="auto" hangingPunct="1">
              <a:lnSpc>
                <a:spcPct val="90000"/>
              </a:lnSpc>
              <a:spcBef>
                <a:spcPts val="0"/>
              </a:spcBef>
              <a:spcAft>
                <a:spcPts val="0"/>
              </a:spcAft>
              <a:buSzPct val="99351"/>
              <a:defRPr/>
            </a:pPr>
            <a:r>
              <a:rPr lang="en-US" sz="2400" dirty="0">
                <a:latin typeface="Lao UI" panose="020B0502040204020203" pitchFamily="34" charset="0"/>
                <a:cs typeface="Lao UI" panose="020B0502040204020203" pitchFamily="34" charset="0"/>
              </a:rPr>
              <a:t>Barriers and facilitators to promoting healthful changes</a:t>
            </a:r>
          </a:p>
          <a:p>
            <a:pPr marL="58262" indent="0" eaLnBrk="1" fontAlgn="auto" hangingPunct="1">
              <a:lnSpc>
                <a:spcPct val="90000"/>
              </a:lnSpc>
              <a:spcBef>
                <a:spcPts val="0"/>
              </a:spcBef>
              <a:spcAft>
                <a:spcPts val="0"/>
              </a:spcAft>
              <a:buClr>
                <a:srgbClr val="60B5CC"/>
              </a:buClr>
              <a:buSzPct val="99351"/>
              <a:buFont typeface="Wingdings" panose="05000000000000000000" pitchFamily="2" charset="2"/>
              <a:buNone/>
              <a:defRPr/>
            </a:pPr>
            <a:endParaRPr lang="en-US" sz="1400" dirty="0">
              <a:ea typeface="Questrial"/>
            </a:endParaRPr>
          </a:p>
          <a:p>
            <a:pPr marL="515462" indent="-457200" eaLnBrk="1" fontAlgn="auto" hangingPunct="1">
              <a:lnSpc>
                <a:spcPct val="90000"/>
              </a:lnSpc>
              <a:spcBef>
                <a:spcPts val="0"/>
              </a:spcBef>
              <a:spcAft>
                <a:spcPts val="0"/>
              </a:spcAft>
              <a:buClr>
                <a:srgbClr val="60B5CC"/>
              </a:buClr>
              <a:buSzPct val="99351"/>
              <a:defRPr/>
            </a:pPr>
            <a:r>
              <a:rPr lang="en-US" dirty="0">
                <a:ea typeface="Questrial"/>
              </a:rPr>
              <a:t>Assessment Focus</a:t>
            </a:r>
          </a:p>
          <a:p>
            <a:pPr marL="835502" lvl="1" indent="-457200" eaLnBrk="1" fontAlgn="auto" hangingPunct="1">
              <a:lnSpc>
                <a:spcPct val="90000"/>
              </a:lnSpc>
              <a:spcBef>
                <a:spcPts val="0"/>
              </a:spcBef>
              <a:spcAft>
                <a:spcPts val="0"/>
              </a:spcAft>
              <a:buSzPct val="99351"/>
              <a:defRPr/>
            </a:pPr>
            <a:r>
              <a:rPr lang="en-US" sz="2400" dirty="0">
                <a:latin typeface="Lao UI" panose="020B0502040204020203" pitchFamily="34" charset="0"/>
                <a:cs typeface="Lao UI" panose="020B0502040204020203" pitchFamily="34" charset="0"/>
              </a:rPr>
              <a:t>Foods served</a:t>
            </a:r>
          </a:p>
          <a:p>
            <a:pPr marL="835502" lvl="1" indent="-457200" eaLnBrk="1" fontAlgn="auto" hangingPunct="1">
              <a:lnSpc>
                <a:spcPct val="90000"/>
              </a:lnSpc>
              <a:spcBef>
                <a:spcPts val="0"/>
              </a:spcBef>
              <a:spcAft>
                <a:spcPts val="0"/>
              </a:spcAft>
              <a:buSzPct val="99351"/>
              <a:defRPr/>
            </a:pPr>
            <a:r>
              <a:rPr lang="en-US" sz="2400" dirty="0">
                <a:latin typeface="Lao UI" panose="020B0502040204020203" pitchFamily="34" charset="0"/>
                <a:cs typeface="Lao UI" panose="020B0502040204020203" pitchFamily="34" charset="0"/>
              </a:rPr>
              <a:t>Staff behavior</a:t>
            </a:r>
          </a:p>
          <a:p>
            <a:pPr marL="835502" lvl="1" indent="-457200" eaLnBrk="1" fontAlgn="auto" hangingPunct="1">
              <a:lnSpc>
                <a:spcPct val="90000"/>
              </a:lnSpc>
              <a:spcBef>
                <a:spcPts val="0"/>
              </a:spcBef>
              <a:spcAft>
                <a:spcPts val="0"/>
              </a:spcAft>
              <a:buSzPct val="99351"/>
              <a:defRPr/>
            </a:pPr>
            <a:r>
              <a:rPr lang="en-US" sz="2400" dirty="0">
                <a:latin typeface="Lao UI" panose="020B0502040204020203" pitchFamily="34" charset="0"/>
                <a:cs typeface="Lao UI" panose="020B0502040204020203" pitchFamily="34" charset="0"/>
              </a:rPr>
              <a:t>Physical activity opportunities</a:t>
            </a:r>
          </a:p>
          <a:p>
            <a:pPr marL="58262" indent="0" eaLnBrk="1" fontAlgn="auto" hangingPunct="1">
              <a:lnSpc>
                <a:spcPct val="90000"/>
              </a:lnSpc>
              <a:spcBef>
                <a:spcPts val="0"/>
              </a:spcBef>
              <a:spcAft>
                <a:spcPts val="0"/>
              </a:spcAft>
              <a:buClr>
                <a:srgbClr val="60B5CC"/>
              </a:buClr>
              <a:buSzPct val="99351"/>
              <a:buFont typeface="Wingdings" panose="05000000000000000000" pitchFamily="2" charset="2"/>
              <a:buNone/>
              <a:defRPr/>
            </a:pPr>
            <a:endParaRPr lang="en-US" sz="1400" dirty="0">
              <a:ea typeface="Questrial"/>
            </a:endParaRPr>
          </a:p>
          <a:p>
            <a:pPr marL="515462" indent="-457200" eaLnBrk="1" fontAlgn="auto" hangingPunct="1">
              <a:lnSpc>
                <a:spcPct val="90000"/>
              </a:lnSpc>
              <a:spcBef>
                <a:spcPts val="0"/>
              </a:spcBef>
              <a:spcAft>
                <a:spcPts val="0"/>
              </a:spcAft>
              <a:buClr>
                <a:srgbClr val="60B5CC"/>
              </a:buClr>
              <a:buSzPct val="99351"/>
              <a:defRPr/>
            </a:pPr>
            <a:r>
              <a:rPr lang="en-US" dirty="0">
                <a:ea typeface="Questrial"/>
              </a:rPr>
              <a:t>Methods &amp; Participants</a:t>
            </a:r>
          </a:p>
          <a:p>
            <a:pPr marL="835502" lvl="1" indent="-457200" eaLnBrk="1" fontAlgn="auto" hangingPunct="1">
              <a:lnSpc>
                <a:spcPct val="90000"/>
              </a:lnSpc>
              <a:spcBef>
                <a:spcPts val="0"/>
              </a:spcBef>
              <a:spcAft>
                <a:spcPts val="0"/>
              </a:spcAft>
              <a:buSzPct val="99351"/>
              <a:defRPr/>
            </a:pPr>
            <a:r>
              <a:rPr lang="en-US" sz="2400" dirty="0">
                <a:latin typeface="Lao UI" panose="020B0502040204020203" pitchFamily="34" charset="0"/>
                <a:cs typeface="Lao UI" panose="020B0502040204020203" pitchFamily="34" charset="0"/>
              </a:rPr>
              <a:t>Purposive sampling &amp; Pretest-Posttest design</a:t>
            </a:r>
          </a:p>
          <a:p>
            <a:pPr marL="835502" lvl="1" indent="-457200" eaLnBrk="1" fontAlgn="auto" hangingPunct="1">
              <a:lnSpc>
                <a:spcPct val="90000"/>
              </a:lnSpc>
              <a:spcBef>
                <a:spcPts val="0"/>
              </a:spcBef>
              <a:spcAft>
                <a:spcPts val="0"/>
              </a:spcAft>
              <a:buSzPct val="99351"/>
              <a:defRPr/>
            </a:pPr>
            <a:r>
              <a:rPr lang="en-US" sz="2400" dirty="0">
                <a:latin typeface="Lao UI" panose="020B0502040204020203" pitchFamily="34" charset="0"/>
                <a:cs typeface="Lao UI" panose="020B0502040204020203" pitchFamily="34" charset="0"/>
              </a:rPr>
              <a:t>Eligible providers (not Head Start, serves lunch, serves 3-5 year old)</a:t>
            </a:r>
          </a:p>
          <a:p>
            <a:pPr marL="835502" lvl="1" indent="-457200" eaLnBrk="1" fontAlgn="auto" hangingPunct="1">
              <a:lnSpc>
                <a:spcPct val="90000"/>
              </a:lnSpc>
              <a:spcBef>
                <a:spcPts val="0"/>
              </a:spcBef>
              <a:spcAft>
                <a:spcPts val="0"/>
              </a:spcAft>
              <a:buSzPct val="99351"/>
              <a:defRPr/>
            </a:pPr>
            <a:r>
              <a:rPr lang="en-US" sz="2400" dirty="0">
                <a:latin typeface="Lao UI" panose="020B0502040204020203" pitchFamily="34" charset="0"/>
                <a:cs typeface="Lao UI" panose="020B0502040204020203" pitchFamily="34" charset="0"/>
              </a:rPr>
              <a:t>65 matched pairs (31 centers; 34 homes) – owners or administrators</a:t>
            </a:r>
          </a:p>
          <a:p>
            <a:pPr marL="835502" lvl="1" indent="-457200" eaLnBrk="1" fontAlgn="auto" hangingPunct="1">
              <a:lnSpc>
                <a:spcPct val="90000"/>
              </a:lnSpc>
              <a:spcBef>
                <a:spcPts val="0"/>
              </a:spcBef>
              <a:spcAft>
                <a:spcPts val="0"/>
              </a:spcAft>
              <a:buSzPct val="99351"/>
              <a:defRPr/>
            </a:pPr>
            <a:r>
              <a:rPr lang="en-US" sz="2400" dirty="0">
                <a:latin typeface="Lao UI" panose="020B0502040204020203" pitchFamily="34" charset="0"/>
                <a:cs typeface="Lao UI" panose="020B0502040204020203" pitchFamily="34" charset="0"/>
              </a:rPr>
              <a:t>$100 gift card</a:t>
            </a:r>
          </a:p>
          <a:p>
            <a:pPr marL="835502" lvl="1" indent="-457200" eaLnBrk="1" fontAlgn="auto" hangingPunct="1">
              <a:lnSpc>
                <a:spcPct val="90000"/>
              </a:lnSpc>
              <a:spcBef>
                <a:spcPts val="0"/>
              </a:spcBef>
              <a:spcAft>
                <a:spcPts val="0"/>
              </a:spcAft>
              <a:buSzPct val="99351"/>
              <a:defRPr/>
            </a:pPr>
            <a:endParaRPr lang="en-US" sz="2400" dirty="0">
              <a:latin typeface="Lao UI" panose="020B0502040204020203" pitchFamily="34" charset="0"/>
              <a:cs typeface="Lao UI" panose="020B0502040204020203" pitchFamily="34" charset="0"/>
            </a:endParaRPr>
          </a:p>
          <a:p>
            <a:pPr marL="835502" lvl="1" indent="-457200" eaLnBrk="1" fontAlgn="auto" hangingPunct="1">
              <a:lnSpc>
                <a:spcPct val="90000"/>
              </a:lnSpc>
              <a:spcBef>
                <a:spcPts val="0"/>
              </a:spcBef>
              <a:spcAft>
                <a:spcPts val="0"/>
              </a:spcAft>
              <a:buSzPct val="99351"/>
              <a:defRPr/>
            </a:pPr>
            <a:endParaRPr lang="en-US" sz="2400" dirty="0">
              <a:latin typeface="Lao UI" panose="020B0502040204020203" pitchFamily="34" charset="0"/>
              <a:cs typeface="Lao UI" panose="020B0502040204020203" pitchFamily="34" charset="0"/>
            </a:endParaRPr>
          </a:p>
          <a:p>
            <a:pPr marL="835502" lvl="1" indent="-457200" eaLnBrk="1" fontAlgn="auto" hangingPunct="1">
              <a:lnSpc>
                <a:spcPct val="90000"/>
              </a:lnSpc>
              <a:spcBef>
                <a:spcPts val="0"/>
              </a:spcBef>
              <a:spcAft>
                <a:spcPts val="0"/>
              </a:spcAft>
              <a:buSzPct val="99351"/>
              <a:defRPr/>
            </a:pPr>
            <a:endParaRPr lang="en-US" sz="2400" dirty="0">
              <a:latin typeface="Lao UI" panose="020B0502040204020203" pitchFamily="34" charset="0"/>
              <a:cs typeface="Lao UI" panose="020B0502040204020203" pitchFamily="34" charset="0"/>
            </a:endParaRPr>
          </a:p>
          <a:p>
            <a:pPr marL="835502" lvl="1" indent="-457200" eaLnBrk="1" fontAlgn="auto" hangingPunct="1">
              <a:lnSpc>
                <a:spcPct val="90000"/>
              </a:lnSpc>
              <a:spcBef>
                <a:spcPts val="0"/>
              </a:spcBef>
              <a:spcAft>
                <a:spcPts val="0"/>
              </a:spcAft>
              <a:buSzPct val="99351"/>
              <a:defRPr/>
            </a:pPr>
            <a:endParaRPr lang="en-US" sz="2405" dirty="0">
              <a:latin typeface="Lao UI" panose="020B0502040204020203" pitchFamily="34" charset="0"/>
              <a:cs typeface="Lao UI" panose="020B0502040204020203" pitchFamily="34" charset="0"/>
            </a:endParaRPr>
          </a:p>
          <a:p>
            <a:pPr marL="835502" lvl="1" indent="-457200" eaLnBrk="1" fontAlgn="auto" hangingPunct="1">
              <a:lnSpc>
                <a:spcPct val="90000"/>
              </a:lnSpc>
              <a:spcBef>
                <a:spcPts val="0"/>
              </a:spcBef>
              <a:spcAft>
                <a:spcPts val="0"/>
              </a:spcAft>
              <a:buSzPct val="99351"/>
              <a:defRPr/>
            </a:pPr>
            <a:endParaRPr sz="600" dirty="0"/>
          </a:p>
          <a:p>
            <a:pPr marL="457200" indent="0" eaLnBrk="1" fontAlgn="auto" hangingPunct="1">
              <a:lnSpc>
                <a:spcPct val="90000"/>
              </a:lnSpc>
              <a:spcBef>
                <a:spcPts val="550"/>
              </a:spcBef>
              <a:spcAft>
                <a:spcPts val="0"/>
              </a:spcAft>
              <a:buFont typeface="Wingdings" panose="05000000000000000000" pitchFamily="2" charset="2"/>
              <a:buNone/>
              <a:defRPr/>
            </a:pPr>
            <a:endParaRPr lang="en-US" sz="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hape 465"/>
          <p:cNvSpPr txBox="1">
            <a:spLocks noGrp="1"/>
          </p:cNvSpPr>
          <p:nvPr>
            <p:ph type="title"/>
          </p:nvPr>
        </p:nvSpPr>
        <p:spPr>
          <a:xfrm>
            <a:off x="260350" y="96838"/>
            <a:ext cx="10871200" cy="990600"/>
          </a:xfrm>
        </p:spPr>
        <p:txBody>
          <a:bodyPr tIns="45700" bIns="45700">
            <a:noAutofit/>
          </a:bodyPr>
          <a:lstStyle/>
          <a:p>
            <a:pPr eaLnBrk="1" fontAlgn="auto" hangingPunct="1">
              <a:spcAft>
                <a:spcPts val="0"/>
              </a:spcAft>
              <a:buClr>
                <a:schemeClr val="accent5"/>
              </a:buClr>
              <a:buSzPct val="25000"/>
              <a:buFont typeface="Calibri"/>
              <a:buNone/>
              <a:defRPr/>
            </a:pPr>
            <a:r>
              <a:rPr lang="en-US" sz="4400" dirty="0">
                <a:solidFill>
                  <a:srgbClr val="00B050"/>
                </a:solidFill>
                <a:latin typeface="Calibri"/>
                <a:ea typeface="Calibri"/>
                <a:cs typeface="Calibri"/>
                <a:sym typeface="Calibri"/>
              </a:rPr>
              <a:t>Observational Assessments Results</a:t>
            </a:r>
          </a:p>
        </p:txBody>
      </p:sp>
      <p:sp>
        <p:nvSpPr>
          <p:cNvPr id="466" name="Shape 466"/>
          <p:cNvSpPr txBox="1">
            <a:spLocks noGrp="1"/>
          </p:cNvSpPr>
          <p:nvPr>
            <p:ph type="body" idx="1"/>
          </p:nvPr>
        </p:nvSpPr>
        <p:spPr>
          <a:xfrm>
            <a:off x="544513" y="1600200"/>
            <a:ext cx="11293475" cy="4648200"/>
          </a:xfrm>
        </p:spPr>
        <p:txBody>
          <a:bodyPr tIns="45700" bIns="45700">
            <a:noAutofit/>
          </a:bodyPr>
          <a:lstStyle/>
          <a:p>
            <a:pPr marL="0" indent="0" eaLnBrk="1" fontAlgn="auto" hangingPunct="1">
              <a:spcAft>
                <a:spcPts val="0"/>
              </a:spcAft>
              <a:buFont typeface="Wingdings" panose="05000000000000000000" pitchFamily="2" charset="2"/>
              <a:buNone/>
              <a:defRPr/>
            </a:pPr>
            <a:r>
              <a:rPr lang="en-US" b="1" dirty="0">
                <a:solidFill>
                  <a:schemeClr val="tx1"/>
                </a:solidFill>
              </a:rPr>
              <a:t>Food environment:</a:t>
            </a:r>
          </a:p>
          <a:p>
            <a:pPr marL="326390" indent="-342900" eaLnBrk="1" fontAlgn="auto" hangingPunct="1">
              <a:spcAft>
                <a:spcPts val="0"/>
              </a:spcAft>
              <a:buClr>
                <a:srgbClr val="60B5CC"/>
              </a:buClr>
              <a:defRPr/>
            </a:pPr>
            <a:r>
              <a:rPr lang="en-US" sz="2400" dirty="0">
                <a:solidFill>
                  <a:srgbClr val="000000"/>
                </a:solidFill>
              </a:rPr>
              <a:t>No change – water access</a:t>
            </a:r>
          </a:p>
          <a:p>
            <a:pPr marL="326390" indent="-342900" eaLnBrk="1" fontAlgn="auto" hangingPunct="1">
              <a:spcAft>
                <a:spcPts val="0"/>
              </a:spcAft>
              <a:buClr>
                <a:srgbClr val="60B5CC"/>
              </a:buClr>
              <a:defRPr/>
            </a:pPr>
            <a:r>
              <a:rPr lang="en-US" sz="2400" dirty="0">
                <a:solidFill>
                  <a:srgbClr val="000000"/>
                </a:solidFill>
              </a:rPr>
              <a:t>No change – nutrition materials</a:t>
            </a:r>
          </a:p>
          <a:p>
            <a:pPr marL="326390" indent="-342900" eaLnBrk="1" fontAlgn="auto" hangingPunct="1">
              <a:spcAft>
                <a:spcPts val="0"/>
              </a:spcAft>
              <a:buClr>
                <a:srgbClr val="60B5CC"/>
              </a:buClr>
              <a:defRPr/>
            </a:pPr>
            <a:r>
              <a:rPr lang="en-US" sz="2400" dirty="0">
                <a:solidFill>
                  <a:srgbClr val="000000"/>
                </a:solidFill>
              </a:rPr>
              <a:t>*Significant increase – produce growing area </a:t>
            </a:r>
          </a:p>
          <a:p>
            <a:pPr marL="0" indent="0" eaLnBrk="1" fontAlgn="auto" hangingPunct="1">
              <a:spcAft>
                <a:spcPts val="0"/>
              </a:spcAft>
              <a:buFont typeface="Wingdings" panose="05000000000000000000" pitchFamily="2" charset="2"/>
              <a:buNone/>
              <a:defRPr/>
            </a:pPr>
            <a:endParaRPr sz="2000" b="1" dirty="0">
              <a:solidFill>
                <a:schemeClr val="accent3"/>
              </a:solidFill>
            </a:endParaRPr>
          </a:p>
          <a:p>
            <a:pPr marL="0" indent="0" eaLnBrk="1" fontAlgn="auto" hangingPunct="1">
              <a:spcAft>
                <a:spcPts val="0"/>
              </a:spcAft>
              <a:buFont typeface="Wingdings" panose="05000000000000000000" pitchFamily="2" charset="2"/>
              <a:buNone/>
              <a:defRPr/>
            </a:pPr>
            <a:r>
              <a:rPr lang="en-US" b="1" dirty="0">
                <a:solidFill>
                  <a:schemeClr val="tx1"/>
                </a:solidFill>
              </a:rPr>
              <a:t>Staff behavior during lunch:</a:t>
            </a:r>
          </a:p>
          <a:p>
            <a:pPr marL="342900" indent="-342900" eaLnBrk="1" fontAlgn="auto" hangingPunct="1">
              <a:spcAft>
                <a:spcPts val="0"/>
              </a:spcAft>
              <a:buClr>
                <a:srgbClr val="60B5CC"/>
              </a:buClr>
              <a:defRPr/>
            </a:pPr>
            <a:r>
              <a:rPr lang="en-US" sz="2400" dirty="0">
                <a:solidFill>
                  <a:srgbClr val="000000"/>
                </a:solidFill>
              </a:rPr>
              <a:t>No change – most sat with children</a:t>
            </a:r>
          </a:p>
          <a:p>
            <a:pPr marL="342900" indent="-342900" eaLnBrk="1" fontAlgn="auto" hangingPunct="1">
              <a:spcAft>
                <a:spcPts val="0"/>
              </a:spcAft>
              <a:buClr>
                <a:srgbClr val="60B5CC"/>
              </a:buClr>
              <a:defRPr/>
            </a:pPr>
            <a:r>
              <a:rPr lang="en-US" sz="2400" dirty="0">
                <a:solidFill>
                  <a:srgbClr val="000000"/>
                </a:solidFill>
              </a:rPr>
              <a:t>*Significant increase – times encouraged new/healthy foods</a:t>
            </a:r>
          </a:p>
          <a:p>
            <a:pPr marL="342900" indent="-342900" eaLnBrk="1" fontAlgn="auto" hangingPunct="1">
              <a:spcAft>
                <a:spcPts val="0"/>
              </a:spcAft>
              <a:buClr>
                <a:srgbClr val="60B5CC"/>
              </a:buClr>
              <a:defRPr/>
            </a:pPr>
            <a:r>
              <a:rPr lang="en-US" sz="2400" dirty="0">
                <a:solidFill>
                  <a:srgbClr val="000000"/>
                </a:solidFill>
                <a:ea typeface="Calibri"/>
              </a:rPr>
              <a:t>No change – modelled eating same food</a:t>
            </a:r>
            <a:endParaRPr lang="en-US" sz="2400" dirty="0">
              <a:solidFill>
                <a:srgbClr val="000000"/>
              </a:solidFill>
              <a:ea typeface="Calibri"/>
              <a:sym typeface="Calibri"/>
            </a:endParaRPr>
          </a:p>
          <a:p>
            <a:pPr marL="0" indent="0" eaLnBrk="1" fontAlgn="auto" hangingPunct="1">
              <a:spcAft>
                <a:spcPts val="0"/>
              </a:spcAft>
              <a:buFont typeface="Wingdings" panose="05000000000000000000" pitchFamily="2" charset="2"/>
              <a:buNone/>
              <a:defRPr/>
            </a:pPr>
            <a:endParaRPr sz="2000" b="1" dirty="0">
              <a:solidFill>
                <a:schemeClr val="accent3"/>
              </a:solidFill>
            </a:endParaRPr>
          </a:p>
        </p:txBody>
      </p:sp>
      <p:sp>
        <p:nvSpPr>
          <p:cNvPr id="76804" name="TextBox 3"/>
          <p:cNvSpPr txBox="1">
            <a:spLocks noChangeArrowheads="1"/>
          </p:cNvSpPr>
          <p:nvPr/>
        </p:nvSpPr>
        <p:spPr bwMode="auto">
          <a:xfrm>
            <a:off x="544513" y="6299200"/>
            <a:ext cx="174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400">
                <a:latin typeface="Lao UI" pitchFamily="34" charset="0"/>
                <a:sym typeface="Questrial" charset="0"/>
              </a:rPr>
              <a:t>*</a:t>
            </a:r>
            <a:r>
              <a:rPr lang="en-US" altLang="en-US">
                <a:latin typeface="Lao UI" pitchFamily="34" charset="0"/>
                <a:sym typeface="Questrial" charset="0"/>
              </a:rPr>
              <a:t>p&lt;0.05</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9124200" y="3782700"/>
              <a:ext cx="7560" cy="42840"/>
            </p14:xfrm>
          </p:contentPart>
        </mc:Choice>
        <mc:Fallback xmlns="">
          <p:pic>
            <p:nvPicPr>
              <p:cNvPr id="3" name="Ink 2"/>
              <p:cNvPicPr/>
              <p:nvPr/>
            </p:nvPicPr>
            <p:blipFill>
              <a:blip r:embed="rId4"/>
              <a:stretch>
                <a:fillRect/>
              </a:stretch>
            </p:blipFill>
            <p:spPr>
              <a:xfrm>
                <a:off x="9113040" y="3771540"/>
                <a:ext cx="298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2147483648" y="-2147483648"/>
              <a:ext cx="0" cy="0"/>
            </p14:xfrm>
          </p:contentPart>
        </mc:Choice>
        <mc:Fallback xmlns="">
          <p:pic>
            <p:nvPicPr>
              <p:cNvPr id="7" name="Ink 6"/>
              <p:cNvPicPr/>
              <p:nvPr/>
            </p:nvPicPr>
            <p:blipFill>
              <a:blip r:embed="rId6"/>
              <a:stretch>
                <a:fillRect/>
              </a:stretch>
            </p:blipFill>
            <p:spPr>
              <a:xfrm>
                <a:off x="-2147483648" y="-2147483648"/>
                <a:ext cx="0" cy="0"/>
              </a:xfrm>
              <a:prstGeom prst="rect">
                <a:avLst/>
              </a:prstGeom>
            </p:spPr>
          </p:pic>
        </mc:Fallback>
      </mc:AlternateContent>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hape 465"/>
          <p:cNvSpPr txBox="1">
            <a:spLocks noGrp="1"/>
          </p:cNvSpPr>
          <p:nvPr>
            <p:ph type="title"/>
          </p:nvPr>
        </p:nvSpPr>
        <p:spPr>
          <a:xfrm>
            <a:off x="260350" y="96838"/>
            <a:ext cx="10871200" cy="990600"/>
          </a:xfrm>
        </p:spPr>
        <p:txBody>
          <a:bodyPr tIns="45700" bIns="45700">
            <a:noAutofit/>
          </a:bodyPr>
          <a:lstStyle/>
          <a:p>
            <a:pPr eaLnBrk="1" fontAlgn="auto" hangingPunct="1">
              <a:spcAft>
                <a:spcPts val="0"/>
              </a:spcAft>
              <a:buClr>
                <a:schemeClr val="accent5"/>
              </a:buClr>
              <a:buSzPct val="25000"/>
              <a:buFont typeface="Calibri"/>
              <a:buNone/>
              <a:defRPr/>
            </a:pPr>
            <a:r>
              <a:rPr lang="en-US" sz="4400" dirty="0">
                <a:solidFill>
                  <a:srgbClr val="00B050"/>
                </a:solidFill>
                <a:latin typeface="Calibri"/>
                <a:ea typeface="Calibri"/>
                <a:cs typeface="Calibri"/>
                <a:sym typeface="Calibri"/>
              </a:rPr>
              <a:t>Observational Assessments Results</a:t>
            </a:r>
          </a:p>
        </p:txBody>
      </p:sp>
      <p:sp>
        <p:nvSpPr>
          <p:cNvPr id="466" name="Shape 466"/>
          <p:cNvSpPr txBox="1">
            <a:spLocks noGrp="1"/>
          </p:cNvSpPr>
          <p:nvPr>
            <p:ph type="body" idx="1"/>
          </p:nvPr>
        </p:nvSpPr>
        <p:spPr>
          <a:xfrm>
            <a:off x="544513" y="1600200"/>
            <a:ext cx="11293475" cy="4648200"/>
          </a:xfrm>
        </p:spPr>
        <p:txBody>
          <a:bodyPr tIns="45700" bIns="45700">
            <a:noAutofit/>
          </a:bodyPr>
          <a:lstStyle/>
          <a:p>
            <a:pPr marL="0" indent="0" eaLnBrk="1" fontAlgn="auto" hangingPunct="1">
              <a:spcAft>
                <a:spcPts val="0"/>
              </a:spcAft>
              <a:buFont typeface="Wingdings" panose="05000000000000000000" pitchFamily="2" charset="2"/>
              <a:buNone/>
              <a:defRPr/>
            </a:pPr>
            <a:r>
              <a:rPr lang="en-US" b="1" dirty="0">
                <a:solidFill>
                  <a:schemeClr val="tx1"/>
                </a:solidFill>
              </a:rPr>
              <a:t>Children’s behavior during lunch:</a:t>
            </a:r>
          </a:p>
          <a:p>
            <a:pPr marL="326390" indent="-342900" eaLnBrk="1" fontAlgn="auto" hangingPunct="1">
              <a:spcAft>
                <a:spcPts val="0"/>
              </a:spcAft>
              <a:buClr>
                <a:srgbClr val="60B5CC"/>
              </a:buClr>
              <a:defRPr/>
            </a:pPr>
            <a:r>
              <a:rPr lang="en-US" sz="2400" dirty="0">
                <a:solidFill>
                  <a:srgbClr val="000000"/>
                </a:solidFill>
              </a:rPr>
              <a:t>No change – lunch time</a:t>
            </a:r>
          </a:p>
          <a:p>
            <a:pPr marL="326390" indent="-342900" eaLnBrk="1" fontAlgn="auto" hangingPunct="1">
              <a:spcAft>
                <a:spcPts val="0"/>
              </a:spcAft>
              <a:buClr>
                <a:srgbClr val="60B5CC"/>
              </a:buClr>
              <a:defRPr/>
            </a:pPr>
            <a:r>
              <a:rPr lang="en-US" sz="2400" dirty="0">
                <a:solidFill>
                  <a:srgbClr val="000000"/>
                </a:solidFill>
              </a:rPr>
              <a:t>No change – clean plate</a:t>
            </a:r>
          </a:p>
          <a:p>
            <a:pPr marL="326390" indent="-342900" eaLnBrk="1" fontAlgn="auto" hangingPunct="1">
              <a:spcAft>
                <a:spcPts val="0"/>
              </a:spcAft>
              <a:buClr>
                <a:srgbClr val="60B5CC"/>
              </a:buClr>
              <a:defRPr/>
            </a:pPr>
            <a:r>
              <a:rPr lang="en-US" sz="2400" dirty="0">
                <a:solidFill>
                  <a:srgbClr val="000000"/>
                </a:solidFill>
              </a:rPr>
              <a:t>*Significant increase – family style + children serve</a:t>
            </a:r>
          </a:p>
          <a:p>
            <a:pPr marL="0" indent="0" eaLnBrk="1" fontAlgn="auto" hangingPunct="1">
              <a:spcAft>
                <a:spcPts val="0"/>
              </a:spcAft>
              <a:buFont typeface="Wingdings" panose="05000000000000000000" pitchFamily="2" charset="2"/>
              <a:buNone/>
              <a:defRPr/>
            </a:pPr>
            <a:endParaRPr sz="2000" b="1" dirty="0">
              <a:solidFill>
                <a:schemeClr val="accent3"/>
              </a:solidFill>
            </a:endParaRPr>
          </a:p>
          <a:p>
            <a:pPr marL="0" indent="0" eaLnBrk="1" fontAlgn="auto" hangingPunct="1">
              <a:spcAft>
                <a:spcPts val="0"/>
              </a:spcAft>
              <a:buFont typeface="Wingdings" panose="05000000000000000000" pitchFamily="2" charset="2"/>
              <a:buNone/>
              <a:defRPr/>
            </a:pPr>
            <a:r>
              <a:rPr lang="en-US" b="1" dirty="0">
                <a:solidFill>
                  <a:schemeClr val="tx1"/>
                </a:solidFill>
              </a:rPr>
              <a:t>Foods offered:</a:t>
            </a:r>
          </a:p>
          <a:p>
            <a:pPr marL="342900" indent="-342900" eaLnBrk="1" fontAlgn="auto" hangingPunct="1">
              <a:spcAft>
                <a:spcPts val="0"/>
              </a:spcAft>
              <a:buClr>
                <a:srgbClr val="60B5CC"/>
              </a:buClr>
              <a:defRPr/>
            </a:pPr>
            <a:r>
              <a:rPr lang="en-US" sz="2400" dirty="0">
                <a:solidFill>
                  <a:srgbClr val="000000"/>
                </a:solidFill>
              </a:rPr>
              <a:t>No change – most served unsweetened fruit and non-fried vegetables</a:t>
            </a:r>
          </a:p>
          <a:p>
            <a:pPr marL="342900" indent="-342900" eaLnBrk="1" fontAlgn="auto" hangingPunct="1">
              <a:spcAft>
                <a:spcPts val="0"/>
              </a:spcAft>
              <a:buClr>
                <a:srgbClr val="60B5CC"/>
              </a:buClr>
              <a:defRPr/>
            </a:pPr>
            <a:r>
              <a:rPr lang="en-US" sz="2400" dirty="0">
                <a:solidFill>
                  <a:srgbClr val="000000"/>
                </a:solidFill>
              </a:rPr>
              <a:t>*Significant increase – dark colored vegetables</a:t>
            </a:r>
          </a:p>
          <a:p>
            <a:pPr marL="342900" indent="-342900" eaLnBrk="1" fontAlgn="auto" hangingPunct="1">
              <a:spcAft>
                <a:spcPts val="0"/>
              </a:spcAft>
              <a:buClr>
                <a:srgbClr val="60B5CC"/>
              </a:buClr>
              <a:defRPr/>
            </a:pPr>
            <a:r>
              <a:rPr lang="en-US" sz="2400" dirty="0">
                <a:solidFill>
                  <a:srgbClr val="000000"/>
                </a:solidFill>
              </a:rPr>
              <a:t>*Significant increase – grains</a:t>
            </a:r>
          </a:p>
          <a:p>
            <a:pPr marL="342900" indent="-342900" eaLnBrk="1" fontAlgn="auto" hangingPunct="1">
              <a:spcAft>
                <a:spcPts val="0"/>
              </a:spcAft>
              <a:buClr>
                <a:srgbClr val="60B5CC"/>
              </a:buClr>
              <a:defRPr/>
            </a:pPr>
            <a:r>
              <a:rPr lang="en-US" sz="2400" dirty="0">
                <a:solidFill>
                  <a:srgbClr val="000000"/>
                </a:solidFill>
              </a:rPr>
              <a:t>No change – except 1 at follow-up, no pre-packaged foods or sweets</a:t>
            </a:r>
            <a:endParaRPr lang="en-US" sz="2400" dirty="0">
              <a:solidFill>
                <a:srgbClr val="000000"/>
              </a:solidFill>
              <a:ea typeface="Calibri"/>
              <a:sym typeface="Calibri"/>
            </a:endParaRPr>
          </a:p>
          <a:p>
            <a:pPr marL="0" indent="0" eaLnBrk="1" fontAlgn="auto" hangingPunct="1">
              <a:spcAft>
                <a:spcPts val="0"/>
              </a:spcAft>
              <a:buFont typeface="Wingdings" panose="05000000000000000000" pitchFamily="2" charset="2"/>
              <a:buNone/>
              <a:defRPr/>
            </a:pPr>
            <a:endParaRPr sz="2000" b="1" dirty="0">
              <a:solidFill>
                <a:schemeClr val="accent3"/>
              </a:solidFill>
            </a:endParaRPr>
          </a:p>
        </p:txBody>
      </p:sp>
      <p:sp>
        <p:nvSpPr>
          <p:cNvPr id="78852" name="TextBox 3"/>
          <p:cNvSpPr txBox="1">
            <a:spLocks noChangeArrowheads="1"/>
          </p:cNvSpPr>
          <p:nvPr/>
        </p:nvSpPr>
        <p:spPr bwMode="auto">
          <a:xfrm>
            <a:off x="544513" y="6299200"/>
            <a:ext cx="174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400">
                <a:latin typeface="Lao UI" pitchFamily="34" charset="0"/>
                <a:sym typeface="Questrial" charset="0"/>
              </a:rPr>
              <a:t>*</a:t>
            </a:r>
            <a:r>
              <a:rPr lang="en-US" altLang="en-US">
                <a:latin typeface="Lao UI" pitchFamily="34" charset="0"/>
                <a:sym typeface="Questrial" charset="0"/>
              </a:rPr>
              <a:t>p&lt;0.05</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9124200" y="3782700"/>
              <a:ext cx="7560" cy="42840"/>
            </p14:xfrm>
          </p:contentPart>
        </mc:Choice>
        <mc:Fallback xmlns="">
          <p:pic>
            <p:nvPicPr>
              <p:cNvPr id="3" name="Ink 2"/>
              <p:cNvPicPr/>
              <p:nvPr/>
            </p:nvPicPr>
            <p:blipFill>
              <a:blip r:embed="rId4"/>
              <a:stretch>
                <a:fillRect/>
              </a:stretch>
            </p:blipFill>
            <p:spPr>
              <a:xfrm>
                <a:off x="9113040" y="3771540"/>
                <a:ext cx="298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2147483648" y="-2147483648"/>
              <a:ext cx="0" cy="0"/>
            </p14:xfrm>
          </p:contentPart>
        </mc:Choice>
        <mc:Fallback xmlns="">
          <p:pic>
            <p:nvPicPr>
              <p:cNvPr id="7" name="Ink 6"/>
              <p:cNvPicPr/>
              <p:nvPr/>
            </p:nvPicPr>
            <p:blipFill>
              <a:blip r:embed="rId6"/>
              <a:stretch>
                <a:fillRect/>
              </a:stretch>
            </p:blipFill>
            <p:spPr>
              <a:xfrm>
                <a:off x="-2147483648" y="-2147483648"/>
                <a:ext cx="0" cy="0"/>
              </a:xfrm>
              <a:prstGeom prst="rect">
                <a:avLst/>
              </a:prstGeom>
            </p:spPr>
          </p:pic>
        </mc:Fallback>
      </mc:AlternateContent>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hape 465"/>
          <p:cNvSpPr txBox="1">
            <a:spLocks noGrp="1"/>
          </p:cNvSpPr>
          <p:nvPr>
            <p:ph type="title"/>
          </p:nvPr>
        </p:nvSpPr>
        <p:spPr>
          <a:xfrm>
            <a:off x="260350" y="96838"/>
            <a:ext cx="10871200" cy="990600"/>
          </a:xfrm>
        </p:spPr>
        <p:txBody>
          <a:bodyPr tIns="45700" bIns="45700">
            <a:noAutofit/>
          </a:bodyPr>
          <a:lstStyle/>
          <a:p>
            <a:pPr eaLnBrk="1" fontAlgn="auto" hangingPunct="1">
              <a:spcAft>
                <a:spcPts val="0"/>
              </a:spcAft>
              <a:buClr>
                <a:schemeClr val="accent5"/>
              </a:buClr>
              <a:buSzPct val="25000"/>
              <a:buFont typeface="Calibri"/>
              <a:buNone/>
              <a:defRPr/>
            </a:pPr>
            <a:r>
              <a:rPr lang="en-US" sz="4400" dirty="0">
                <a:solidFill>
                  <a:srgbClr val="00B050"/>
                </a:solidFill>
                <a:latin typeface="Calibri"/>
                <a:ea typeface="Calibri"/>
                <a:cs typeface="Calibri"/>
                <a:sym typeface="Calibri"/>
              </a:rPr>
              <a:t>Observational Assessments Results</a:t>
            </a:r>
          </a:p>
        </p:txBody>
      </p:sp>
      <p:sp>
        <p:nvSpPr>
          <p:cNvPr id="466" name="Shape 466"/>
          <p:cNvSpPr txBox="1">
            <a:spLocks noGrp="1"/>
          </p:cNvSpPr>
          <p:nvPr>
            <p:ph type="body" idx="1"/>
          </p:nvPr>
        </p:nvSpPr>
        <p:spPr>
          <a:xfrm>
            <a:off x="544513" y="1600200"/>
            <a:ext cx="11293475" cy="4648200"/>
          </a:xfrm>
        </p:spPr>
        <p:txBody>
          <a:bodyPr tIns="45700" bIns="45700">
            <a:noAutofit/>
          </a:bodyPr>
          <a:lstStyle/>
          <a:p>
            <a:pPr marL="0" indent="0" eaLnBrk="1" fontAlgn="auto" hangingPunct="1">
              <a:spcAft>
                <a:spcPts val="0"/>
              </a:spcAft>
              <a:buFont typeface="Wingdings" panose="05000000000000000000" pitchFamily="2" charset="2"/>
              <a:buNone/>
              <a:defRPr/>
            </a:pPr>
            <a:r>
              <a:rPr lang="en-US" b="1" dirty="0">
                <a:solidFill>
                  <a:schemeClr val="tx1"/>
                </a:solidFill>
              </a:rPr>
              <a:t>Physical activity environment:</a:t>
            </a:r>
          </a:p>
          <a:p>
            <a:pPr marL="326390" indent="-342900" eaLnBrk="1" fontAlgn="auto" hangingPunct="1">
              <a:spcAft>
                <a:spcPts val="0"/>
              </a:spcAft>
              <a:buClr>
                <a:srgbClr val="60B5CC"/>
              </a:buClr>
              <a:defRPr/>
            </a:pPr>
            <a:r>
              <a:rPr lang="en-US" sz="2400" dirty="0">
                <a:solidFill>
                  <a:srgbClr val="000000"/>
                </a:solidFill>
              </a:rPr>
              <a:t>No change – most physical activity outdoors</a:t>
            </a:r>
          </a:p>
          <a:p>
            <a:pPr marL="326390" indent="-342900" eaLnBrk="1" fontAlgn="auto" hangingPunct="1">
              <a:spcAft>
                <a:spcPts val="0"/>
              </a:spcAft>
              <a:buClr>
                <a:srgbClr val="60B5CC"/>
              </a:buClr>
              <a:defRPr/>
            </a:pPr>
            <a:r>
              <a:rPr lang="en-US" sz="2400" dirty="0">
                <a:solidFill>
                  <a:srgbClr val="000000"/>
                </a:solidFill>
              </a:rPr>
              <a:t>*Significant increase – physical activity materials</a:t>
            </a:r>
          </a:p>
          <a:p>
            <a:pPr marL="326390" indent="-342900" eaLnBrk="1" fontAlgn="auto" hangingPunct="1">
              <a:spcAft>
                <a:spcPts val="0"/>
              </a:spcAft>
              <a:buClr>
                <a:srgbClr val="60B5CC"/>
              </a:buClr>
              <a:defRPr/>
            </a:pPr>
            <a:r>
              <a:rPr lang="en-US" sz="2400" dirty="0">
                <a:solidFill>
                  <a:srgbClr val="000000"/>
                </a:solidFill>
              </a:rPr>
              <a:t>No change – except 1 at follow-up, no screen use during physical activity</a:t>
            </a:r>
          </a:p>
          <a:p>
            <a:pPr marL="0" indent="0" eaLnBrk="1" fontAlgn="auto" hangingPunct="1">
              <a:spcAft>
                <a:spcPts val="0"/>
              </a:spcAft>
              <a:buFont typeface="Wingdings" panose="05000000000000000000" pitchFamily="2" charset="2"/>
              <a:buNone/>
              <a:defRPr/>
            </a:pPr>
            <a:endParaRPr sz="2000" b="1" dirty="0">
              <a:solidFill>
                <a:schemeClr val="accent3"/>
              </a:solidFill>
            </a:endParaRPr>
          </a:p>
          <a:p>
            <a:pPr marL="0" indent="0" eaLnBrk="1" fontAlgn="auto" hangingPunct="1">
              <a:spcAft>
                <a:spcPts val="0"/>
              </a:spcAft>
              <a:buFont typeface="Wingdings" panose="05000000000000000000" pitchFamily="2" charset="2"/>
              <a:buNone/>
              <a:defRPr/>
            </a:pPr>
            <a:r>
              <a:rPr lang="en-US" b="1" dirty="0">
                <a:solidFill>
                  <a:schemeClr val="tx1"/>
                </a:solidFill>
              </a:rPr>
              <a:t>Staff behavior during physical activity:</a:t>
            </a:r>
          </a:p>
          <a:p>
            <a:pPr marL="342900" indent="-342900" eaLnBrk="1" fontAlgn="auto" hangingPunct="1">
              <a:spcAft>
                <a:spcPts val="0"/>
              </a:spcAft>
              <a:buClr>
                <a:srgbClr val="60B5CC"/>
              </a:buClr>
              <a:defRPr/>
            </a:pPr>
            <a:r>
              <a:rPr lang="en-US" sz="2400" dirty="0">
                <a:solidFill>
                  <a:srgbClr val="000000"/>
                </a:solidFill>
              </a:rPr>
              <a:t>*Significant increase – participate in structured physical activity </a:t>
            </a:r>
          </a:p>
          <a:p>
            <a:pPr marL="342900" indent="-342900" eaLnBrk="1" fontAlgn="auto" hangingPunct="1">
              <a:spcAft>
                <a:spcPts val="0"/>
              </a:spcAft>
              <a:buClr>
                <a:srgbClr val="60B5CC"/>
              </a:buClr>
              <a:defRPr/>
            </a:pPr>
            <a:r>
              <a:rPr lang="en-US" sz="2400" dirty="0">
                <a:solidFill>
                  <a:srgbClr val="000000"/>
                </a:solidFill>
              </a:rPr>
              <a:t>*Significant decrease – participate in unstructured physical activity</a:t>
            </a:r>
          </a:p>
          <a:p>
            <a:pPr marL="342900" indent="-342900" eaLnBrk="1" fontAlgn="auto" hangingPunct="1">
              <a:spcAft>
                <a:spcPts val="0"/>
              </a:spcAft>
              <a:buClr>
                <a:srgbClr val="60B5CC"/>
              </a:buClr>
              <a:defRPr/>
            </a:pPr>
            <a:r>
              <a:rPr lang="en-US" sz="2400" dirty="0">
                <a:solidFill>
                  <a:srgbClr val="000000"/>
                </a:solidFill>
              </a:rPr>
              <a:t>*Significant increase – prompts to increase physical activity</a:t>
            </a:r>
            <a:endParaRPr lang="en-US" sz="2400" dirty="0">
              <a:solidFill>
                <a:srgbClr val="000000"/>
              </a:solidFill>
              <a:ea typeface="Calibri"/>
              <a:sym typeface="Calibri"/>
            </a:endParaRPr>
          </a:p>
          <a:p>
            <a:pPr marL="0" indent="0" eaLnBrk="1" fontAlgn="auto" hangingPunct="1">
              <a:spcAft>
                <a:spcPts val="0"/>
              </a:spcAft>
              <a:buFont typeface="Wingdings" panose="05000000000000000000" pitchFamily="2" charset="2"/>
              <a:buNone/>
              <a:defRPr/>
            </a:pPr>
            <a:endParaRPr sz="2000" b="1" dirty="0">
              <a:solidFill>
                <a:schemeClr val="accent3"/>
              </a:solidFill>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9124200" y="3782700"/>
              <a:ext cx="7560" cy="42840"/>
            </p14:xfrm>
          </p:contentPart>
        </mc:Choice>
        <mc:Fallback xmlns="">
          <p:pic>
            <p:nvPicPr>
              <p:cNvPr id="3" name="Ink 2"/>
              <p:cNvPicPr/>
              <p:nvPr/>
            </p:nvPicPr>
            <p:blipFill>
              <a:blip r:embed="rId4"/>
              <a:stretch>
                <a:fillRect/>
              </a:stretch>
            </p:blipFill>
            <p:spPr>
              <a:xfrm>
                <a:off x="9113040" y="3771540"/>
                <a:ext cx="298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2147483648" y="-2147483648"/>
              <a:ext cx="0" cy="0"/>
            </p14:xfrm>
          </p:contentPart>
        </mc:Choice>
        <mc:Fallback xmlns="">
          <p:pic>
            <p:nvPicPr>
              <p:cNvPr id="7" name="Ink 6"/>
              <p:cNvPicPr/>
              <p:nvPr/>
            </p:nvPicPr>
            <p:blipFill>
              <a:blip r:embed="rId6"/>
              <a:stretch>
                <a:fillRect/>
              </a:stretch>
            </p:blipFill>
            <p:spPr>
              <a:xfrm>
                <a:off x="-2147483648" y="-2147483648"/>
                <a:ext cx="0" cy="0"/>
              </a:xfrm>
              <a:prstGeom prst="rect">
                <a:avLst/>
              </a:prstGeom>
            </p:spPr>
          </p:pic>
        </mc:Fallback>
      </mc:AlternateContent>
      <p:sp>
        <p:nvSpPr>
          <p:cNvPr id="80902" name="TextBox 9"/>
          <p:cNvSpPr txBox="1">
            <a:spLocks noChangeArrowheads="1"/>
          </p:cNvSpPr>
          <p:nvPr/>
        </p:nvSpPr>
        <p:spPr bwMode="auto">
          <a:xfrm>
            <a:off x="544513" y="6299200"/>
            <a:ext cx="174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400">
                <a:latin typeface="Lao UI" pitchFamily="34" charset="0"/>
                <a:sym typeface="Questrial" charset="0"/>
              </a:rPr>
              <a:t>*</a:t>
            </a:r>
            <a:r>
              <a:rPr lang="en-US" altLang="en-US">
                <a:latin typeface="Lao UI" pitchFamily="34" charset="0"/>
                <a:sym typeface="Questrial" charset="0"/>
              </a:rPr>
              <a:t>p&lt;0.05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hape 465"/>
          <p:cNvSpPr txBox="1">
            <a:spLocks noGrp="1"/>
          </p:cNvSpPr>
          <p:nvPr>
            <p:ph type="title"/>
          </p:nvPr>
        </p:nvSpPr>
        <p:spPr>
          <a:xfrm>
            <a:off x="260350" y="96838"/>
            <a:ext cx="10871200" cy="990600"/>
          </a:xfrm>
        </p:spPr>
        <p:txBody>
          <a:bodyPr tIns="45700" bIns="45700">
            <a:noAutofit/>
          </a:bodyPr>
          <a:lstStyle/>
          <a:p>
            <a:pPr eaLnBrk="1" fontAlgn="auto" hangingPunct="1">
              <a:spcAft>
                <a:spcPts val="0"/>
              </a:spcAft>
              <a:buClr>
                <a:schemeClr val="accent5"/>
              </a:buClr>
              <a:buSzPct val="25000"/>
              <a:buFont typeface="Calibri"/>
              <a:buNone/>
              <a:defRPr/>
            </a:pPr>
            <a:r>
              <a:rPr lang="en-US" sz="4400" dirty="0">
                <a:solidFill>
                  <a:srgbClr val="00B050"/>
                </a:solidFill>
                <a:latin typeface="Calibri"/>
                <a:ea typeface="Calibri"/>
                <a:cs typeface="Calibri"/>
                <a:sym typeface="Calibri"/>
              </a:rPr>
              <a:t>Observational Assessments Results</a:t>
            </a:r>
          </a:p>
        </p:txBody>
      </p:sp>
      <p:sp>
        <p:nvSpPr>
          <p:cNvPr id="466" name="Shape 466"/>
          <p:cNvSpPr txBox="1">
            <a:spLocks noGrp="1"/>
          </p:cNvSpPr>
          <p:nvPr>
            <p:ph type="body" idx="1"/>
          </p:nvPr>
        </p:nvSpPr>
        <p:spPr>
          <a:xfrm>
            <a:off x="544513" y="1600200"/>
            <a:ext cx="11293475" cy="4648200"/>
          </a:xfrm>
        </p:spPr>
        <p:txBody>
          <a:bodyPr tIns="45700" bIns="45700">
            <a:noAutofit/>
          </a:bodyPr>
          <a:lstStyle/>
          <a:p>
            <a:pPr marL="0" indent="0" eaLnBrk="1" fontAlgn="auto" hangingPunct="1">
              <a:spcAft>
                <a:spcPts val="0"/>
              </a:spcAft>
              <a:buFont typeface="Wingdings" panose="05000000000000000000" pitchFamily="2" charset="2"/>
              <a:buNone/>
              <a:defRPr/>
            </a:pPr>
            <a:r>
              <a:rPr lang="en-US" b="1" dirty="0">
                <a:solidFill>
                  <a:schemeClr val="tx1"/>
                </a:solidFill>
              </a:rPr>
              <a:t>Children’s behavior during physical activity:</a:t>
            </a:r>
          </a:p>
          <a:p>
            <a:pPr marL="326390" indent="-342900" eaLnBrk="1" fontAlgn="auto" hangingPunct="1">
              <a:spcAft>
                <a:spcPts val="0"/>
              </a:spcAft>
              <a:buClr>
                <a:srgbClr val="60B5CC"/>
              </a:buClr>
              <a:defRPr/>
            </a:pPr>
            <a:r>
              <a:rPr lang="en-US" sz="2400" dirty="0">
                <a:solidFill>
                  <a:srgbClr val="000000"/>
                </a:solidFill>
              </a:rPr>
              <a:t>*Significant increase – structured physical activity</a:t>
            </a:r>
          </a:p>
          <a:p>
            <a:pPr marL="326390" indent="-342900" eaLnBrk="1" fontAlgn="auto" hangingPunct="1">
              <a:spcAft>
                <a:spcPts val="0"/>
              </a:spcAft>
              <a:buClr>
                <a:srgbClr val="60B5CC"/>
              </a:buClr>
              <a:defRPr/>
            </a:pPr>
            <a:r>
              <a:rPr lang="en-US" sz="2400" dirty="0">
                <a:solidFill>
                  <a:srgbClr val="000000"/>
                </a:solidFill>
              </a:rPr>
              <a:t>*Significant decrease – optional structured physical activity</a:t>
            </a:r>
          </a:p>
          <a:p>
            <a:pPr marL="326390" indent="-342900" eaLnBrk="1" fontAlgn="auto" hangingPunct="1">
              <a:spcAft>
                <a:spcPts val="0"/>
              </a:spcAft>
              <a:buClr>
                <a:srgbClr val="60B5CC"/>
              </a:buClr>
              <a:defRPr/>
            </a:pPr>
            <a:r>
              <a:rPr lang="en-US" sz="2400" dirty="0">
                <a:solidFill>
                  <a:srgbClr val="000000"/>
                </a:solidFill>
              </a:rPr>
              <a:t>*Significant decrease – unstructured physical activity minutes</a:t>
            </a:r>
          </a:p>
          <a:p>
            <a:pPr marL="0" indent="0" eaLnBrk="1" fontAlgn="auto" hangingPunct="1">
              <a:spcAft>
                <a:spcPts val="0"/>
              </a:spcAft>
              <a:buClr>
                <a:srgbClr val="60B5CC"/>
              </a:buClr>
              <a:buFont typeface="Wingdings" panose="05000000000000000000" pitchFamily="2" charset="2"/>
              <a:buNone/>
              <a:defRPr/>
            </a:pPr>
            <a:endParaRPr sz="2000" b="1" dirty="0">
              <a:solidFill>
                <a:schemeClr val="accent3"/>
              </a:solidFill>
            </a:endParaRPr>
          </a:p>
          <a:p>
            <a:pPr marL="0" indent="0" eaLnBrk="1" fontAlgn="auto" hangingPunct="1">
              <a:spcAft>
                <a:spcPts val="0"/>
              </a:spcAft>
              <a:buClr>
                <a:srgbClr val="60B5CC"/>
              </a:buClr>
              <a:buFont typeface="Wingdings" panose="05000000000000000000" pitchFamily="2" charset="2"/>
              <a:buNone/>
              <a:defRPr/>
            </a:pPr>
            <a:r>
              <a:rPr lang="en-US" b="1" dirty="0">
                <a:solidFill>
                  <a:srgbClr val="000000"/>
                </a:solidFill>
              </a:rPr>
              <a:t>Challenges:</a:t>
            </a:r>
          </a:p>
          <a:p>
            <a:pPr marL="326390" indent="-342900" eaLnBrk="1" fontAlgn="auto" hangingPunct="1">
              <a:spcAft>
                <a:spcPts val="0"/>
              </a:spcAft>
              <a:buClr>
                <a:srgbClr val="60B5CC"/>
              </a:buClr>
              <a:defRPr/>
            </a:pPr>
            <a:r>
              <a:rPr lang="en-US" sz="2400" dirty="0">
                <a:solidFill>
                  <a:srgbClr val="000000"/>
                </a:solidFill>
              </a:rPr>
              <a:t>Parent motivation – need training/resources for parents</a:t>
            </a:r>
          </a:p>
          <a:p>
            <a:pPr marL="326390" indent="-342900" eaLnBrk="1" fontAlgn="auto" hangingPunct="1">
              <a:spcAft>
                <a:spcPts val="0"/>
              </a:spcAft>
              <a:buClr>
                <a:srgbClr val="60B5CC"/>
              </a:buClr>
              <a:defRPr/>
            </a:pPr>
            <a:r>
              <a:rPr lang="en-US" sz="2400" dirty="0">
                <a:solidFill>
                  <a:srgbClr val="000000"/>
                </a:solidFill>
              </a:rPr>
              <a:t>Limited resources for staff (money, time, information, equipment, space)</a:t>
            </a:r>
          </a:p>
          <a:p>
            <a:pPr marL="326390" indent="-342900" eaLnBrk="1" fontAlgn="auto" hangingPunct="1">
              <a:spcAft>
                <a:spcPts val="0"/>
              </a:spcAft>
              <a:buClr>
                <a:srgbClr val="60B5CC"/>
              </a:buClr>
              <a:defRPr/>
            </a:pPr>
            <a:r>
              <a:rPr lang="en-US" sz="2400" dirty="0">
                <a:solidFill>
                  <a:srgbClr val="000000"/>
                </a:solidFill>
              </a:rPr>
              <a:t>Keeping children engaged in structured activity</a:t>
            </a:r>
          </a:p>
          <a:p>
            <a:pPr marL="0" indent="0" eaLnBrk="1" fontAlgn="auto" hangingPunct="1">
              <a:spcAft>
                <a:spcPts val="0"/>
              </a:spcAft>
              <a:buFont typeface="Wingdings" panose="05000000000000000000" pitchFamily="2" charset="2"/>
              <a:buNone/>
              <a:defRPr/>
            </a:pPr>
            <a:endParaRPr sz="2000" b="1" dirty="0">
              <a:solidFill>
                <a:schemeClr val="accent3"/>
              </a:solidFill>
            </a:endParaRPr>
          </a:p>
        </p:txBody>
      </p:sp>
      <p:sp>
        <p:nvSpPr>
          <p:cNvPr id="82948" name="TextBox 4"/>
          <p:cNvSpPr txBox="1">
            <a:spLocks noChangeArrowheads="1"/>
          </p:cNvSpPr>
          <p:nvPr/>
        </p:nvSpPr>
        <p:spPr bwMode="auto">
          <a:xfrm>
            <a:off x="544513" y="6299200"/>
            <a:ext cx="174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400">
                <a:latin typeface="Lao UI" pitchFamily="34" charset="0"/>
                <a:sym typeface="Questrial" charset="0"/>
              </a:rPr>
              <a:t>*</a:t>
            </a:r>
            <a:r>
              <a:rPr lang="en-US" altLang="en-US">
                <a:latin typeface="Lao UI" pitchFamily="34" charset="0"/>
                <a:sym typeface="Questrial" charset="0"/>
              </a:rPr>
              <a:t>p&lt;0.05</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hape 465"/>
          <p:cNvSpPr txBox="1">
            <a:spLocks noGrp="1"/>
          </p:cNvSpPr>
          <p:nvPr>
            <p:ph type="title"/>
          </p:nvPr>
        </p:nvSpPr>
        <p:spPr>
          <a:xfrm>
            <a:off x="260350" y="96838"/>
            <a:ext cx="10871200" cy="990600"/>
          </a:xfrm>
        </p:spPr>
        <p:txBody>
          <a:bodyPr tIns="45700" bIns="45700">
            <a:noAutofit/>
          </a:bodyPr>
          <a:lstStyle/>
          <a:p>
            <a:pPr eaLnBrk="1" fontAlgn="auto" hangingPunct="1">
              <a:spcAft>
                <a:spcPts val="0"/>
              </a:spcAft>
              <a:buClr>
                <a:schemeClr val="accent5"/>
              </a:buClr>
              <a:buSzPct val="25000"/>
              <a:buFont typeface="Calibri"/>
              <a:buNone/>
              <a:defRPr/>
            </a:pPr>
            <a:r>
              <a:rPr lang="en-US" sz="4400" dirty="0">
                <a:solidFill>
                  <a:srgbClr val="00B050"/>
                </a:solidFill>
                <a:latin typeface="Calibri"/>
                <a:ea typeface="Calibri"/>
                <a:cs typeface="Calibri"/>
                <a:sym typeface="Calibri"/>
              </a:rPr>
              <a:t>Observational Assessments Results</a:t>
            </a:r>
          </a:p>
        </p:txBody>
      </p:sp>
      <p:sp>
        <p:nvSpPr>
          <p:cNvPr id="466" name="Shape 466"/>
          <p:cNvSpPr txBox="1">
            <a:spLocks noGrp="1"/>
          </p:cNvSpPr>
          <p:nvPr>
            <p:ph type="body" idx="1"/>
          </p:nvPr>
        </p:nvSpPr>
        <p:spPr>
          <a:xfrm>
            <a:off x="544513" y="1600200"/>
            <a:ext cx="11293475" cy="4648200"/>
          </a:xfrm>
        </p:spPr>
        <p:txBody>
          <a:bodyPr tIns="45700" bIns="45700">
            <a:noAutofit/>
          </a:bodyPr>
          <a:lstStyle/>
          <a:p>
            <a:pPr marL="0" indent="0" eaLnBrk="1" fontAlgn="auto" hangingPunct="1">
              <a:spcAft>
                <a:spcPts val="0"/>
              </a:spcAft>
              <a:buFont typeface="Wingdings" panose="05000000000000000000" pitchFamily="2" charset="2"/>
              <a:buNone/>
              <a:defRPr/>
            </a:pPr>
            <a:r>
              <a:rPr lang="en-US" b="1" dirty="0">
                <a:solidFill>
                  <a:schemeClr val="tx1"/>
                </a:solidFill>
              </a:rPr>
              <a:t>Recommendations:</a:t>
            </a:r>
          </a:p>
          <a:p>
            <a:pPr marL="342900" indent="-342900" eaLnBrk="1" fontAlgn="auto" hangingPunct="1">
              <a:spcAft>
                <a:spcPts val="0"/>
              </a:spcAft>
              <a:buClr>
                <a:srgbClr val="60B5CC"/>
              </a:buClr>
              <a:defRPr/>
            </a:pPr>
            <a:r>
              <a:rPr lang="en-US" sz="2400" dirty="0">
                <a:solidFill>
                  <a:srgbClr val="000000"/>
                </a:solidFill>
              </a:rPr>
              <a:t>Increase capacity of providers to engage staff and parents</a:t>
            </a:r>
          </a:p>
          <a:p>
            <a:pPr marL="342900" indent="-342900" eaLnBrk="1" fontAlgn="auto" hangingPunct="1">
              <a:spcAft>
                <a:spcPts val="0"/>
              </a:spcAft>
              <a:buClr>
                <a:srgbClr val="60B5CC"/>
              </a:buClr>
              <a:defRPr/>
            </a:pPr>
            <a:r>
              <a:rPr lang="en-US" sz="2400" dirty="0">
                <a:solidFill>
                  <a:srgbClr val="000000"/>
                </a:solidFill>
              </a:rPr>
              <a:t>More and regular coaching and networking opportunities desired</a:t>
            </a:r>
          </a:p>
          <a:p>
            <a:pPr marL="342900" indent="-342900" eaLnBrk="1" fontAlgn="auto" hangingPunct="1">
              <a:spcAft>
                <a:spcPts val="0"/>
              </a:spcAft>
              <a:buClr>
                <a:srgbClr val="60B5CC"/>
              </a:buClr>
              <a:defRPr/>
            </a:pPr>
            <a:r>
              <a:rPr lang="en-US" sz="2400" dirty="0">
                <a:solidFill>
                  <a:srgbClr val="000000"/>
                </a:solidFill>
              </a:rPr>
              <a:t>More interactive and skill-based learning opportunities</a:t>
            </a:r>
            <a:r>
              <a:rPr lang="en-US" sz="2400" dirty="0">
                <a:solidFill>
                  <a:srgbClr val="000000"/>
                </a:solidFill>
                <a:ea typeface="Calibri"/>
                <a:sym typeface="Calibri"/>
              </a:rPr>
              <a:t> </a:t>
            </a:r>
          </a:p>
          <a:p>
            <a:pPr marL="0" indent="0" eaLnBrk="1" fontAlgn="auto" hangingPunct="1">
              <a:spcAft>
                <a:spcPts val="0"/>
              </a:spcAft>
              <a:buFont typeface="Wingdings" panose="05000000000000000000" pitchFamily="2" charset="2"/>
              <a:buNone/>
              <a:defRPr/>
            </a:pPr>
            <a:endParaRPr sz="2000" b="1" dirty="0">
              <a:solidFill>
                <a:schemeClr val="accent3"/>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4"/>
          <p:cNvSpPr txBox="1">
            <a:spLocks noGrp="1"/>
          </p:cNvSpPr>
          <p:nvPr>
            <p:ph type="title"/>
          </p:nvPr>
        </p:nvSpPr>
        <p:spPr>
          <a:xfrm>
            <a:off x="260350" y="96838"/>
            <a:ext cx="10871200" cy="990600"/>
          </a:xfrm>
        </p:spPr>
        <p:txBody>
          <a:bodyPr/>
          <a:lstStyle/>
          <a:p>
            <a:pPr eaLnBrk="1" hangingPunct="1">
              <a:spcBef>
                <a:spcPct val="0"/>
              </a:spcBef>
              <a:buClr>
                <a:srgbClr val="FFFFFF"/>
              </a:buClr>
              <a:buFont typeface="Questrial" charset="0"/>
              <a:buNone/>
            </a:pPr>
            <a:r>
              <a:rPr lang="en-US" altLang="en-US" smtClean="0">
                <a:solidFill>
                  <a:srgbClr val="00B050"/>
                </a:solidFill>
                <a:sym typeface="Questrial" charset="0"/>
              </a:rPr>
              <a:t>Policies and Practices Survey Background</a:t>
            </a:r>
            <a:endParaRPr lang="en-US" altLang="en-US" smtClean="0">
              <a:solidFill>
                <a:srgbClr val="FFFFFF"/>
              </a:solidFill>
              <a:sym typeface="Questrial" charset="0"/>
            </a:endParaRPr>
          </a:p>
        </p:txBody>
      </p:sp>
      <p:sp>
        <p:nvSpPr>
          <p:cNvPr id="87043" name="Content Placeholder 2"/>
          <p:cNvSpPr txBox="1">
            <a:spLocks noGrp="1"/>
          </p:cNvSpPr>
          <p:nvPr>
            <p:ph type="body" idx="1"/>
          </p:nvPr>
        </p:nvSpPr>
        <p:spPr>
          <a:xfrm>
            <a:off x="544513" y="1600200"/>
            <a:ext cx="11293475" cy="4648200"/>
          </a:xfrm>
        </p:spPr>
        <p:txBody>
          <a:bodyPr/>
          <a:lstStyle/>
          <a:p>
            <a:pPr marL="319088" eaLnBrk="1" hangingPunct="1">
              <a:buSzTx/>
            </a:pPr>
            <a:r>
              <a:rPr lang="en-US" altLang="en-US" smtClean="0">
                <a:solidFill>
                  <a:srgbClr val="000000"/>
                </a:solidFill>
                <a:cs typeface="Arial" panose="020B0604020202020204" pitchFamily="34" charset="0"/>
                <a:sym typeface="Questrial" charset="0"/>
              </a:rPr>
              <a:t> Self-assessment based on the C.H.O.I.C.E. Toolkit, Self-Assessment Questionnaire, and NAP SACC</a:t>
            </a:r>
          </a:p>
          <a:p>
            <a:pPr marL="319088" eaLnBrk="1" hangingPunct="1">
              <a:buSzTx/>
            </a:pPr>
            <a:r>
              <a:rPr lang="en-US" altLang="en-US" smtClean="0">
                <a:solidFill>
                  <a:srgbClr val="000000"/>
                </a:solidFill>
                <a:cs typeface="Arial" panose="020B0604020202020204" pitchFamily="34" charset="0"/>
                <a:sym typeface="Questrial" charset="0"/>
              </a:rPr>
              <a:t> Participants were mailed a baseline and follow-up survey</a:t>
            </a:r>
          </a:p>
          <a:p>
            <a:pPr marL="319088" eaLnBrk="1" hangingPunct="1">
              <a:buSzTx/>
            </a:pPr>
            <a:r>
              <a:rPr lang="en-US" altLang="en-US" smtClean="0">
                <a:solidFill>
                  <a:srgbClr val="000000"/>
                </a:solidFill>
                <a:cs typeface="Arial" panose="020B0604020202020204" pitchFamily="34" charset="0"/>
                <a:sym typeface="Questrial" charset="0"/>
              </a:rPr>
              <a:t> Received 602 matched pairs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4513" y="1536700"/>
            <a:ext cx="6076950" cy="4648200"/>
          </a:xfrm>
        </p:spPr>
        <p:txBody>
          <a:bodyPr/>
          <a:lstStyle/>
          <a:p>
            <a:pPr marL="110490" indent="0" eaLnBrk="1" fontAlgn="auto" hangingPunct="1">
              <a:spcAft>
                <a:spcPts val="0"/>
              </a:spcAft>
              <a:buFont typeface="Wingdings" panose="05000000000000000000" pitchFamily="2" charset="2"/>
              <a:buNone/>
              <a:defRPr/>
            </a:pPr>
            <a:r>
              <a:rPr lang="en-US" sz="3200" b="1" dirty="0"/>
              <a:t>Surveys analyzed: </a:t>
            </a:r>
          </a:p>
          <a:p>
            <a:pPr eaLnBrk="1" fontAlgn="auto" hangingPunct="1">
              <a:spcAft>
                <a:spcPts val="0"/>
              </a:spcAft>
              <a:defRPr/>
            </a:pPr>
            <a:r>
              <a:rPr lang="en-US" dirty="0"/>
              <a:t> Type of Providers</a:t>
            </a:r>
          </a:p>
          <a:p>
            <a:pPr lvl="1" eaLnBrk="1" fontAlgn="auto" hangingPunct="1">
              <a:spcAft>
                <a:spcPts val="0"/>
              </a:spcAft>
              <a:defRPr/>
            </a:pPr>
            <a:r>
              <a:rPr lang="en-US" dirty="0">
                <a:latin typeface="Lao UI" panose="020B0502040204020203" pitchFamily="34" charset="0"/>
                <a:cs typeface="Lao UI" panose="020B0502040204020203" pitchFamily="34" charset="0"/>
              </a:rPr>
              <a:t> Center - 77.9% </a:t>
            </a:r>
          </a:p>
          <a:p>
            <a:pPr lvl="1" eaLnBrk="1" fontAlgn="auto" hangingPunct="1">
              <a:spcAft>
                <a:spcPts val="0"/>
              </a:spcAft>
              <a:defRPr/>
            </a:pPr>
            <a:r>
              <a:rPr lang="en-US" dirty="0">
                <a:latin typeface="Lao UI" panose="020B0502040204020203" pitchFamily="34" charset="0"/>
                <a:cs typeface="Lao UI" panose="020B0502040204020203" pitchFamily="34" charset="0"/>
              </a:rPr>
              <a:t> Family Child Care - 22.1% </a:t>
            </a:r>
            <a:endParaRPr lang="en-US" dirty="0" smtClean="0">
              <a:latin typeface="Lao UI" panose="020B0502040204020203" pitchFamily="34" charset="0"/>
              <a:cs typeface="Lao UI" panose="020B0502040204020203" pitchFamily="34" charset="0"/>
            </a:endParaRPr>
          </a:p>
          <a:p>
            <a:pPr marL="471170" lvl="1" indent="0" eaLnBrk="1" fontAlgn="auto" hangingPunct="1">
              <a:spcAft>
                <a:spcPts val="0"/>
              </a:spcAft>
              <a:buFont typeface="Wingdings" panose="05000000000000000000" pitchFamily="2" charset="2"/>
              <a:buNone/>
              <a:defRPr/>
            </a:pPr>
            <a:endParaRPr lang="en-US" dirty="0">
              <a:latin typeface="Lao UI" panose="020B0502040204020203" pitchFamily="34" charset="0"/>
              <a:cs typeface="Lao UI" panose="020B0502040204020203" pitchFamily="34" charset="0"/>
            </a:endParaRPr>
          </a:p>
          <a:p>
            <a:pPr eaLnBrk="1" fontAlgn="auto" hangingPunct="1">
              <a:spcAft>
                <a:spcPts val="0"/>
              </a:spcAft>
              <a:defRPr/>
            </a:pPr>
            <a:r>
              <a:rPr lang="en-US" dirty="0"/>
              <a:t> Primary Language</a:t>
            </a:r>
          </a:p>
          <a:p>
            <a:pPr lvl="1" eaLnBrk="1" fontAlgn="auto" hangingPunct="1">
              <a:spcAft>
                <a:spcPts val="0"/>
              </a:spcAft>
              <a:defRPr/>
            </a:pPr>
            <a:r>
              <a:rPr lang="en-US" dirty="0">
                <a:latin typeface="Lao UI" panose="020B0502040204020203" pitchFamily="34" charset="0"/>
                <a:cs typeface="Lao UI" panose="020B0502040204020203" pitchFamily="34" charset="0"/>
              </a:rPr>
              <a:t> English - 73.4%</a:t>
            </a:r>
          </a:p>
          <a:p>
            <a:pPr lvl="1" eaLnBrk="1" fontAlgn="auto" hangingPunct="1">
              <a:spcAft>
                <a:spcPts val="0"/>
              </a:spcAft>
              <a:defRPr/>
            </a:pPr>
            <a:r>
              <a:rPr lang="en-US" dirty="0">
                <a:latin typeface="Lao UI" panose="020B0502040204020203" pitchFamily="34" charset="0"/>
                <a:cs typeface="Lao UI" panose="020B0502040204020203" pitchFamily="34" charset="0"/>
              </a:rPr>
              <a:t> Spanish - 26.6%</a:t>
            </a:r>
          </a:p>
          <a:p>
            <a:pPr marL="110490" indent="0" eaLnBrk="1" fontAlgn="auto" hangingPunct="1">
              <a:spcAft>
                <a:spcPts val="0"/>
              </a:spcAft>
              <a:buFont typeface="Wingdings" panose="05000000000000000000" pitchFamily="2" charset="2"/>
              <a:buNone/>
              <a:defRPr/>
            </a:pPr>
            <a:endParaRPr lang="en-US" dirty="0"/>
          </a:p>
        </p:txBody>
      </p:sp>
      <p:sp>
        <p:nvSpPr>
          <p:cNvPr id="89091" name="Title 6"/>
          <p:cNvSpPr txBox="1">
            <a:spLocks noGrp="1"/>
          </p:cNvSpPr>
          <p:nvPr>
            <p:ph type="title"/>
          </p:nvPr>
        </p:nvSpPr>
        <p:spPr>
          <a:xfrm>
            <a:off x="260350" y="96838"/>
            <a:ext cx="10871200" cy="990600"/>
          </a:xfrm>
        </p:spPr>
        <p:txBody>
          <a:bodyPr/>
          <a:lstStyle/>
          <a:p>
            <a:pPr eaLnBrk="1" hangingPunct="1">
              <a:spcBef>
                <a:spcPct val="0"/>
              </a:spcBef>
              <a:buClr>
                <a:srgbClr val="FFFFFF"/>
              </a:buClr>
              <a:buFont typeface="Questrial" charset="0"/>
              <a:buNone/>
            </a:pPr>
            <a:r>
              <a:rPr lang="en-US" altLang="en-US" sz="4400" smtClean="0">
                <a:solidFill>
                  <a:srgbClr val="00B050"/>
                </a:solidFill>
                <a:sym typeface="Questrial" charset="0"/>
              </a:rPr>
              <a:t>Policies and Practices Survey Background</a:t>
            </a:r>
          </a:p>
        </p:txBody>
      </p:sp>
      <p:sp>
        <p:nvSpPr>
          <p:cNvPr id="89092" name="Text Placeholder 2"/>
          <p:cNvSpPr txBox="1">
            <a:spLocks/>
          </p:cNvSpPr>
          <p:nvPr/>
        </p:nvSpPr>
        <p:spPr bwMode="auto">
          <a:xfrm>
            <a:off x="7208838" y="2103438"/>
            <a:ext cx="6076950"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319088" indent="-209550">
              <a:buFont typeface="Wingdings" panose="05000000000000000000" pitchFamily="2" charset="2"/>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39763" indent="-168275">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ts val="700"/>
              </a:spcBef>
              <a:buClr>
                <a:schemeClr val="accent2"/>
              </a:buClr>
              <a:buFont typeface="Wingdings" panose="05000000000000000000" pitchFamily="2" charset="2"/>
              <a:buChar char="q"/>
            </a:pPr>
            <a:r>
              <a:rPr lang="en-US" altLang="en-US" sz="2800">
                <a:latin typeface="Lao UI" pitchFamily="34" charset="0"/>
                <a:sym typeface="Questrial" charset="0"/>
              </a:rPr>
              <a:t> Coaching </a:t>
            </a:r>
          </a:p>
          <a:p>
            <a:pPr lvl="1" eaLnBrk="1" hangingPunct="1">
              <a:spcBef>
                <a:spcPts val="550"/>
              </a:spcBef>
              <a:buClr>
                <a:schemeClr val="accent1"/>
              </a:buClr>
              <a:buFont typeface="Wingdings" panose="05000000000000000000" pitchFamily="2" charset="2"/>
              <a:buChar char="q"/>
            </a:pPr>
            <a:r>
              <a:rPr lang="en-US" altLang="en-US" sz="2600">
                <a:latin typeface="Lao UI" pitchFamily="34" charset="0"/>
                <a:ea typeface="Questrial" charset="0"/>
                <a:cs typeface="Lao UI" pitchFamily="34" charset="0"/>
                <a:sym typeface="Questrial" charset="0"/>
              </a:rPr>
              <a:t> Yes - 55.0%</a:t>
            </a:r>
          </a:p>
          <a:p>
            <a:pPr lvl="1" eaLnBrk="1" hangingPunct="1">
              <a:spcBef>
                <a:spcPts val="550"/>
              </a:spcBef>
              <a:buClr>
                <a:schemeClr val="accent1"/>
              </a:buClr>
              <a:buFont typeface="Wingdings" panose="05000000000000000000" pitchFamily="2" charset="2"/>
              <a:buChar char="q"/>
            </a:pPr>
            <a:r>
              <a:rPr lang="en-US" altLang="en-US" sz="2600">
                <a:latin typeface="Lao UI" pitchFamily="34" charset="0"/>
                <a:ea typeface="Questrial" charset="0"/>
                <a:cs typeface="Lao UI" pitchFamily="34" charset="0"/>
                <a:sym typeface="Questrial" charset="0"/>
              </a:rPr>
              <a:t> No – 45%</a:t>
            </a:r>
          </a:p>
          <a:p>
            <a:pPr eaLnBrk="1" hangingPunct="1">
              <a:spcBef>
                <a:spcPts val="700"/>
              </a:spcBef>
              <a:buClr>
                <a:schemeClr val="accent2"/>
              </a:buClr>
              <a:buFont typeface="Noto Sans Symbols"/>
              <a:buNone/>
            </a:pPr>
            <a:endParaRPr lang="en-US" altLang="en-US" sz="2800">
              <a:latin typeface="Lao UI" pitchFamily="34" charset="0"/>
              <a:sym typeface="Quest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6"/>
          <p:cNvSpPr txBox="1">
            <a:spLocks noGrp="1"/>
          </p:cNvSpPr>
          <p:nvPr>
            <p:ph type="title"/>
          </p:nvPr>
        </p:nvSpPr>
        <p:spPr>
          <a:xfrm>
            <a:off x="260350" y="96838"/>
            <a:ext cx="10871200" cy="990600"/>
          </a:xfrm>
        </p:spPr>
        <p:txBody>
          <a:bodyPr/>
          <a:lstStyle/>
          <a:p>
            <a:pPr eaLnBrk="1" hangingPunct="1">
              <a:spcBef>
                <a:spcPct val="0"/>
              </a:spcBef>
              <a:buClr>
                <a:srgbClr val="FFFFFF"/>
              </a:buClr>
              <a:buFont typeface="Questrial" charset="0"/>
              <a:buNone/>
            </a:pPr>
            <a:r>
              <a:rPr lang="en-US" altLang="en-US" smtClean="0">
                <a:solidFill>
                  <a:srgbClr val="00B050"/>
                </a:solidFill>
                <a:sym typeface="Questrial" charset="0"/>
              </a:rPr>
              <a:t>Policies and Practices Results</a:t>
            </a:r>
          </a:p>
        </p:txBody>
      </p:sp>
      <p:sp>
        <p:nvSpPr>
          <p:cNvPr id="91139" name="Content Placeholder 7"/>
          <p:cNvSpPr txBox="1">
            <a:spLocks noGrp="1"/>
          </p:cNvSpPr>
          <p:nvPr>
            <p:ph idx="1"/>
          </p:nvPr>
        </p:nvSpPr>
        <p:spPr>
          <a:xfrm>
            <a:off x="838200" y="1825625"/>
            <a:ext cx="10515600" cy="3117850"/>
          </a:xfrm>
        </p:spPr>
        <p:txBody>
          <a:bodyPr/>
          <a:lstStyle/>
          <a:p>
            <a:pPr marL="319088" eaLnBrk="1" hangingPunct="1">
              <a:buSzTx/>
            </a:pPr>
            <a:r>
              <a:rPr lang="en-US" altLang="en-US" smtClean="0">
                <a:solidFill>
                  <a:srgbClr val="000000"/>
                </a:solidFill>
                <a:cs typeface="Arial" panose="020B0604020202020204" pitchFamily="34" charset="0"/>
                <a:sym typeface="Questrial" charset="0"/>
              </a:rPr>
              <a:t> Broad impact vs. deep impact </a:t>
            </a:r>
          </a:p>
          <a:p>
            <a:pPr marL="319088" eaLnBrk="1" hangingPunct="1">
              <a:buSzTx/>
            </a:pPr>
            <a:r>
              <a:rPr lang="en-US" altLang="en-US" smtClean="0">
                <a:solidFill>
                  <a:srgbClr val="000000"/>
                </a:solidFill>
                <a:cs typeface="Arial" panose="020B0604020202020204" pitchFamily="34" charset="0"/>
                <a:sym typeface="Questrial" charset="0"/>
              </a:rPr>
              <a:t> Ceiling effect </a:t>
            </a:r>
          </a:p>
          <a:p>
            <a:pPr marL="319088" eaLnBrk="1" hangingPunct="1">
              <a:buSzTx/>
            </a:pPr>
            <a:r>
              <a:rPr lang="en-US" altLang="en-US" smtClean="0">
                <a:solidFill>
                  <a:srgbClr val="000000"/>
                </a:solidFill>
                <a:cs typeface="Arial" panose="020B0604020202020204" pitchFamily="34" charset="0"/>
                <a:sym typeface="Questrial" charset="0"/>
              </a:rPr>
              <a:t> 85% of participants indicated coaching was helpful </a:t>
            </a:r>
          </a:p>
          <a:p>
            <a:pPr marL="319088" eaLnBrk="1" hangingPunct="1">
              <a:buSzTx/>
            </a:pPr>
            <a:r>
              <a:rPr lang="en-US" altLang="en-US" smtClean="0">
                <a:solidFill>
                  <a:srgbClr val="000000"/>
                </a:solidFill>
                <a:cs typeface="Arial" panose="020B0604020202020204" pitchFamily="34" charset="0"/>
                <a:sym typeface="Questrial" charset="0"/>
              </a:rPr>
              <a:t> 73% reported parents have responded generally positively to rules or guidelines about healthy practices</a:t>
            </a:r>
          </a:p>
          <a:p>
            <a:pPr marL="319088" eaLnBrk="1" hangingPunct="1">
              <a:buSzTx/>
            </a:pPr>
            <a:r>
              <a:rPr lang="en-US" altLang="en-US" smtClean="0">
                <a:solidFill>
                  <a:srgbClr val="000000"/>
                </a:solidFill>
                <a:cs typeface="Arial" panose="020B0604020202020204" pitchFamily="34" charset="0"/>
                <a:sym typeface="Questrial" charset="0"/>
              </a:rPr>
              <a:t> 35% of providers saw increase in demand for their business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6"/>
          <p:cNvSpPr txBox="1">
            <a:spLocks noGrp="1"/>
          </p:cNvSpPr>
          <p:nvPr>
            <p:ph type="title"/>
          </p:nvPr>
        </p:nvSpPr>
        <p:spPr>
          <a:xfrm>
            <a:off x="260350" y="96838"/>
            <a:ext cx="10871200" cy="990600"/>
          </a:xfrm>
        </p:spPr>
        <p:txBody>
          <a:bodyPr/>
          <a:lstStyle/>
          <a:p>
            <a:pPr eaLnBrk="1" hangingPunct="1">
              <a:spcBef>
                <a:spcPct val="0"/>
              </a:spcBef>
              <a:buClr>
                <a:srgbClr val="FFFFFF"/>
              </a:buClr>
              <a:buFont typeface="Questrial" charset="0"/>
              <a:buNone/>
            </a:pPr>
            <a:r>
              <a:rPr lang="en-US" altLang="en-US" smtClean="0">
                <a:solidFill>
                  <a:srgbClr val="00B050"/>
                </a:solidFill>
                <a:sym typeface="Questrial" charset="0"/>
              </a:rPr>
              <a:t>Policies and Practices Results</a:t>
            </a:r>
          </a:p>
        </p:txBody>
      </p:sp>
      <p:sp>
        <p:nvSpPr>
          <p:cNvPr id="93187" name="Content Placeholder 7"/>
          <p:cNvSpPr txBox="1">
            <a:spLocks noGrp="1"/>
          </p:cNvSpPr>
          <p:nvPr>
            <p:ph type="body" idx="1"/>
          </p:nvPr>
        </p:nvSpPr>
        <p:spPr>
          <a:xfrm>
            <a:off x="544513" y="1600200"/>
            <a:ext cx="11293475" cy="4648200"/>
          </a:xfrm>
        </p:spPr>
        <p:txBody>
          <a:bodyPr/>
          <a:lstStyle/>
          <a:p>
            <a:pPr marL="319088" eaLnBrk="1" hangingPunct="1">
              <a:buSzTx/>
            </a:pPr>
            <a:r>
              <a:rPr lang="en-US" altLang="en-US" b="1" smtClean="0">
                <a:solidFill>
                  <a:srgbClr val="000000"/>
                </a:solidFill>
                <a:cs typeface="Arial" panose="020B0604020202020204" pitchFamily="34" charset="0"/>
                <a:sym typeface="Questrial" charset="0"/>
              </a:rPr>
              <a:t> Breastfeeding:</a:t>
            </a:r>
            <a:r>
              <a:rPr lang="en-US" altLang="en-US" smtClean="0">
                <a:solidFill>
                  <a:srgbClr val="000000"/>
                </a:solidFill>
                <a:cs typeface="Arial" panose="020B0604020202020204" pitchFamily="34" charset="0"/>
                <a:sym typeface="Questrial" charset="0"/>
              </a:rPr>
              <a:t> </a:t>
            </a:r>
          </a:p>
          <a:p>
            <a:pPr marL="639763" lvl="1" indent="-168275" eaLnBrk="1" hangingPunct="1">
              <a:buSzTx/>
            </a:pPr>
            <a:r>
              <a:rPr lang="en-US" altLang="en-US" smtClean="0">
                <a:solidFill>
                  <a:srgbClr val="000000"/>
                </a:solidFill>
                <a:latin typeface="Lao UI" pitchFamily="34" charset="0"/>
                <a:ea typeface="Questrial" charset="0"/>
                <a:cs typeface="Lao UI" pitchFamily="34" charset="0"/>
                <a:sym typeface="Questrial" charset="0"/>
              </a:rPr>
              <a:t> Spanish-speaking participants more prepared to make changes than English-speaking participants</a:t>
            </a:r>
          </a:p>
          <a:p>
            <a:pPr marL="319088" eaLnBrk="1" hangingPunct="1">
              <a:buSzTx/>
            </a:pPr>
            <a:r>
              <a:rPr lang="en-US" altLang="en-US" b="1" smtClean="0">
                <a:solidFill>
                  <a:srgbClr val="000000"/>
                </a:solidFill>
                <a:cs typeface="Arial" panose="020B0604020202020204" pitchFamily="34" charset="0"/>
                <a:sym typeface="Questrial" charset="0"/>
              </a:rPr>
              <a:t> Screen time:</a:t>
            </a:r>
            <a:r>
              <a:rPr lang="en-US" altLang="en-US" smtClean="0">
                <a:solidFill>
                  <a:srgbClr val="000000"/>
                </a:solidFill>
                <a:cs typeface="Arial" panose="020B0604020202020204" pitchFamily="34" charset="0"/>
                <a:sym typeface="Questrial" charset="0"/>
              </a:rPr>
              <a:t> </a:t>
            </a:r>
          </a:p>
          <a:p>
            <a:pPr marL="639763" lvl="1" indent="-168275" eaLnBrk="1" hangingPunct="1">
              <a:buSzTx/>
            </a:pPr>
            <a:r>
              <a:rPr lang="en-US" altLang="en-US" smtClean="0">
                <a:solidFill>
                  <a:srgbClr val="000000"/>
                </a:solidFill>
                <a:latin typeface="Lao UI" pitchFamily="34" charset="0"/>
                <a:cs typeface="Arial" panose="020B0604020202020204" pitchFamily="34" charset="0"/>
                <a:sym typeface="Questrial" charset="0"/>
              </a:rPr>
              <a:t> English-speakers more prepared than Spanish speakers to make changes around screen time; note that quality of screen time is not assessed</a:t>
            </a:r>
          </a:p>
          <a:p>
            <a:pPr marL="319088" eaLnBrk="1" hangingPunct="1">
              <a:buSzTx/>
            </a:pPr>
            <a:r>
              <a:rPr lang="en-US" altLang="en-US" b="1" smtClean="0">
                <a:solidFill>
                  <a:srgbClr val="000000"/>
                </a:solidFill>
                <a:cs typeface="Arial" panose="020B0604020202020204" pitchFamily="34" charset="0"/>
                <a:sym typeface="Questrial" charset="0"/>
              </a:rPr>
              <a:t> Parent engagement:</a:t>
            </a:r>
            <a:endParaRPr lang="en-US" altLang="en-US" smtClean="0">
              <a:solidFill>
                <a:srgbClr val="000000"/>
              </a:solidFill>
              <a:cs typeface="Arial" panose="020B0604020202020204" pitchFamily="34" charset="0"/>
              <a:sym typeface="Questrial" charset="0"/>
            </a:endParaRPr>
          </a:p>
          <a:p>
            <a:pPr marL="639763" lvl="1" indent="-168275" eaLnBrk="1" hangingPunct="1">
              <a:buSzTx/>
            </a:pPr>
            <a:r>
              <a:rPr lang="en-US" altLang="en-US" smtClean="0">
                <a:solidFill>
                  <a:srgbClr val="000000"/>
                </a:solidFill>
                <a:latin typeface="Lao UI" pitchFamily="34" charset="0"/>
                <a:cs typeface="Arial" panose="020B0604020202020204" pitchFamily="34" charset="0"/>
                <a:sym typeface="Questrial" charset="0"/>
              </a:rPr>
              <a:t> 67% of providers reported more materials for parents would be helpful for creating healthy practices and guidelines</a:t>
            </a:r>
          </a:p>
          <a:p>
            <a:pPr marL="639763" lvl="1" indent="-168275" eaLnBrk="1" hangingPunct="1">
              <a:buSzTx/>
            </a:pPr>
            <a:endParaRPr lang="en-US" altLang="en-US" smtClean="0">
              <a:solidFill>
                <a:srgbClr val="000000"/>
              </a:solidFill>
              <a:latin typeface="Lao UI" pitchFamily="34" charset="0"/>
              <a:cs typeface="Arial" panose="020B0604020202020204" pitchFamily="34" charset="0"/>
              <a:sym typeface="Quest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Shape 18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5463" y="4546600"/>
            <a:ext cx="2570162"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hape 185"/>
          <p:cNvSpPr txBox="1">
            <a:spLocks noChangeArrowheads="1"/>
          </p:cNvSpPr>
          <p:nvPr/>
        </p:nvSpPr>
        <p:spPr bwMode="auto">
          <a:xfrm>
            <a:off x="260350" y="5773738"/>
            <a:ext cx="75739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25000"/>
            </a:pPr>
            <a:r>
              <a:rPr lang="en-US" altLang="en-US" sz="1200">
                <a:latin typeface="Calibri" panose="020F0502020204030204" pitchFamily="34" charset="0"/>
                <a:sym typeface="Calibri" panose="020F0502020204030204" pitchFamily="34" charset="0"/>
              </a:rPr>
              <a:t>1: WIC report available at:  http://cfpa.net/ChildNutrition/ChildCare/CFPAPublications/Gilbert-LA-ChildCareLunchAssessment-2008.pdf  </a:t>
            </a:r>
          </a:p>
        </p:txBody>
      </p:sp>
      <p:sp>
        <p:nvSpPr>
          <p:cNvPr id="19460" name="Title 3"/>
          <p:cNvSpPr txBox="1">
            <a:spLocks noGrp="1"/>
          </p:cNvSpPr>
          <p:nvPr>
            <p:ph type="title"/>
          </p:nvPr>
        </p:nvSpPr>
        <p:spPr>
          <a:xfrm>
            <a:off x="260350" y="96838"/>
            <a:ext cx="10871200" cy="990600"/>
          </a:xfrm>
        </p:spPr>
        <p:txBody>
          <a:bodyPr/>
          <a:lstStyle/>
          <a:p>
            <a:pPr eaLnBrk="1" hangingPunct="1">
              <a:spcBef>
                <a:spcPct val="0"/>
              </a:spcBef>
              <a:buClr>
                <a:srgbClr val="FFFFFF"/>
              </a:buClr>
              <a:buFont typeface="Questrial" charset="0"/>
              <a:buNone/>
            </a:pPr>
            <a:r>
              <a:rPr lang="en-US" altLang="en-US" smtClean="0">
                <a:solidFill>
                  <a:srgbClr val="00B050"/>
                </a:solidFill>
                <a:sym typeface="Questrial" charset="0"/>
              </a:rPr>
              <a:t>Why Focus on Child Care Settings?</a:t>
            </a:r>
          </a:p>
        </p:txBody>
      </p:sp>
      <p:sp>
        <p:nvSpPr>
          <p:cNvPr id="19461" name="Text Placeholder 4"/>
          <p:cNvSpPr txBox="1">
            <a:spLocks noGrp="1"/>
          </p:cNvSpPr>
          <p:nvPr>
            <p:ph type="body" idx="1"/>
          </p:nvPr>
        </p:nvSpPr>
        <p:spPr>
          <a:xfrm>
            <a:off x="0" y="1724025"/>
            <a:ext cx="11985625" cy="4476750"/>
          </a:xfrm>
        </p:spPr>
        <p:txBody>
          <a:bodyPr/>
          <a:lstStyle/>
          <a:p>
            <a:pPr marL="914400" lvl="1" indent="-457200" eaLnBrk="1" hangingPunct="1">
              <a:spcBef>
                <a:spcPct val="0"/>
              </a:spcBef>
              <a:buClr>
                <a:srgbClr val="3691AA"/>
              </a:buClr>
              <a:buSzTx/>
            </a:pPr>
            <a:r>
              <a:rPr lang="en-US" altLang="en-US" sz="2800" smtClean="0">
                <a:solidFill>
                  <a:srgbClr val="000000"/>
                </a:solidFill>
                <a:latin typeface="Lao UI" pitchFamily="34" charset="0"/>
                <a:ea typeface="Calibri" panose="020F0502020204030204" pitchFamily="34" charset="0"/>
                <a:cs typeface="Lao UI" pitchFamily="34" charset="0"/>
                <a:sym typeface="Calibri" panose="020F0502020204030204" pitchFamily="34" charset="0"/>
              </a:rPr>
              <a:t>40% of 0-5 children in LAC (350,000) spend most of their day in child care.</a:t>
            </a:r>
          </a:p>
          <a:p>
            <a:pPr marL="914400" lvl="1" indent="-457200" eaLnBrk="1" hangingPunct="1">
              <a:spcBef>
                <a:spcPts val="600"/>
              </a:spcBef>
              <a:buClr>
                <a:srgbClr val="3691AA"/>
              </a:buClr>
              <a:buSzTx/>
            </a:pPr>
            <a:r>
              <a:rPr lang="en-US" altLang="en-US" sz="2800" smtClean="0">
                <a:solidFill>
                  <a:srgbClr val="000000"/>
                </a:solidFill>
                <a:latin typeface="Lao UI" pitchFamily="34" charset="0"/>
                <a:ea typeface="Calibri" panose="020F0502020204030204" pitchFamily="34" charset="0"/>
                <a:cs typeface="Lao UI" pitchFamily="34" charset="0"/>
                <a:sym typeface="Calibri" panose="020F0502020204030204" pitchFamily="34" charset="0"/>
              </a:rPr>
              <a:t>Among the PHFE WIC population, 19% of 3 and 4 year olds in LA County are overweight.</a:t>
            </a:r>
          </a:p>
          <a:p>
            <a:pPr marL="914400" lvl="1" indent="-457200" eaLnBrk="1" hangingPunct="1">
              <a:spcBef>
                <a:spcPts val="600"/>
              </a:spcBef>
              <a:buClr>
                <a:srgbClr val="3691AA"/>
              </a:buClr>
              <a:buSzTx/>
            </a:pPr>
            <a:r>
              <a:rPr lang="en-US" altLang="en-US" sz="2800" smtClean="0">
                <a:solidFill>
                  <a:srgbClr val="000000"/>
                </a:solidFill>
                <a:latin typeface="Lao UI" pitchFamily="34" charset="0"/>
                <a:ea typeface="Calibri" panose="020F0502020204030204" pitchFamily="34" charset="0"/>
                <a:cs typeface="Lao UI" pitchFamily="34" charset="0"/>
                <a:sym typeface="Calibri" panose="020F0502020204030204" pitchFamily="34" charset="0"/>
              </a:rPr>
              <a:t>Observational study by PHFE-WIC and CFPA (2008)</a:t>
            </a:r>
            <a:r>
              <a:rPr lang="en-US" altLang="en-US" sz="2800" baseline="30000" smtClean="0">
                <a:solidFill>
                  <a:srgbClr val="000000"/>
                </a:solidFill>
                <a:latin typeface="Lao UI" pitchFamily="34" charset="0"/>
                <a:ea typeface="Calibri" panose="020F0502020204030204" pitchFamily="34" charset="0"/>
                <a:cs typeface="Lao UI" pitchFamily="34" charset="0"/>
                <a:sym typeface="Calibri" panose="020F0502020204030204" pitchFamily="34" charset="0"/>
              </a:rPr>
              <a:t>1 </a:t>
            </a:r>
            <a:r>
              <a:rPr lang="en-US" altLang="en-US" sz="2800" smtClean="0">
                <a:solidFill>
                  <a:srgbClr val="000000"/>
                </a:solidFill>
                <a:latin typeface="Lao UI" pitchFamily="34" charset="0"/>
                <a:ea typeface="Calibri" panose="020F0502020204030204" pitchFamily="34" charset="0"/>
                <a:cs typeface="Lao UI" pitchFamily="34" charset="0"/>
                <a:sym typeface="Calibri" panose="020F0502020204030204" pitchFamily="34" charset="0"/>
              </a:rPr>
              <a:t>demonstrated significant need for improvement in nutrition policies and practices in licensed child care in LA County</a:t>
            </a:r>
            <a:r>
              <a:rPr lang="en-US" altLang="en-US" sz="3200" smtClean="0">
                <a:solidFill>
                  <a:srgbClr val="000000"/>
                </a:solidFill>
                <a:latin typeface="Calibri" panose="020F0502020204030204" pitchFamily="34" charset="0"/>
                <a:ea typeface="Questrial" charset="0"/>
                <a:cs typeface="Calibri" panose="020F0502020204030204" pitchFamily="34" charset="0"/>
                <a:sym typeface="Calibri" panose="020F0502020204030204" pitchFamily="34" charset="0"/>
              </a:rPr>
              <a:t>.</a:t>
            </a:r>
          </a:p>
          <a:p>
            <a:pPr marL="319088" eaLnBrk="1" hangingPunct="1">
              <a:buSzTx/>
            </a:pPr>
            <a:endParaRPr lang="en-US" altLang="en-US" smtClean="0">
              <a:solidFill>
                <a:srgbClr val="000000"/>
              </a:solidFill>
              <a:cs typeface="Arial" panose="020B0604020202020204" pitchFamily="34" charset="0"/>
              <a:sym typeface="Quest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6"/>
          <p:cNvSpPr txBox="1">
            <a:spLocks noGrp="1"/>
          </p:cNvSpPr>
          <p:nvPr>
            <p:ph type="title"/>
          </p:nvPr>
        </p:nvSpPr>
        <p:spPr>
          <a:xfrm>
            <a:off x="260350" y="96838"/>
            <a:ext cx="10871200" cy="990600"/>
          </a:xfrm>
        </p:spPr>
        <p:txBody>
          <a:bodyPr/>
          <a:lstStyle/>
          <a:p>
            <a:pPr eaLnBrk="1" hangingPunct="1">
              <a:spcBef>
                <a:spcPct val="0"/>
              </a:spcBef>
              <a:buClr>
                <a:srgbClr val="FFFFFF"/>
              </a:buClr>
              <a:buFont typeface="Questrial" charset="0"/>
              <a:buNone/>
            </a:pPr>
            <a:r>
              <a:rPr lang="en-US" altLang="en-US" smtClean="0">
                <a:solidFill>
                  <a:srgbClr val="00B050"/>
                </a:solidFill>
                <a:sym typeface="Questrial" charset="0"/>
              </a:rPr>
              <a:t>Policies and Practices Results</a:t>
            </a:r>
          </a:p>
        </p:txBody>
      </p:sp>
      <p:sp>
        <p:nvSpPr>
          <p:cNvPr id="8" name="Content Placeholder 7"/>
          <p:cNvSpPr>
            <a:spLocks noGrp="1"/>
          </p:cNvSpPr>
          <p:nvPr>
            <p:ph idx="1"/>
          </p:nvPr>
        </p:nvSpPr>
        <p:spPr>
          <a:xfrm>
            <a:off x="544513" y="1600200"/>
            <a:ext cx="11293475" cy="4648200"/>
          </a:xfrm>
        </p:spPr>
        <p:txBody>
          <a:bodyPr>
            <a:normAutofit lnSpcReduction="10000"/>
          </a:bodyPr>
          <a:lstStyle/>
          <a:p>
            <a:pPr marL="110490" indent="0" eaLnBrk="1" fontAlgn="auto" hangingPunct="1">
              <a:spcAft>
                <a:spcPts val="0"/>
              </a:spcAft>
              <a:buFont typeface="Wingdings" panose="05000000000000000000" pitchFamily="2" charset="2"/>
              <a:buNone/>
              <a:defRPr/>
            </a:pPr>
            <a:r>
              <a:rPr lang="en-US" b="1" dirty="0"/>
              <a:t>Physical Activity (PA):</a:t>
            </a:r>
            <a:r>
              <a:rPr lang="en-US" dirty="0"/>
              <a:t> </a:t>
            </a:r>
          </a:p>
          <a:p>
            <a:pPr eaLnBrk="1" fontAlgn="auto" hangingPunct="1">
              <a:spcAft>
                <a:spcPts val="0"/>
              </a:spcAft>
              <a:defRPr/>
            </a:pPr>
            <a:r>
              <a:rPr lang="en-US" dirty="0"/>
              <a:t> Significant increases in: </a:t>
            </a:r>
          </a:p>
          <a:p>
            <a:pPr lvl="1" eaLnBrk="1" fontAlgn="auto" hangingPunct="1">
              <a:spcAft>
                <a:spcPts val="0"/>
              </a:spcAft>
              <a:defRPr/>
            </a:pPr>
            <a:r>
              <a:rPr lang="en-US" dirty="0">
                <a:latin typeface="Lao UI" panose="020B0502040204020203" pitchFamily="34" charset="0"/>
                <a:cs typeface="Lao UI" panose="020B0502040204020203" pitchFamily="34" charset="0"/>
              </a:rPr>
              <a:t> Parents receive written physical activity policy upon enrollment</a:t>
            </a:r>
          </a:p>
          <a:p>
            <a:pPr lvl="1" eaLnBrk="1" fontAlgn="auto" hangingPunct="1">
              <a:spcAft>
                <a:spcPts val="0"/>
              </a:spcAft>
              <a:defRPr/>
            </a:pPr>
            <a:r>
              <a:rPr lang="en-US" dirty="0">
                <a:latin typeface="Lao UI" panose="020B0502040204020203" pitchFamily="34" charset="0"/>
                <a:cs typeface="Lao UI" panose="020B0502040204020203" pitchFamily="34" charset="0"/>
              </a:rPr>
              <a:t> Children have at least 60 minutes structured or teacher-led physical activity time</a:t>
            </a:r>
          </a:p>
          <a:p>
            <a:pPr lvl="1" eaLnBrk="1" fontAlgn="auto" hangingPunct="1">
              <a:spcAft>
                <a:spcPts val="0"/>
              </a:spcAft>
              <a:defRPr/>
            </a:pPr>
            <a:r>
              <a:rPr lang="en-US" dirty="0">
                <a:latin typeface="Lao UI" panose="020B0502040204020203" pitchFamily="34" charset="0"/>
                <a:cs typeface="Lao UI" panose="020B0502040204020203" pitchFamily="34" charset="0"/>
              </a:rPr>
              <a:t> Information is provided to parents about their child’s physical activity while in child care</a:t>
            </a:r>
          </a:p>
          <a:p>
            <a:pPr lvl="1" eaLnBrk="1" fontAlgn="auto" hangingPunct="1">
              <a:spcAft>
                <a:spcPts val="0"/>
              </a:spcAft>
              <a:defRPr/>
            </a:pPr>
            <a:r>
              <a:rPr lang="en-US" dirty="0">
                <a:latin typeface="Lao UI" panose="020B0502040204020203" pitchFamily="34" charset="0"/>
                <a:cs typeface="Lao UI" panose="020B0502040204020203" pitchFamily="34" charset="0"/>
              </a:rPr>
              <a:t> Staff participate in physical activities with children</a:t>
            </a:r>
          </a:p>
          <a:p>
            <a:pPr lvl="1" eaLnBrk="1" fontAlgn="auto" hangingPunct="1">
              <a:spcAft>
                <a:spcPts val="0"/>
              </a:spcAft>
              <a:defRPr/>
            </a:pPr>
            <a:r>
              <a:rPr lang="en-US" dirty="0">
                <a:latin typeface="Lao UI" panose="020B0502040204020203" pitchFamily="34" charset="0"/>
                <a:cs typeface="Lao UI" panose="020B0502040204020203" pitchFamily="34" charset="0"/>
              </a:rPr>
              <a:t> Parents are provided information that encourages physical activity at home</a:t>
            </a:r>
          </a:p>
          <a:p>
            <a:pPr marL="471170" lvl="1" indent="0" eaLnBrk="1" fontAlgn="auto" hangingPunct="1">
              <a:spcAft>
                <a:spcPts val="0"/>
              </a:spcAft>
              <a:buFont typeface="Wingdings" panose="05000000000000000000" pitchFamily="2" charset="2"/>
              <a:buNone/>
              <a:defRPr/>
            </a:pPr>
            <a:endParaRPr lang="en-US" dirty="0">
              <a:latin typeface="Lao UI" panose="020B0502040204020203" pitchFamily="34" charset="0"/>
              <a:cs typeface="Lao UI" panose="020B0502040204020203" pitchFamily="34" charset="0"/>
            </a:endParaRPr>
          </a:p>
          <a:p>
            <a:pPr lvl="1" eaLnBrk="1" fontAlgn="auto" hangingPunct="1">
              <a:spcAft>
                <a:spcPts val="0"/>
              </a:spcAft>
              <a:defRPr/>
            </a:pPr>
            <a:endParaRPr lang="en-US" dirty="0">
              <a:latin typeface="Lao UI" panose="020B0502040204020203" pitchFamily="34" charset="0"/>
              <a:cs typeface="Lao UI" panose="020B0502040204020203"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6"/>
          <p:cNvSpPr txBox="1">
            <a:spLocks noGrp="1"/>
          </p:cNvSpPr>
          <p:nvPr>
            <p:ph type="title"/>
          </p:nvPr>
        </p:nvSpPr>
        <p:spPr>
          <a:xfrm>
            <a:off x="260350" y="96838"/>
            <a:ext cx="10871200" cy="990600"/>
          </a:xfrm>
        </p:spPr>
        <p:txBody>
          <a:bodyPr/>
          <a:lstStyle/>
          <a:p>
            <a:pPr eaLnBrk="1" hangingPunct="1">
              <a:spcBef>
                <a:spcPct val="0"/>
              </a:spcBef>
              <a:buClr>
                <a:srgbClr val="FFFFFF"/>
              </a:buClr>
              <a:buFont typeface="Questrial" charset="0"/>
              <a:buNone/>
            </a:pPr>
            <a:r>
              <a:rPr lang="en-US" altLang="en-US" smtClean="0">
                <a:solidFill>
                  <a:srgbClr val="00B050"/>
                </a:solidFill>
                <a:sym typeface="Questrial" charset="0"/>
              </a:rPr>
              <a:t>Policies and Practices Results</a:t>
            </a:r>
          </a:p>
        </p:txBody>
      </p:sp>
      <p:sp>
        <p:nvSpPr>
          <p:cNvPr id="8" name="Content Placeholder 7"/>
          <p:cNvSpPr>
            <a:spLocks noGrp="1"/>
          </p:cNvSpPr>
          <p:nvPr>
            <p:ph idx="1"/>
          </p:nvPr>
        </p:nvSpPr>
        <p:spPr>
          <a:xfrm>
            <a:off x="544513" y="1600200"/>
            <a:ext cx="11293475" cy="4957763"/>
          </a:xfrm>
        </p:spPr>
        <p:txBody>
          <a:bodyPr>
            <a:normAutofit fontScale="92500" lnSpcReduction="20000"/>
          </a:bodyPr>
          <a:lstStyle/>
          <a:p>
            <a:pPr marL="110490" indent="0" eaLnBrk="1" fontAlgn="auto" hangingPunct="1">
              <a:spcAft>
                <a:spcPts val="0"/>
              </a:spcAft>
              <a:buFont typeface="Wingdings" panose="05000000000000000000" pitchFamily="2" charset="2"/>
              <a:buNone/>
              <a:defRPr/>
            </a:pPr>
            <a:r>
              <a:rPr lang="en-US" sz="3600" b="1" dirty="0"/>
              <a:t>Nutrition</a:t>
            </a:r>
            <a:r>
              <a:rPr lang="en-US" b="1" dirty="0"/>
              <a:t>:</a:t>
            </a:r>
            <a:r>
              <a:rPr lang="en-US" dirty="0"/>
              <a:t> </a:t>
            </a:r>
          </a:p>
          <a:p>
            <a:pPr eaLnBrk="1" fontAlgn="auto" hangingPunct="1">
              <a:spcAft>
                <a:spcPts val="0"/>
              </a:spcAft>
              <a:defRPr/>
            </a:pPr>
            <a:r>
              <a:rPr lang="en-US" dirty="0"/>
              <a:t> Significant increases in: </a:t>
            </a:r>
          </a:p>
          <a:p>
            <a:pPr lvl="1" eaLnBrk="1" fontAlgn="auto" hangingPunct="1">
              <a:spcAft>
                <a:spcPts val="0"/>
              </a:spcAft>
              <a:defRPr/>
            </a:pPr>
            <a:r>
              <a:rPr lang="en-US" dirty="0">
                <a:latin typeface="Lao UI" panose="020B0502040204020203" pitchFamily="34" charset="0"/>
                <a:cs typeface="Lao UI" panose="020B0502040204020203" pitchFamily="34" charset="0"/>
              </a:rPr>
              <a:t> Parents receive written nutrition policies upon enrollment</a:t>
            </a:r>
          </a:p>
          <a:p>
            <a:pPr lvl="1" eaLnBrk="1" fontAlgn="auto" hangingPunct="1">
              <a:spcAft>
                <a:spcPts val="0"/>
              </a:spcAft>
              <a:defRPr/>
            </a:pPr>
            <a:r>
              <a:rPr lang="en-US" dirty="0">
                <a:latin typeface="Lao UI" panose="020B0502040204020203" pitchFamily="34" charset="0"/>
                <a:cs typeface="Lao UI" panose="020B0502040204020203" pitchFamily="34" charset="0"/>
              </a:rPr>
              <a:t> Parents are given information about what their children are eating</a:t>
            </a:r>
          </a:p>
          <a:p>
            <a:pPr lvl="1" eaLnBrk="1" fontAlgn="auto" hangingPunct="1">
              <a:spcAft>
                <a:spcPts val="0"/>
              </a:spcAft>
              <a:defRPr/>
            </a:pPr>
            <a:r>
              <a:rPr lang="en-US" dirty="0">
                <a:latin typeface="Lao UI" panose="020B0502040204020203" pitchFamily="34" charset="0"/>
                <a:cs typeface="Lao UI" panose="020B0502040204020203" pitchFamily="34" charset="0"/>
              </a:rPr>
              <a:t> Parents are given information about what their children are offered (menus)</a:t>
            </a:r>
          </a:p>
          <a:p>
            <a:pPr lvl="1" eaLnBrk="1" fontAlgn="auto" hangingPunct="1">
              <a:spcAft>
                <a:spcPts val="0"/>
              </a:spcAft>
              <a:defRPr/>
            </a:pPr>
            <a:r>
              <a:rPr lang="en-US" dirty="0">
                <a:latin typeface="Lao UI" panose="020B0502040204020203" pitchFamily="34" charset="0"/>
                <a:cs typeface="Lao UI" panose="020B0502040204020203" pitchFamily="34" charset="0"/>
              </a:rPr>
              <a:t> Children decide which foods they will eat from the foods offered</a:t>
            </a:r>
          </a:p>
          <a:p>
            <a:pPr lvl="1" eaLnBrk="1" fontAlgn="auto" hangingPunct="1">
              <a:spcAft>
                <a:spcPts val="0"/>
              </a:spcAft>
              <a:defRPr/>
            </a:pPr>
            <a:r>
              <a:rPr lang="en-US" dirty="0">
                <a:latin typeface="Lao UI" panose="020B0502040204020203" pitchFamily="34" charset="0"/>
                <a:cs typeface="Lao UI" panose="020B0502040204020203" pitchFamily="34" charset="0"/>
              </a:rPr>
              <a:t> Children serve themselves from serving dishes at meal time</a:t>
            </a:r>
          </a:p>
          <a:p>
            <a:pPr lvl="1" eaLnBrk="1" fontAlgn="auto" hangingPunct="1">
              <a:spcAft>
                <a:spcPts val="0"/>
              </a:spcAft>
              <a:defRPr/>
            </a:pPr>
            <a:r>
              <a:rPr lang="en-US" dirty="0">
                <a:latin typeface="Lao UI" panose="020B0502040204020203" pitchFamily="34" charset="0"/>
                <a:cs typeface="Lao UI" panose="020B0502040204020203" pitchFamily="34" charset="0"/>
              </a:rPr>
              <a:t> Foods are served that reflect the ethnicity and cultures of the children in the centers/home </a:t>
            </a:r>
          </a:p>
          <a:p>
            <a:pPr lvl="1" eaLnBrk="1" fontAlgn="auto" hangingPunct="1">
              <a:spcAft>
                <a:spcPts val="0"/>
              </a:spcAft>
              <a:defRPr/>
            </a:pPr>
            <a:r>
              <a:rPr lang="en-US" dirty="0">
                <a:latin typeface="Lao UI" panose="020B0502040204020203" pitchFamily="34" charset="0"/>
                <a:cs typeface="Lao UI" panose="020B0502040204020203" pitchFamily="34" charset="0"/>
              </a:rPr>
              <a:t> Special occasions and holidays are celebrated with healthy foods or with non-food treats</a:t>
            </a:r>
          </a:p>
          <a:p>
            <a:pPr lvl="1" eaLnBrk="1" fontAlgn="auto" hangingPunct="1">
              <a:spcAft>
                <a:spcPts val="0"/>
              </a:spcAft>
              <a:defRPr/>
            </a:pPr>
            <a:r>
              <a:rPr lang="en-US" dirty="0">
                <a:latin typeface="Lao UI" panose="020B0502040204020203" pitchFamily="34" charset="0"/>
                <a:cs typeface="Lao UI" panose="020B0502040204020203" pitchFamily="34" charset="0"/>
              </a:rPr>
              <a:t> Parents are provided information on child nutrition and healthy eating</a:t>
            </a:r>
          </a:p>
          <a:p>
            <a:pPr marL="471170" lvl="1" indent="0" eaLnBrk="1" fontAlgn="auto" hangingPunct="1">
              <a:spcAft>
                <a:spcPts val="0"/>
              </a:spcAft>
              <a:buFont typeface="Wingdings" panose="05000000000000000000" pitchFamily="2" charset="2"/>
              <a:buNone/>
              <a:defRPr/>
            </a:pPr>
            <a:endParaRPr lang="en-US" dirty="0">
              <a:latin typeface="Lao UI" panose="020B0502040204020203" pitchFamily="34" charset="0"/>
              <a:cs typeface="Lao UI" panose="020B0502040204020203" pitchFamily="34" charset="0"/>
            </a:endParaRPr>
          </a:p>
          <a:p>
            <a:pPr lvl="1" eaLnBrk="1" fontAlgn="auto" hangingPunct="1">
              <a:spcAft>
                <a:spcPts val="0"/>
              </a:spcAft>
              <a:defRPr/>
            </a:pPr>
            <a:endParaRPr lang="en-US" dirty="0">
              <a:latin typeface="Lao UI" panose="020B0502040204020203" pitchFamily="34" charset="0"/>
              <a:cs typeface="Lao UI" panose="020B0502040204020203"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6"/>
          <p:cNvSpPr txBox="1">
            <a:spLocks noGrp="1"/>
          </p:cNvSpPr>
          <p:nvPr>
            <p:ph type="title"/>
          </p:nvPr>
        </p:nvSpPr>
        <p:spPr>
          <a:xfrm>
            <a:off x="260350" y="96838"/>
            <a:ext cx="10871200" cy="990600"/>
          </a:xfrm>
        </p:spPr>
        <p:txBody>
          <a:bodyPr/>
          <a:lstStyle/>
          <a:p>
            <a:pPr eaLnBrk="1" hangingPunct="1">
              <a:spcBef>
                <a:spcPct val="0"/>
              </a:spcBef>
              <a:buClr>
                <a:srgbClr val="FFFFFF"/>
              </a:buClr>
              <a:buFont typeface="Questrial" charset="0"/>
              <a:buNone/>
            </a:pPr>
            <a:r>
              <a:rPr lang="en-US" altLang="en-US" smtClean="0">
                <a:solidFill>
                  <a:srgbClr val="00B050"/>
                </a:solidFill>
                <a:sym typeface="Questrial" charset="0"/>
              </a:rPr>
              <a:t>Policies and Practices Results</a:t>
            </a:r>
          </a:p>
        </p:txBody>
      </p:sp>
      <p:sp>
        <p:nvSpPr>
          <p:cNvPr id="8" name="Content Placeholder 7"/>
          <p:cNvSpPr>
            <a:spLocks noGrp="1"/>
          </p:cNvSpPr>
          <p:nvPr>
            <p:ph idx="1"/>
          </p:nvPr>
        </p:nvSpPr>
        <p:spPr>
          <a:xfrm>
            <a:off x="544513" y="1647825"/>
            <a:ext cx="11293475" cy="4648200"/>
          </a:xfrm>
        </p:spPr>
        <p:txBody>
          <a:bodyPr>
            <a:normAutofit/>
          </a:bodyPr>
          <a:lstStyle/>
          <a:p>
            <a:pPr eaLnBrk="1" fontAlgn="auto" hangingPunct="1">
              <a:spcAft>
                <a:spcPts val="0"/>
              </a:spcAft>
              <a:defRPr/>
            </a:pPr>
            <a:r>
              <a:rPr lang="en-US" b="1" dirty="0"/>
              <a:t> CACFP participation:</a:t>
            </a:r>
            <a:r>
              <a:rPr lang="en-US" dirty="0"/>
              <a:t> </a:t>
            </a:r>
          </a:p>
          <a:p>
            <a:pPr lvl="1" eaLnBrk="1" fontAlgn="auto" hangingPunct="1">
              <a:spcAft>
                <a:spcPts val="0"/>
              </a:spcAft>
              <a:defRPr/>
            </a:pPr>
            <a:r>
              <a:rPr lang="en-US" dirty="0">
                <a:latin typeface="Lao UI" panose="020B0502040204020203" pitchFamily="34" charset="0"/>
                <a:cs typeface="Lao UI" panose="020B0502040204020203" pitchFamily="34" charset="0"/>
              </a:rPr>
              <a:t> Over 70% of providers surveyed participate</a:t>
            </a:r>
          </a:p>
          <a:p>
            <a:pPr marL="471170" lvl="1" indent="0" eaLnBrk="1" fontAlgn="auto" hangingPunct="1">
              <a:spcAft>
                <a:spcPts val="0"/>
              </a:spcAft>
              <a:buFont typeface="Wingdings" panose="05000000000000000000" pitchFamily="2" charset="2"/>
              <a:buNone/>
              <a:defRPr/>
            </a:pPr>
            <a:endParaRPr lang="en-US" dirty="0">
              <a:latin typeface="Lao UI" panose="020B0502040204020203" pitchFamily="34" charset="0"/>
              <a:cs typeface="Lao UI" panose="020B0502040204020203" pitchFamily="34" charset="0"/>
            </a:endParaRPr>
          </a:p>
          <a:p>
            <a:pPr eaLnBrk="1" fontAlgn="auto" hangingPunct="1">
              <a:spcAft>
                <a:spcPts val="0"/>
              </a:spcAft>
              <a:defRPr/>
            </a:pPr>
            <a:r>
              <a:rPr lang="en-US" b="1" dirty="0"/>
              <a:t> Self-efficacy (preparedness):</a:t>
            </a:r>
            <a:r>
              <a:rPr lang="en-US" dirty="0"/>
              <a:t> </a:t>
            </a:r>
          </a:p>
          <a:p>
            <a:pPr lvl="1" eaLnBrk="1" fontAlgn="auto" hangingPunct="1">
              <a:spcAft>
                <a:spcPts val="0"/>
              </a:spcAft>
              <a:defRPr/>
            </a:pPr>
            <a:r>
              <a:rPr lang="en-US" dirty="0">
                <a:latin typeface="Lao UI" panose="020B0502040204020203" pitchFamily="34" charset="0"/>
                <a:cs typeface="Lao UI" panose="020B0502040204020203" pitchFamily="34" charset="0"/>
              </a:rPr>
              <a:t> 90% of providers feel prepared to make changes in food and beverage practices </a:t>
            </a:r>
          </a:p>
          <a:p>
            <a:pPr lvl="1" eaLnBrk="1" fontAlgn="auto" hangingPunct="1">
              <a:spcAft>
                <a:spcPts val="0"/>
              </a:spcAft>
              <a:defRPr/>
            </a:pPr>
            <a:r>
              <a:rPr lang="en-US" dirty="0">
                <a:latin typeface="Lao UI" panose="020B0502040204020203" pitchFamily="34" charset="0"/>
                <a:cs typeface="Lao UI" panose="020B0502040204020203" pitchFamily="34" charset="0"/>
              </a:rPr>
              <a:t> 94.4% of providers feel prepared in doing teacher-led physical activity</a:t>
            </a:r>
          </a:p>
          <a:p>
            <a:pPr lvl="1" eaLnBrk="1" fontAlgn="auto" hangingPunct="1">
              <a:spcAft>
                <a:spcPts val="0"/>
              </a:spcAft>
              <a:defRPr/>
            </a:pPr>
            <a:r>
              <a:rPr lang="en-US" dirty="0">
                <a:latin typeface="Lao UI" panose="020B0502040204020203" pitchFamily="34" charset="0"/>
                <a:cs typeface="Lao UI" panose="020B0502040204020203" pitchFamily="34" charset="0"/>
              </a:rPr>
              <a:t> Providers feel least prepared to address breastfeeding</a:t>
            </a:r>
          </a:p>
          <a:p>
            <a:pPr marL="110490" indent="0" eaLnBrk="1" fontAlgn="auto" hangingPunct="1">
              <a:spcAft>
                <a:spcPts val="0"/>
              </a:spcAft>
              <a:buFont typeface="Wingdings" panose="05000000000000000000" pitchFamily="2" charset="2"/>
              <a:buNone/>
              <a:defRPr/>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6"/>
          <p:cNvSpPr txBox="1">
            <a:spLocks noGrp="1"/>
          </p:cNvSpPr>
          <p:nvPr>
            <p:ph type="title"/>
          </p:nvPr>
        </p:nvSpPr>
        <p:spPr>
          <a:xfrm>
            <a:off x="260350" y="96838"/>
            <a:ext cx="10871200" cy="990600"/>
          </a:xfrm>
        </p:spPr>
        <p:txBody>
          <a:bodyPr/>
          <a:lstStyle/>
          <a:p>
            <a:pPr eaLnBrk="1" hangingPunct="1">
              <a:spcBef>
                <a:spcPct val="0"/>
              </a:spcBef>
              <a:buClr>
                <a:srgbClr val="FFFFFF"/>
              </a:buClr>
              <a:buFont typeface="Questrial" charset="0"/>
              <a:buNone/>
            </a:pPr>
            <a:r>
              <a:rPr lang="en-US" altLang="en-US" smtClean="0">
                <a:solidFill>
                  <a:srgbClr val="00B050"/>
                </a:solidFill>
                <a:sym typeface="Questrial" charset="0"/>
              </a:rPr>
              <a:t>Policies and Practices Results</a:t>
            </a:r>
          </a:p>
        </p:txBody>
      </p:sp>
      <p:sp>
        <p:nvSpPr>
          <p:cNvPr id="8" name="Content Placeholder 7"/>
          <p:cNvSpPr>
            <a:spLocks noGrp="1"/>
          </p:cNvSpPr>
          <p:nvPr>
            <p:ph idx="1"/>
          </p:nvPr>
        </p:nvSpPr>
        <p:spPr>
          <a:xfrm>
            <a:off x="544513" y="1647825"/>
            <a:ext cx="11293475" cy="4648200"/>
          </a:xfrm>
        </p:spPr>
        <p:txBody>
          <a:bodyPr>
            <a:normAutofit/>
          </a:bodyPr>
          <a:lstStyle/>
          <a:p>
            <a:pPr eaLnBrk="1" fontAlgn="auto" hangingPunct="1">
              <a:spcAft>
                <a:spcPts val="0"/>
              </a:spcAft>
              <a:defRPr/>
            </a:pPr>
            <a:r>
              <a:rPr lang="en-US" sz="3200" b="1" dirty="0"/>
              <a:t> Challenges:</a:t>
            </a:r>
            <a:r>
              <a:rPr lang="en-US" sz="3200" dirty="0"/>
              <a:t> </a:t>
            </a:r>
          </a:p>
          <a:p>
            <a:pPr lvl="1" eaLnBrk="1" fontAlgn="auto" hangingPunct="1">
              <a:spcAft>
                <a:spcPts val="0"/>
              </a:spcAft>
              <a:defRPr/>
            </a:pPr>
            <a:r>
              <a:rPr lang="en-US" sz="2800" dirty="0">
                <a:latin typeface="Lao UI" panose="020B0502040204020203" pitchFamily="34" charset="0"/>
                <a:cs typeface="Lao UI" panose="020B0502040204020203" pitchFamily="34" charset="0"/>
              </a:rPr>
              <a:t> Most frequently cited: </a:t>
            </a:r>
          </a:p>
          <a:p>
            <a:pPr lvl="2" eaLnBrk="1" fontAlgn="auto" hangingPunct="1">
              <a:spcAft>
                <a:spcPts val="0"/>
              </a:spcAft>
              <a:buClr>
                <a:schemeClr val="accent3"/>
              </a:buClr>
              <a:buSzPct val="100000"/>
              <a:buFont typeface="Wingdings" panose="05000000000000000000" pitchFamily="2" charset="2"/>
              <a:buChar char="q"/>
              <a:defRPr/>
            </a:pPr>
            <a:r>
              <a:rPr lang="en-US" sz="2500" dirty="0">
                <a:latin typeface="Lao UI" panose="020B0502040204020203" pitchFamily="34" charset="0"/>
                <a:cs typeface="Lao UI" panose="020B0502040204020203" pitchFamily="34" charset="0"/>
              </a:rPr>
              <a:t> Lack of support from parents</a:t>
            </a:r>
          </a:p>
          <a:p>
            <a:pPr lvl="2" eaLnBrk="1" fontAlgn="auto" hangingPunct="1">
              <a:spcAft>
                <a:spcPts val="0"/>
              </a:spcAft>
              <a:buClr>
                <a:schemeClr val="accent3"/>
              </a:buClr>
              <a:buSzPct val="100000"/>
              <a:buFont typeface="Wingdings" panose="05000000000000000000" pitchFamily="2" charset="2"/>
              <a:buChar char="q"/>
              <a:defRPr/>
            </a:pPr>
            <a:r>
              <a:rPr lang="en-US" sz="2500" dirty="0">
                <a:latin typeface="Lao UI" panose="020B0502040204020203" pitchFamily="34" charset="0"/>
                <a:cs typeface="Lao UI" panose="020B0502040204020203" pitchFamily="34" charset="0"/>
              </a:rPr>
              <a:t> Not enough resources to make changes</a:t>
            </a:r>
          </a:p>
          <a:p>
            <a:pPr lvl="1" eaLnBrk="1" fontAlgn="auto" hangingPunct="1">
              <a:spcAft>
                <a:spcPts val="0"/>
              </a:spcAft>
              <a:defRPr/>
            </a:pPr>
            <a:r>
              <a:rPr lang="en-US" sz="2800" dirty="0">
                <a:latin typeface="Lao UI" panose="020B0502040204020203" pitchFamily="34" charset="0"/>
                <a:cs typeface="Lao UI" panose="020B0502040204020203" pitchFamily="34" charset="0"/>
              </a:rPr>
              <a:t> Providers who received coaching reported more challenges at baseline and follow-up than those who did not</a:t>
            </a:r>
          </a:p>
          <a:p>
            <a:pPr lvl="1" eaLnBrk="1" fontAlgn="auto" hangingPunct="1">
              <a:spcAft>
                <a:spcPts val="0"/>
              </a:spcAft>
              <a:defRPr/>
            </a:pPr>
            <a:r>
              <a:rPr lang="en-US" sz="2800" dirty="0">
                <a:latin typeface="Lao UI" panose="020B0502040204020203" pitchFamily="34" charset="0"/>
                <a:cs typeface="Lao UI" panose="020B0502040204020203" pitchFamily="34" charset="0"/>
              </a:rPr>
              <a:t> Center-based providers reported more challenges at follow-up than family child care providers</a:t>
            </a:r>
          </a:p>
          <a:p>
            <a:pPr marL="0" indent="0" eaLnBrk="1" fontAlgn="auto" hangingPunct="1">
              <a:spcAft>
                <a:spcPts val="0"/>
              </a:spcAft>
              <a:buFont typeface="Wingdings" panose="05000000000000000000" pitchFamily="2" charset="2"/>
              <a:buNone/>
              <a:defRPr/>
            </a:pPr>
            <a:endParaRPr lang="en-US" sz="3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txBox="1">
            <a:spLocks noGrp="1"/>
          </p:cNvSpPr>
          <p:nvPr>
            <p:ph type="title"/>
          </p:nvPr>
        </p:nvSpPr>
        <p:spPr>
          <a:xfrm>
            <a:off x="260350" y="96838"/>
            <a:ext cx="11828463" cy="990600"/>
          </a:xfrm>
        </p:spPr>
        <p:txBody>
          <a:bodyPr/>
          <a:lstStyle/>
          <a:p>
            <a:pPr eaLnBrk="1" hangingPunct="1">
              <a:spcBef>
                <a:spcPct val="0"/>
              </a:spcBef>
              <a:buClr>
                <a:srgbClr val="FFFFFF"/>
              </a:buClr>
              <a:buFont typeface="Questrial" charset="0"/>
              <a:buNone/>
            </a:pPr>
            <a:r>
              <a:rPr lang="en-US" altLang="en-US" smtClean="0">
                <a:solidFill>
                  <a:srgbClr val="00B050"/>
                </a:solidFill>
                <a:sym typeface="Questrial" charset="0"/>
              </a:rPr>
              <a:t>Lessons Learned from Program Implementation and Evaluation</a:t>
            </a:r>
          </a:p>
        </p:txBody>
      </p:sp>
      <p:sp>
        <p:nvSpPr>
          <p:cNvPr id="3" name="Text Placeholder 2"/>
          <p:cNvSpPr>
            <a:spLocks noGrp="1"/>
          </p:cNvSpPr>
          <p:nvPr>
            <p:ph type="body" idx="1"/>
          </p:nvPr>
        </p:nvSpPr>
        <p:spPr>
          <a:xfrm>
            <a:off x="544513" y="1600200"/>
            <a:ext cx="11293475" cy="4648200"/>
          </a:xfrm>
        </p:spPr>
        <p:txBody>
          <a:bodyPr/>
          <a:lstStyle/>
          <a:p>
            <a:pPr eaLnBrk="1" fontAlgn="auto" hangingPunct="1">
              <a:spcAft>
                <a:spcPts val="0"/>
              </a:spcAft>
              <a:defRPr/>
            </a:pPr>
            <a:r>
              <a:rPr lang="en-US" dirty="0"/>
              <a:t> Providers need more resources</a:t>
            </a:r>
          </a:p>
          <a:p>
            <a:pPr lvl="1" eaLnBrk="1" fontAlgn="auto" hangingPunct="1">
              <a:spcAft>
                <a:spcPts val="0"/>
              </a:spcAft>
              <a:defRPr/>
            </a:pPr>
            <a:r>
              <a:rPr lang="en-US" dirty="0"/>
              <a:t> for their sites</a:t>
            </a:r>
          </a:p>
          <a:p>
            <a:pPr lvl="1" eaLnBrk="1" fontAlgn="auto" hangingPunct="1">
              <a:spcAft>
                <a:spcPts val="0"/>
              </a:spcAft>
              <a:defRPr/>
            </a:pPr>
            <a:r>
              <a:rPr lang="en-US" dirty="0"/>
              <a:t> for parents</a:t>
            </a:r>
          </a:p>
          <a:p>
            <a:pPr eaLnBrk="1" fontAlgn="auto" hangingPunct="1">
              <a:spcAft>
                <a:spcPts val="0"/>
              </a:spcAft>
              <a:defRPr/>
            </a:pPr>
            <a:r>
              <a:rPr lang="en-US" dirty="0"/>
              <a:t> Providers need &amp; want more training, especially around family engagement, as well as training for parents</a:t>
            </a:r>
          </a:p>
          <a:p>
            <a:pPr eaLnBrk="1" fontAlgn="auto" hangingPunct="1">
              <a:spcAft>
                <a:spcPts val="0"/>
              </a:spcAft>
              <a:defRPr/>
            </a:pPr>
            <a:r>
              <a:rPr lang="en-US" dirty="0"/>
              <a:t> FCC’s are fertile ground for making healthy changes</a:t>
            </a:r>
            <a:r>
              <a:rPr lang="en-US" i="1" dirty="0"/>
              <a:t> </a:t>
            </a:r>
          </a:p>
          <a:p>
            <a:pPr eaLnBrk="1" fontAlgn="auto" hangingPunct="1">
              <a:spcAft>
                <a:spcPts val="0"/>
              </a:spcAft>
              <a:defRPr/>
            </a:pPr>
            <a:r>
              <a:rPr lang="en-US" dirty="0"/>
              <a:t> Further intervention regarding </a:t>
            </a:r>
          </a:p>
          <a:p>
            <a:pPr marL="110490" indent="0" eaLnBrk="1" fontAlgn="auto" hangingPunct="1">
              <a:spcAft>
                <a:spcPts val="0"/>
              </a:spcAft>
              <a:buFont typeface="Wingdings" panose="05000000000000000000" pitchFamily="2" charset="2"/>
              <a:buNone/>
              <a:defRPr/>
            </a:pPr>
            <a:r>
              <a:rPr lang="en-US" dirty="0"/>
              <a:t>  breastfeeding practices </a:t>
            </a:r>
            <a:r>
              <a:rPr lang="en-US" dirty="0" smtClean="0"/>
              <a:t>needed</a:t>
            </a:r>
          </a:p>
          <a:p>
            <a:pPr eaLnBrk="1" fontAlgn="auto" hangingPunct="1">
              <a:spcAft>
                <a:spcPts val="0"/>
              </a:spcAft>
              <a:defRPr/>
            </a:pPr>
            <a:r>
              <a:rPr lang="en-US" dirty="0"/>
              <a:t> </a:t>
            </a:r>
            <a:r>
              <a:rPr lang="en-US" dirty="0" smtClean="0"/>
              <a:t>Need LE-specific trainings</a:t>
            </a:r>
            <a:endParaRPr lang="en-US" dirty="0"/>
          </a:p>
          <a:p>
            <a:pPr eaLnBrk="1" fontAlgn="auto" hangingPunct="1">
              <a:spcAft>
                <a:spcPts val="0"/>
              </a:spcAft>
              <a:defRPr/>
            </a:pPr>
            <a:endParaRPr lang="en-US" i="1" dirty="0"/>
          </a:p>
        </p:txBody>
      </p:sp>
      <p:pic>
        <p:nvPicPr>
          <p:cNvPr id="103428" name="Picture 3"/>
          <p:cNvPicPr>
            <a:picLocks noChangeAspect="1"/>
          </p:cNvPicPr>
          <p:nvPr/>
        </p:nvPicPr>
        <p:blipFill>
          <a:blip r:embed="rId3">
            <a:extLst>
              <a:ext uri="{28A0092B-C50C-407E-A947-70E740481C1C}">
                <a14:useLocalDpi xmlns:a14="http://schemas.microsoft.com/office/drawing/2010/main" val="0"/>
              </a:ext>
            </a:extLst>
          </a:blip>
          <a:srcRect l="34492" t="18875" r="35851" b="13876"/>
          <a:stretch>
            <a:fillRect/>
          </a:stretch>
        </p:blipFill>
        <p:spPr bwMode="auto">
          <a:xfrm>
            <a:off x="7589651" y="4716462"/>
            <a:ext cx="1201737"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4">
            <a:hlinkClick r:id="rId4"/>
          </p:cNvPr>
          <p:cNvPicPr>
            <a:picLocks noChangeAspect="1"/>
          </p:cNvPicPr>
          <p:nvPr/>
        </p:nvPicPr>
        <p:blipFill>
          <a:blip r:embed="rId5">
            <a:extLst>
              <a:ext uri="{28A0092B-C50C-407E-A947-70E740481C1C}">
                <a14:useLocalDpi xmlns:a14="http://schemas.microsoft.com/office/drawing/2010/main" val="0"/>
              </a:ext>
            </a:extLst>
          </a:blip>
          <a:srcRect l="34492" t="19376" r="35710" b="12125"/>
          <a:stretch>
            <a:fillRect/>
          </a:stretch>
        </p:blipFill>
        <p:spPr bwMode="auto">
          <a:xfrm>
            <a:off x="6143952" y="4716462"/>
            <a:ext cx="1206500"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6"/>
          <a:srcRect l="23869" t="17081" r="42227" b="5971"/>
          <a:stretch/>
        </p:blipFill>
        <p:spPr>
          <a:xfrm>
            <a:off x="8987915" y="4716462"/>
            <a:ext cx="1200562" cy="1531938"/>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3"/>
          <p:cNvSpPr txBox="1">
            <a:spLocks noGrp="1"/>
          </p:cNvSpPr>
          <p:nvPr>
            <p:ph type="title"/>
          </p:nvPr>
        </p:nvSpPr>
        <p:spPr>
          <a:xfrm>
            <a:off x="260350" y="96838"/>
            <a:ext cx="10871200" cy="990600"/>
          </a:xfrm>
        </p:spPr>
        <p:txBody>
          <a:bodyPr/>
          <a:lstStyle/>
          <a:p>
            <a:pPr eaLnBrk="1" hangingPunct="1">
              <a:spcBef>
                <a:spcPct val="0"/>
              </a:spcBef>
              <a:buClr>
                <a:srgbClr val="FFFFFF"/>
              </a:buClr>
              <a:buFont typeface="Questrial" charset="0"/>
              <a:buNone/>
            </a:pPr>
            <a:r>
              <a:rPr lang="en-US" altLang="en-US" smtClean="0">
                <a:solidFill>
                  <a:srgbClr val="00B050"/>
                </a:solidFill>
                <a:sym typeface="Questrial" charset="0"/>
              </a:rPr>
              <a:t>What We DID Accomplish</a:t>
            </a:r>
          </a:p>
        </p:txBody>
      </p:sp>
      <p:sp>
        <p:nvSpPr>
          <p:cNvPr id="105475" name="Text Placeholder 5"/>
          <p:cNvSpPr txBox="1">
            <a:spLocks noGrp="1"/>
          </p:cNvSpPr>
          <p:nvPr>
            <p:ph type="body" idx="1"/>
          </p:nvPr>
        </p:nvSpPr>
        <p:spPr>
          <a:xfrm>
            <a:off x="544513" y="1600200"/>
            <a:ext cx="11293475" cy="4648200"/>
          </a:xfrm>
        </p:spPr>
        <p:txBody>
          <a:bodyPr/>
          <a:lstStyle/>
          <a:p>
            <a:pPr marL="457200" indent="-457200" eaLnBrk="1" hangingPunct="1">
              <a:spcBef>
                <a:spcPct val="0"/>
              </a:spcBef>
              <a:buClr>
                <a:srgbClr val="3691AA"/>
              </a:buClr>
              <a:buSzTx/>
            </a:pPr>
            <a:r>
              <a:rPr lang="en-US" altLang="en-US" smtClean="0">
                <a:solidFill>
                  <a:srgbClr val="000000"/>
                </a:solidFill>
                <a:ea typeface="Calibri" panose="020F0502020204030204" pitchFamily="34" charset="0"/>
                <a:sym typeface="Calibri" panose="020F0502020204030204" pitchFamily="34" charset="0"/>
              </a:rPr>
              <a:t>Improved nutrition and PA practices in child care.</a:t>
            </a:r>
          </a:p>
          <a:p>
            <a:pPr marL="457200" indent="-457200" eaLnBrk="1" hangingPunct="1">
              <a:spcBef>
                <a:spcPts val="600"/>
              </a:spcBef>
              <a:buClr>
                <a:srgbClr val="3691AA"/>
              </a:buClr>
              <a:buSzTx/>
            </a:pPr>
            <a:r>
              <a:rPr lang="en-US" altLang="en-US" smtClean="0">
                <a:solidFill>
                  <a:srgbClr val="000000"/>
                </a:solidFill>
                <a:ea typeface="Calibri" panose="020F0502020204030204" pitchFamily="34" charset="0"/>
                <a:sym typeface="Calibri" panose="020F0502020204030204" pitchFamily="34" charset="0"/>
              </a:rPr>
              <a:t>Creation and adoption of nutrition and PA policies in child care.</a:t>
            </a:r>
          </a:p>
          <a:p>
            <a:pPr marL="457200" indent="-457200" eaLnBrk="1" hangingPunct="1">
              <a:spcBef>
                <a:spcPts val="600"/>
              </a:spcBef>
              <a:buClr>
                <a:srgbClr val="3691AA"/>
              </a:buClr>
              <a:buSzTx/>
            </a:pPr>
            <a:r>
              <a:rPr lang="en-US" altLang="en-US" smtClean="0">
                <a:solidFill>
                  <a:srgbClr val="000000"/>
                </a:solidFill>
                <a:ea typeface="Calibri" panose="020F0502020204030204" pitchFamily="34" charset="0"/>
                <a:sym typeface="Calibri" panose="020F0502020204030204" pitchFamily="34" charset="0"/>
              </a:rPr>
              <a:t>Providers communicate nutrition and PA policies with parents via newsletters or other venues. </a:t>
            </a:r>
          </a:p>
          <a:p>
            <a:pPr marL="457200" indent="-457200" eaLnBrk="1" hangingPunct="1">
              <a:spcBef>
                <a:spcPts val="600"/>
              </a:spcBef>
              <a:buClr>
                <a:srgbClr val="3691AA"/>
              </a:buClr>
              <a:buSzTx/>
            </a:pPr>
            <a:r>
              <a:rPr lang="en-US" altLang="en-US" smtClean="0">
                <a:solidFill>
                  <a:srgbClr val="000000"/>
                </a:solidFill>
                <a:ea typeface="Calibri" panose="020F0502020204030204" pitchFamily="34" charset="0"/>
                <a:sym typeface="Calibri" panose="020F0502020204030204" pitchFamily="34" charset="0"/>
              </a:rPr>
              <a:t>Identified barriers and concerns that child care providers face in efforts to promote good nutrition and active play.</a:t>
            </a:r>
          </a:p>
          <a:p>
            <a:pPr marL="457200" indent="-457200" eaLnBrk="1" hangingPunct="1">
              <a:spcBef>
                <a:spcPts val="600"/>
              </a:spcBef>
              <a:buClr>
                <a:srgbClr val="3691AA"/>
              </a:buClr>
              <a:buSzTx/>
            </a:pPr>
            <a:r>
              <a:rPr lang="en-US" altLang="en-US" smtClean="0">
                <a:solidFill>
                  <a:srgbClr val="000000"/>
                </a:solidFill>
                <a:ea typeface="Calibri" panose="020F0502020204030204" pitchFamily="34" charset="0"/>
                <a:sym typeface="Calibri" panose="020F0502020204030204" pitchFamily="34" charset="0"/>
              </a:rPr>
              <a:t>Promotion of, and the benefits of participation in, CACFP.</a:t>
            </a:r>
          </a:p>
          <a:p>
            <a:pPr marL="457200" indent="-457200" eaLnBrk="1" hangingPunct="1">
              <a:spcBef>
                <a:spcPts val="600"/>
              </a:spcBef>
              <a:buClr>
                <a:srgbClr val="3691AA"/>
              </a:buClr>
              <a:buSzTx/>
            </a:pPr>
            <a:r>
              <a:rPr lang="en-US" altLang="en-US" smtClean="0">
                <a:solidFill>
                  <a:srgbClr val="000000"/>
                </a:solidFill>
                <a:ea typeface="Calibri" panose="020F0502020204030204" pitchFamily="34" charset="0"/>
                <a:sym typeface="Calibri" panose="020F0502020204030204" pitchFamily="34" charset="0"/>
              </a:rPr>
              <a:t>Reduced prevalence of overweight &amp; obesity among children in child care.</a:t>
            </a:r>
          </a:p>
        </p:txBody>
      </p:sp>
      <p:sp>
        <p:nvSpPr>
          <p:cNvPr id="2" name="5-Point Star 1"/>
          <p:cNvSpPr/>
          <p:nvPr/>
        </p:nvSpPr>
        <p:spPr>
          <a:xfrm>
            <a:off x="538163" y="1662113"/>
            <a:ext cx="465137" cy="4000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5-Point Star 4"/>
          <p:cNvSpPr/>
          <p:nvPr/>
        </p:nvSpPr>
        <p:spPr>
          <a:xfrm>
            <a:off x="555625" y="2176463"/>
            <a:ext cx="466725"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5-Point Star 8"/>
          <p:cNvSpPr/>
          <p:nvPr/>
        </p:nvSpPr>
        <p:spPr>
          <a:xfrm>
            <a:off x="555625" y="2689225"/>
            <a:ext cx="466725"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5-Point Star 9"/>
          <p:cNvSpPr/>
          <p:nvPr/>
        </p:nvSpPr>
        <p:spPr>
          <a:xfrm>
            <a:off x="527050" y="3603625"/>
            <a:ext cx="465138" cy="3794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5-Point Star 10"/>
          <p:cNvSpPr/>
          <p:nvPr/>
        </p:nvSpPr>
        <p:spPr>
          <a:xfrm>
            <a:off x="544513" y="4522788"/>
            <a:ext cx="466725" cy="3794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638289" y="5109892"/>
            <a:ext cx="285656" cy="369332"/>
          </a:xfrm>
          <a:prstGeom prst="rect">
            <a:avLst/>
          </a:prstGeom>
          <a:solidFill>
            <a:srgbClr val="FF0000"/>
          </a:solidFill>
        </p:spPr>
        <p:txBody>
          <a:bodyPr wrap="none">
            <a:spAutoFit/>
          </a:bodyPr>
          <a:lstStyle/>
          <a:p>
            <a:pPr marL="457200" indent="-457200" eaLnBrk="1" hangingPunct="1">
              <a:spcBef>
                <a:spcPts val="600"/>
              </a:spcBef>
              <a:buClr>
                <a:srgbClr val="3691AA"/>
              </a:buClr>
              <a:defRPr/>
            </a:pPr>
            <a:r>
              <a:rPr lang="en-US" altLang="en-US" sz="1800" b="1" dirty="0">
                <a:ln>
                  <a:solidFill>
                    <a:schemeClr val="tx1"/>
                  </a:solidFill>
                </a:ln>
                <a:latin typeface="Lao UI" charset="0"/>
                <a:ea typeface="Calibri" panose="020F0502020204030204" pitchFamily="34" charset="0"/>
                <a:cs typeface="Lao UI" charset="0"/>
                <a:sym typeface="Calibri" panose="020F0502020204030204" pitchFamily="34" charset="0"/>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txBox="1">
            <a:spLocks noGrp="1"/>
          </p:cNvSpPr>
          <p:nvPr>
            <p:ph type="title"/>
          </p:nvPr>
        </p:nvSpPr>
        <p:spPr>
          <a:xfrm>
            <a:off x="260350" y="96838"/>
            <a:ext cx="10871200" cy="990600"/>
          </a:xfrm>
        </p:spPr>
        <p:txBody>
          <a:bodyPr/>
          <a:lstStyle/>
          <a:p>
            <a:pPr eaLnBrk="1" hangingPunct="1">
              <a:spcBef>
                <a:spcPct val="0"/>
              </a:spcBef>
              <a:buClr>
                <a:srgbClr val="FFFFFF"/>
              </a:buClr>
              <a:buFont typeface="Questrial" charset="0"/>
              <a:buNone/>
            </a:pPr>
            <a:r>
              <a:rPr lang="en-US" altLang="en-US" smtClean="0">
                <a:solidFill>
                  <a:srgbClr val="00B050"/>
                </a:solidFill>
                <a:sym typeface="Questrial" charset="0"/>
              </a:rPr>
              <a:t>Narrative from the Field</a:t>
            </a:r>
          </a:p>
        </p:txBody>
      </p:sp>
      <p:sp>
        <p:nvSpPr>
          <p:cNvPr id="107523" name="Text Placeholder 2"/>
          <p:cNvSpPr txBox="1">
            <a:spLocks noGrp="1"/>
          </p:cNvSpPr>
          <p:nvPr>
            <p:ph type="body" idx="1"/>
          </p:nvPr>
        </p:nvSpPr>
        <p:spPr>
          <a:xfrm>
            <a:off x="544513" y="1600200"/>
            <a:ext cx="11293475" cy="4648200"/>
          </a:xfrm>
        </p:spPr>
        <p:txBody>
          <a:bodyPr/>
          <a:lstStyle/>
          <a:p>
            <a:pPr marL="319088" eaLnBrk="1" hangingPunct="1">
              <a:buSzTx/>
            </a:pPr>
            <a:r>
              <a:rPr lang="en-US" altLang="en-US" sz="2000" smtClean="0">
                <a:solidFill>
                  <a:srgbClr val="000000"/>
                </a:solidFill>
                <a:cs typeface="Arial" panose="020B0604020202020204" pitchFamily="34" charset="0"/>
                <a:sym typeface="Questrial" charset="0"/>
              </a:rPr>
              <a:t> </a:t>
            </a:r>
            <a:r>
              <a:rPr lang="en-US" altLang="en-US" sz="2200" smtClean="0">
                <a:solidFill>
                  <a:srgbClr val="000000"/>
                </a:solidFill>
                <a:cs typeface="Arial" panose="020B0604020202020204" pitchFamily="34" charset="0"/>
                <a:sym typeface="Questrial" charset="0"/>
              </a:rPr>
              <a:t>This program has changed my life. Through the program I learned about portions, family-style eating, and physical activity – lessons I took home to my family too.  My son has struggled with his weight for a long time and was unhappy and never wanted to go out.  But since making changes at home, he lost 15 pounds, seems much happier, and displays greater self-confidence. Thank you. </a:t>
            </a:r>
            <a:r>
              <a:rPr lang="en-US" altLang="en-US" sz="1800" smtClean="0">
                <a:solidFill>
                  <a:srgbClr val="000000"/>
                </a:solidFill>
                <a:cs typeface="Arial" panose="020B0604020202020204" pitchFamily="34" charset="0"/>
                <a:sym typeface="Questrial" charset="0"/>
              </a:rPr>
              <a:t>– CHLA CC participant*</a:t>
            </a:r>
          </a:p>
          <a:p>
            <a:pPr marL="319088" eaLnBrk="1" hangingPunct="1">
              <a:buSzTx/>
            </a:pPr>
            <a:r>
              <a:rPr lang="en-US" altLang="en-US" sz="1800" smtClean="0">
                <a:solidFill>
                  <a:srgbClr val="000000"/>
                </a:solidFill>
                <a:cs typeface="Arial" panose="020B0604020202020204" pitchFamily="34" charset="0"/>
                <a:sym typeface="Questrial" charset="0"/>
              </a:rPr>
              <a:t> </a:t>
            </a:r>
            <a:r>
              <a:rPr lang="en-US" altLang="en-US" sz="2200" smtClean="0">
                <a:solidFill>
                  <a:srgbClr val="000000"/>
                </a:solidFill>
                <a:cs typeface="Arial" panose="020B0604020202020204" pitchFamily="34" charset="0"/>
                <a:sym typeface="Questrial" charset="0"/>
              </a:rPr>
              <a:t>“[</a:t>
            </a:r>
            <a:r>
              <a:rPr lang="en-US" altLang="en-US" sz="2200" smtClean="0">
                <a:solidFill>
                  <a:srgbClr val="333333"/>
                </a:solidFill>
                <a:cs typeface="Arial" panose="020B0604020202020204" pitchFamily="34" charset="0"/>
                <a:sym typeface="Questrial" charset="0"/>
              </a:rPr>
              <a:t>CHLA CC] helped me attain my dream job, and I don't think anyone enjoyed this program as much as I did. It gave me the opportunity to inspire, motivate, create, and learn to become an efficient public speaker…I feel it was very positive for the children and families it reached, and that it provided more awareness about what we can all do to raise healthier children. I also feel it was a wonderful way of reaching out to providers, by giving them support and motivation, as they give so much of themselves for the children and families they serve.” </a:t>
            </a:r>
            <a:r>
              <a:rPr lang="en-US" altLang="en-US" sz="2000" smtClean="0">
                <a:solidFill>
                  <a:srgbClr val="333333"/>
                </a:solidFill>
                <a:cs typeface="Arial" panose="020B0604020202020204" pitchFamily="34" charset="0"/>
                <a:sym typeface="Questrial" charset="0"/>
              </a:rPr>
              <a:t>– </a:t>
            </a:r>
            <a:r>
              <a:rPr lang="en-US" altLang="en-US" sz="1800" smtClean="0">
                <a:solidFill>
                  <a:srgbClr val="333333"/>
                </a:solidFill>
                <a:cs typeface="Arial" panose="020B0604020202020204" pitchFamily="34" charset="0"/>
                <a:sym typeface="Questrial" charset="0"/>
              </a:rPr>
              <a:t>CHLA CC coach</a:t>
            </a:r>
          </a:p>
        </p:txBody>
      </p:sp>
      <p:sp>
        <p:nvSpPr>
          <p:cNvPr id="107524" name="TextBox 3"/>
          <p:cNvSpPr txBox="1">
            <a:spLocks noChangeArrowheads="1"/>
          </p:cNvSpPr>
          <p:nvPr/>
        </p:nvSpPr>
        <p:spPr bwMode="auto">
          <a:xfrm>
            <a:off x="677863" y="6453188"/>
            <a:ext cx="5675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i="1"/>
              <a:t>*Edited for length and clarity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Shape 531"/>
          <p:cNvSpPr txBox="1">
            <a:spLocks noGrp="1"/>
          </p:cNvSpPr>
          <p:nvPr>
            <p:ph type="title"/>
          </p:nvPr>
        </p:nvSpPr>
        <p:spPr>
          <a:xfrm>
            <a:off x="260350" y="96838"/>
            <a:ext cx="10871200" cy="990600"/>
          </a:xfrm>
        </p:spPr>
        <p:txBody>
          <a:bodyPr tIns="45700" bIns="45700">
            <a:noAutofit/>
          </a:bodyPr>
          <a:lstStyle/>
          <a:p>
            <a:pPr eaLnBrk="1" fontAlgn="auto" hangingPunct="1">
              <a:spcAft>
                <a:spcPts val="0"/>
              </a:spcAft>
              <a:buClr>
                <a:schemeClr val="accent5"/>
              </a:buClr>
              <a:buSzPct val="25000"/>
              <a:buFont typeface="Calibri"/>
              <a:buNone/>
              <a:defRPr/>
            </a:pPr>
            <a:r>
              <a:rPr lang="en-US" sz="4400" dirty="0">
                <a:solidFill>
                  <a:srgbClr val="00B050"/>
                </a:solidFill>
                <a:ea typeface="Calibri"/>
                <a:sym typeface="Calibri"/>
              </a:rPr>
              <a:t>Special Thanks!</a:t>
            </a:r>
          </a:p>
        </p:txBody>
      </p:sp>
      <p:sp>
        <p:nvSpPr>
          <p:cNvPr id="532" name="Shape 532"/>
          <p:cNvSpPr txBox="1">
            <a:spLocks noGrp="1"/>
          </p:cNvSpPr>
          <p:nvPr>
            <p:ph type="body" idx="1"/>
          </p:nvPr>
        </p:nvSpPr>
        <p:spPr>
          <a:xfrm>
            <a:off x="528638" y="1836738"/>
            <a:ext cx="6818312" cy="4648200"/>
          </a:xfrm>
          <a:ln cap="flat">
            <a:round/>
            <a:headEnd type="none" w="med" len="med"/>
            <a:tailEnd type="none" w="med" len="med"/>
          </a:ln>
        </p:spPr>
        <p:txBody>
          <a:bodyPr tIns="45700" bIns="45700">
            <a:noAutofit/>
          </a:bodyPr>
          <a:lstStyle/>
          <a:p>
            <a:pPr marL="0" indent="0" eaLnBrk="1" fontAlgn="auto" hangingPunct="1">
              <a:lnSpc>
                <a:spcPct val="90000"/>
              </a:lnSpc>
              <a:spcBef>
                <a:spcPts val="0"/>
              </a:spcBef>
              <a:spcAft>
                <a:spcPts val="0"/>
              </a:spcAft>
              <a:buSzPct val="25000"/>
              <a:buFont typeface="Noto Sans Symbols"/>
              <a:buNone/>
              <a:defRPr/>
            </a:pPr>
            <a:r>
              <a:rPr lang="en-US" sz="2682" b="1" dirty="0">
                <a:solidFill>
                  <a:schemeClr val="tx1"/>
                </a:solidFill>
                <a:ea typeface="Questrial"/>
              </a:rPr>
              <a:t>Choose Health LA Child Care Coaches:</a:t>
            </a:r>
          </a:p>
          <a:p>
            <a:pPr marL="457200" indent="-457200" eaLnBrk="1" fontAlgn="auto" hangingPunct="1">
              <a:lnSpc>
                <a:spcPct val="90000"/>
              </a:lnSpc>
              <a:spcAft>
                <a:spcPts val="0"/>
              </a:spcAft>
              <a:defRPr/>
            </a:pPr>
            <a:r>
              <a:rPr lang="en-US" sz="2682" dirty="0">
                <a:ea typeface="Questrial"/>
              </a:rPr>
              <a:t>Mariah Johnson – CCRC</a:t>
            </a:r>
          </a:p>
          <a:p>
            <a:pPr marL="457200" indent="-457200" eaLnBrk="1" fontAlgn="auto" hangingPunct="1">
              <a:lnSpc>
                <a:spcPct val="90000"/>
              </a:lnSpc>
              <a:spcAft>
                <a:spcPts val="0"/>
              </a:spcAft>
              <a:defRPr/>
            </a:pPr>
            <a:r>
              <a:rPr lang="en-US" sz="2682" dirty="0">
                <a:ea typeface="Questrial"/>
              </a:rPr>
              <a:t>Sharlout Golbari – Connections </a:t>
            </a:r>
          </a:p>
          <a:p>
            <a:pPr marL="457200" indent="-457200" eaLnBrk="1" fontAlgn="auto" hangingPunct="1">
              <a:lnSpc>
                <a:spcPct val="90000"/>
              </a:lnSpc>
              <a:spcAft>
                <a:spcPts val="0"/>
              </a:spcAft>
              <a:defRPr/>
            </a:pPr>
            <a:r>
              <a:rPr lang="en-US" sz="2682" dirty="0">
                <a:ea typeface="Questrial"/>
              </a:rPr>
              <a:t>Adriana Sanchez – Crystal Stairs</a:t>
            </a:r>
          </a:p>
          <a:p>
            <a:pPr marL="457200" indent="-457200" eaLnBrk="1" fontAlgn="auto" hangingPunct="1">
              <a:lnSpc>
                <a:spcPct val="90000"/>
              </a:lnSpc>
              <a:spcAft>
                <a:spcPts val="0"/>
              </a:spcAft>
              <a:defRPr/>
            </a:pPr>
            <a:r>
              <a:rPr lang="en-US" sz="2682" dirty="0">
                <a:ea typeface="Questrial"/>
              </a:rPr>
              <a:t>Sophia Gonzalez – MAOF</a:t>
            </a:r>
          </a:p>
          <a:p>
            <a:pPr marL="457200" indent="-457200" eaLnBrk="1" fontAlgn="auto" hangingPunct="1">
              <a:lnSpc>
                <a:spcPct val="90000"/>
              </a:lnSpc>
              <a:spcAft>
                <a:spcPts val="0"/>
              </a:spcAft>
              <a:defRPr/>
            </a:pPr>
            <a:r>
              <a:rPr lang="en-US" sz="2682" dirty="0">
                <a:ea typeface="Questrial"/>
              </a:rPr>
              <a:t>Armida Rosario – Options </a:t>
            </a:r>
          </a:p>
          <a:p>
            <a:pPr marL="457200" indent="-457200" eaLnBrk="1" fontAlgn="auto" hangingPunct="1">
              <a:lnSpc>
                <a:spcPct val="90000"/>
              </a:lnSpc>
              <a:spcAft>
                <a:spcPts val="0"/>
              </a:spcAft>
              <a:defRPr/>
            </a:pPr>
            <a:r>
              <a:rPr lang="en-US" sz="2682" dirty="0">
                <a:ea typeface="Questrial"/>
              </a:rPr>
              <a:t>Maria Ponce – Pathways</a:t>
            </a:r>
          </a:p>
          <a:p>
            <a:pPr marL="457200" indent="-457200" eaLnBrk="1" fontAlgn="auto" hangingPunct="1">
              <a:lnSpc>
                <a:spcPct val="90000"/>
              </a:lnSpc>
              <a:spcAft>
                <a:spcPts val="0"/>
              </a:spcAft>
              <a:defRPr/>
            </a:pPr>
            <a:r>
              <a:rPr lang="en-US" sz="2682" dirty="0">
                <a:ea typeface="Questrial"/>
              </a:rPr>
              <a:t>Dell Harris &amp; Martha Arreguin – Pomona</a:t>
            </a:r>
          </a:p>
          <a:p>
            <a:pPr indent="-320040" eaLnBrk="1" fontAlgn="auto" hangingPunct="1">
              <a:lnSpc>
                <a:spcPct val="90000"/>
              </a:lnSpc>
              <a:spcAft>
                <a:spcPts val="0"/>
              </a:spcAft>
              <a:buSzPct val="59599"/>
              <a:buFont typeface="Noto Sans Symbols"/>
              <a:buNone/>
              <a:defRPr/>
            </a:pPr>
            <a:endParaRPr sz="2682" dirty="0">
              <a:ea typeface="Questrial"/>
            </a:endParaRPr>
          </a:p>
        </p:txBody>
      </p:sp>
      <p:pic>
        <p:nvPicPr>
          <p:cNvPr id="109572" name="Picture 4"/>
          <p:cNvPicPr>
            <a:picLocks noChangeAspect="1" noChangeArrowheads="1"/>
          </p:cNvPicPr>
          <p:nvPr/>
        </p:nvPicPr>
        <p:blipFill>
          <a:blip r:embed="rId3">
            <a:extLst>
              <a:ext uri="{28A0092B-C50C-407E-A947-70E740481C1C}">
                <a14:useLocalDpi xmlns:a14="http://schemas.microsoft.com/office/drawing/2010/main" val="0"/>
              </a:ext>
            </a:extLst>
          </a:blip>
          <a:srcRect l="9171" t="25929" r="7979" b="20099"/>
          <a:stretch>
            <a:fillRect/>
          </a:stretch>
        </p:blipFill>
        <p:spPr bwMode="auto">
          <a:xfrm>
            <a:off x="6672263" y="2663825"/>
            <a:ext cx="4646612"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hape 539"/>
          <p:cNvSpPr txBox="1">
            <a:spLocks noGrp="1"/>
          </p:cNvSpPr>
          <p:nvPr>
            <p:ph type="title"/>
          </p:nvPr>
        </p:nvSpPr>
        <p:spPr>
          <a:xfrm>
            <a:off x="817563" y="228600"/>
            <a:ext cx="10871200" cy="990600"/>
          </a:xfrm>
        </p:spPr>
        <p:txBody>
          <a:bodyPr tIns="45700" bIns="45700"/>
          <a:lstStyle/>
          <a:p>
            <a:pPr eaLnBrk="1" hangingPunct="1">
              <a:spcBef>
                <a:spcPct val="0"/>
              </a:spcBef>
              <a:buClr>
                <a:srgbClr val="00B050"/>
              </a:buClr>
              <a:buSzPct val="25000"/>
              <a:buFont typeface="Calibri" panose="020F0502020204030204" pitchFamily="34" charset="0"/>
              <a:buNone/>
            </a:pPr>
            <a:r>
              <a:rPr lang="en-US" altLang="en-US" sz="4400" smtClean="0">
                <a:solidFill>
                  <a:srgbClr val="00B050"/>
                </a:solidFill>
                <a:latin typeface="Calibri" panose="020F0502020204030204" pitchFamily="34" charset="0"/>
                <a:cs typeface="Calibri" panose="020F0502020204030204" pitchFamily="34" charset="0"/>
                <a:sym typeface="Calibri" panose="020F0502020204030204" pitchFamily="34" charset="0"/>
              </a:rPr>
              <a:t>Contact Information</a:t>
            </a:r>
          </a:p>
        </p:txBody>
      </p:sp>
      <p:sp>
        <p:nvSpPr>
          <p:cNvPr id="540" name="Shape 540"/>
          <p:cNvSpPr txBox="1">
            <a:spLocks noGrp="1"/>
          </p:cNvSpPr>
          <p:nvPr>
            <p:ph type="body" idx="1"/>
          </p:nvPr>
        </p:nvSpPr>
        <p:spPr>
          <a:xfrm>
            <a:off x="609600" y="2209800"/>
            <a:ext cx="5049838" cy="3617913"/>
          </a:xfrm>
          <a:solidFill>
            <a:schemeClr val="lt1"/>
          </a:solidFill>
          <a:ln w="76200" cap="flat">
            <a:solidFill>
              <a:schemeClr val="accent3"/>
            </a:solidFill>
            <a:round/>
            <a:headEnd type="none" w="med" len="med"/>
            <a:tailEnd type="none" w="med" len="med"/>
          </a:ln>
        </p:spPr>
        <p:txBody>
          <a:bodyPr tIns="45700" bIns="45700">
            <a:noAutofit/>
          </a:bodyPr>
          <a:lstStyle/>
          <a:p>
            <a:pPr marL="0" indent="0" algn="ctr" eaLnBrk="1" fontAlgn="auto" hangingPunct="1">
              <a:spcBef>
                <a:spcPts val="0"/>
              </a:spcBef>
              <a:spcAft>
                <a:spcPts val="0"/>
              </a:spcAft>
              <a:buSzPct val="25000"/>
              <a:buFont typeface="Noto Sans Symbols"/>
              <a:buNone/>
              <a:defRPr/>
            </a:pPr>
            <a:endParaRPr sz="2900" b="1">
              <a:latin typeface="Calibri"/>
              <a:ea typeface="Calibri"/>
              <a:cs typeface="Calibri"/>
              <a:sym typeface="Calibri"/>
            </a:endParaRPr>
          </a:p>
          <a:p>
            <a:pPr marL="0" indent="0" algn="ctr" eaLnBrk="1" fontAlgn="auto" hangingPunct="1">
              <a:spcAft>
                <a:spcPts val="0"/>
              </a:spcAft>
              <a:buSzPct val="25000"/>
              <a:buFont typeface="Noto Sans Symbols"/>
              <a:buNone/>
              <a:defRPr/>
            </a:pPr>
            <a:r>
              <a:rPr lang="en-US" sz="2900" b="1">
                <a:latin typeface="Calibri"/>
                <a:ea typeface="Calibri"/>
                <a:cs typeface="Calibri"/>
                <a:sym typeface="Calibri"/>
              </a:rPr>
              <a:t>Helen O’Connor, MPH</a:t>
            </a:r>
          </a:p>
          <a:p>
            <a:pPr marL="0" indent="0" algn="ctr" eaLnBrk="1" fontAlgn="auto" hangingPunct="1">
              <a:spcAft>
                <a:spcPts val="0"/>
              </a:spcAft>
              <a:buSzPct val="25000"/>
              <a:buFont typeface="Noto Sans Symbols"/>
              <a:buNone/>
              <a:defRPr/>
            </a:pPr>
            <a:r>
              <a:rPr lang="en-US" sz="2900" b="1">
                <a:latin typeface="Calibri"/>
                <a:ea typeface="Calibri"/>
                <a:cs typeface="Calibri"/>
                <a:sym typeface="Calibri"/>
              </a:rPr>
              <a:t>Health Program Analyst</a:t>
            </a:r>
          </a:p>
          <a:p>
            <a:pPr marL="0" indent="0" algn="ctr" eaLnBrk="1" fontAlgn="auto" hangingPunct="1">
              <a:spcBef>
                <a:spcPts val="0"/>
              </a:spcBef>
              <a:spcAft>
                <a:spcPts val="0"/>
              </a:spcAft>
              <a:buSzPct val="25000"/>
              <a:buFont typeface="Noto Sans Symbols"/>
              <a:buNone/>
              <a:defRPr/>
            </a:pPr>
            <a:r>
              <a:rPr lang="en-US" sz="2900" b="1">
                <a:latin typeface="Calibri"/>
                <a:ea typeface="Calibri"/>
                <a:cs typeface="Calibri"/>
                <a:sym typeface="Calibri"/>
              </a:rPr>
              <a:t>Los Angeles County Department of Public Health</a:t>
            </a:r>
          </a:p>
          <a:p>
            <a:pPr marL="0" indent="0" algn="ctr" eaLnBrk="1" fontAlgn="auto" hangingPunct="1">
              <a:spcBef>
                <a:spcPts val="0"/>
              </a:spcBef>
              <a:spcAft>
                <a:spcPts val="0"/>
              </a:spcAft>
              <a:buSzPct val="25000"/>
              <a:buFont typeface="Noto Sans Symbols"/>
              <a:buNone/>
              <a:defRPr/>
            </a:pPr>
            <a:r>
              <a:rPr lang="en-US" sz="2900" b="1">
                <a:latin typeface="Calibri"/>
                <a:ea typeface="Calibri"/>
                <a:cs typeface="Calibri"/>
                <a:sym typeface="Calibri"/>
              </a:rPr>
              <a:t>(213) 639-6442 </a:t>
            </a:r>
            <a:r>
              <a:rPr lang="en-US" sz="2900" b="1" u="sng">
                <a:solidFill>
                  <a:schemeClr val="hlink"/>
                </a:solidFill>
                <a:latin typeface="Calibri"/>
                <a:ea typeface="Calibri"/>
                <a:cs typeface="Calibri"/>
                <a:sym typeface="Calibri"/>
                <a:hlinkClick r:id="rId3"/>
              </a:rPr>
              <a:t>hoconnor@ph.lacounty.gov</a:t>
            </a:r>
          </a:p>
          <a:p>
            <a:pPr marL="0" indent="0" algn="ctr" eaLnBrk="1" fontAlgn="auto" hangingPunct="1">
              <a:spcAft>
                <a:spcPts val="0"/>
              </a:spcAft>
              <a:buSzPct val="25000"/>
              <a:buFont typeface="Noto Sans Symbols"/>
              <a:buNone/>
              <a:defRPr/>
            </a:pPr>
            <a:endParaRPr sz="2900">
              <a:latin typeface="Questrial"/>
              <a:ea typeface="Questrial"/>
              <a:cs typeface="Questrial"/>
            </a:endParaRPr>
          </a:p>
        </p:txBody>
      </p:sp>
      <p:sp>
        <p:nvSpPr>
          <p:cNvPr id="111620" name="Shape 541"/>
          <p:cNvSpPr txBox="1">
            <a:spLocks noChangeArrowheads="1"/>
          </p:cNvSpPr>
          <p:nvPr/>
        </p:nvSpPr>
        <p:spPr bwMode="auto">
          <a:xfrm>
            <a:off x="6400800" y="2165350"/>
            <a:ext cx="5181600" cy="3709988"/>
          </a:xfrm>
          <a:prstGeom prst="rect">
            <a:avLst/>
          </a:prstGeom>
          <a:solidFill>
            <a:schemeClr val="bg1"/>
          </a:solidFill>
          <a:ln w="76200">
            <a:solidFill>
              <a:schemeClr val="accent2"/>
            </a:solidFill>
            <a:round/>
            <a:headEnd/>
            <a:tailEnd/>
          </a:ln>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2900" b="1">
              <a:latin typeface="Calibri" panose="020F0502020204030204" pitchFamily="34" charset="0"/>
              <a:sym typeface="Calibri" panose="020F0502020204030204" pitchFamily="34" charset="0"/>
            </a:endParaRPr>
          </a:p>
          <a:p>
            <a:pPr algn="ctr" eaLnBrk="1" hangingPunct="1">
              <a:buSzPct val="25000"/>
            </a:pPr>
            <a:r>
              <a:rPr lang="en-US" altLang="en-US" sz="2900" b="1">
                <a:latin typeface="Calibri" panose="020F0502020204030204" pitchFamily="34" charset="0"/>
                <a:sym typeface="Calibri" panose="020F0502020204030204" pitchFamily="34" charset="0"/>
              </a:rPr>
              <a:t>Jeremiah Garza, PhD, MPH, MA</a:t>
            </a:r>
          </a:p>
          <a:p>
            <a:pPr algn="ctr" eaLnBrk="1" hangingPunct="1">
              <a:buSzPct val="25000"/>
            </a:pPr>
            <a:r>
              <a:rPr lang="en-US" altLang="en-US" sz="2900" b="1">
                <a:latin typeface="Calibri" panose="020F0502020204030204" pitchFamily="34" charset="0"/>
                <a:sym typeface="Calibri" panose="020F0502020204030204" pitchFamily="34" charset="0"/>
              </a:rPr>
              <a:t>Associate</a:t>
            </a:r>
          </a:p>
          <a:p>
            <a:pPr algn="ctr" eaLnBrk="1" hangingPunct="1">
              <a:buSzPct val="25000"/>
            </a:pPr>
            <a:r>
              <a:rPr lang="en-US" altLang="en-US" sz="2900" b="1">
                <a:latin typeface="Calibri" panose="020F0502020204030204" pitchFamily="34" charset="0"/>
                <a:sym typeface="Calibri" panose="020F0502020204030204" pitchFamily="34" charset="0"/>
              </a:rPr>
              <a:t>Sarah Samuels Center for Public Health Research &amp; Evaluation</a:t>
            </a:r>
          </a:p>
          <a:p>
            <a:pPr algn="ctr" eaLnBrk="1" hangingPunct="1">
              <a:buSzPct val="25000"/>
            </a:pPr>
            <a:r>
              <a:rPr lang="en-US" altLang="en-US" sz="2900" b="1">
                <a:latin typeface="Calibri" panose="020F0502020204030204" pitchFamily="34" charset="0"/>
                <a:sym typeface="Calibri" panose="020F0502020204030204" pitchFamily="34" charset="0"/>
              </a:rPr>
              <a:t>(510) 271-6799</a:t>
            </a:r>
          </a:p>
          <a:p>
            <a:pPr algn="ctr" eaLnBrk="1" hangingPunct="1">
              <a:buSzPct val="25000"/>
            </a:pPr>
            <a:r>
              <a:rPr lang="en-US" altLang="en-US" sz="2900" b="1" u="sng">
                <a:solidFill>
                  <a:schemeClr val="hlink"/>
                </a:solidFill>
                <a:latin typeface="Calibri" panose="020F0502020204030204" pitchFamily="34" charset="0"/>
                <a:sym typeface="Calibri" panose="020F0502020204030204" pitchFamily="34" charset="0"/>
              </a:rPr>
              <a:t>jeremiah@samuelscenter.com</a:t>
            </a:r>
            <a:endParaRPr lang="en-US" altLang="en-US" sz="2900" b="1">
              <a:latin typeface="Calibri" panose="020F0502020204030204" pitchFamily="34" charset="0"/>
              <a:sym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hape 191"/>
          <p:cNvSpPr txBox="1">
            <a:spLocks noGrp="1"/>
          </p:cNvSpPr>
          <p:nvPr>
            <p:ph type="title"/>
          </p:nvPr>
        </p:nvSpPr>
        <p:spPr>
          <a:xfrm>
            <a:off x="185738" y="158750"/>
            <a:ext cx="10871200" cy="990600"/>
          </a:xfrm>
        </p:spPr>
        <p:txBody>
          <a:bodyPr tIns="45700" bIns="45700" anchor="t"/>
          <a:lstStyle/>
          <a:p>
            <a:pPr eaLnBrk="1" hangingPunct="1">
              <a:spcBef>
                <a:spcPct val="0"/>
              </a:spcBef>
              <a:buClr>
                <a:srgbClr val="FFFFFF"/>
              </a:buClr>
              <a:buSzPct val="25000"/>
              <a:buFont typeface="Questrial" charset="0"/>
              <a:buNone/>
            </a:pPr>
            <a:r>
              <a:rPr lang="en-US" altLang="en-US" smtClean="0">
                <a:solidFill>
                  <a:srgbClr val="00B050"/>
                </a:solidFill>
                <a:cs typeface="Calibri" panose="020F0502020204030204" pitchFamily="34" charset="0"/>
                <a:sym typeface="Calibri" panose="020F0502020204030204" pitchFamily="34" charset="0"/>
              </a:rPr>
              <a:t>Child Care Nutrition - California Legislation </a:t>
            </a:r>
          </a:p>
        </p:txBody>
      </p:sp>
      <p:sp>
        <p:nvSpPr>
          <p:cNvPr id="6" name="Text Placeholder 5"/>
          <p:cNvSpPr>
            <a:spLocks noGrp="1"/>
          </p:cNvSpPr>
          <p:nvPr>
            <p:ph type="body" idx="1"/>
          </p:nvPr>
        </p:nvSpPr>
        <p:spPr>
          <a:xfrm>
            <a:off x="544513" y="1600200"/>
            <a:ext cx="11293475" cy="4648200"/>
          </a:xfrm>
        </p:spPr>
        <p:txBody>
          <a:bodyPr/>
          <a:lstStyle/>
          <a:p>
            <a:pPr marL="0" indent="0" eaLnBrk="1" fontAlgn="auto" hangingPunct="1">
              <a:spcBef>
                <a:spcPts val="0"/>
              </a:spcBef>
              <a:spcAft>
                <a:spcPts val="0"/>
              </a:spcAft>
              <a:buSzPct val="25000"/>
              <a:buFont typeface="Wingdings" panose="05000000000000000000" pitchFamily="2" charset="2"/>
              <a:buNone/>
              <a:defRPr/>
            </a:pPr>
            <a:r>
              <a:rPr lang="en-US" b="1" dirty="0">
                <a:ea typeface="Calibri"/>
                <a:sym typeface="Calibri"/>
              </a:rPr>
              <a:t>AB 2084 – Healthy beverages in child care </a:t>
            </a:r>
            <a:r>
              <a:rPr lang="en-US" dirty="0">
                <a:ea typeface="Calibri"/>
                <a:sym typeface="Calibri"/>
              </a:rPr>
              <a:t>(Chaptered 2010)</a:t>
            </a:r>
          </a:p>
          <a:p>
            <a:pPr marL="457200" indent="-457200" eaLnBrk="1" fontAlgn="auto" hangingPunct="1">
              <a:spcBef>
                <a:spcPts val="600"/>
              </a:spcBef>
              <a:spcAft>
                <a:spcPts val="0"/>
              </a:spcAft>
              <a:buClr>
                <a:srgbClr val="3691AA"/>
              </a:buClr>
              <a:buFont typeface="Noto Sans Symbols"/>
              <a:buChar char="❑"/>
              <a:defRPr/>
            </a:pPr>
            <a:r>
              <a:rPr lang="en-US" dirty="0">
                <a:ea typeface="Calibri"/>
                <a:sym typeface="Calibri"/>
              </a:rPr>
              <a:t>Standards for beverages in CCC. Maximum of 4 – 6 ounces of 100% fruit juice served. Only low fat milk served. No natural or artificially sweetened beverages. Water accessibility at all times.</a:t>
            </a:r>
          </a:p>
          <a:p>
            <a:pPr marL="0" indent="0" eaLnBrk="1" fontAlgn="auto" hangingPunct="1">
              <a:spcBef>
                <a:spcPts val="600"/>
              </a:spcBef>
              <a:spcAft>
                <a:spcPts val="0"/>
              </a:spcAft>
              <a:buSzPct val="25000"/>
              <a:buFont typeface="Wingdings" panose="05000000000000000000" pitchFamily="2" charset="2"/>
              <a:buNone/>
              <a:defRPr/>
            </a:pPr>
            <a:endParaRPr lang="en-US" b="1" dirty="0">
              <a:ea typeface="Calibri"/>
              <a:sym typeface="Calibri"/>
            </a:endParaRPr>
          </a:p>
          <a:p>
            <a:pPr marL="0" indent="0" eaLnBrk="1" fontAlgn="auto" hangingPunct="1">
              <a:spcBef>
                <a:spcPts val="600"/>
              </a:spcBef>
              <a:spcAft>
                <a:spcPts val="0"/>
              </a:spcAft>
              <a:buSzPct val="25000"/>
              <a:buFont typeface="Wingdings" panose="05000000000000000000" pitchFamily="2" charset="2"/>
              <a:buNone/>
              <a:defRPr/>
            </a:pPr>
            <a:r>
              <a:rPr lang="en-US" b="1" dirty="0">
                <a:ea typeface="Calibri"/>
                <a:sym typeface="Calibri"/>
              </a:rPr>
              <a:t>AB 290 – Nutrition Training for Providers </a:t>
            </a:r>
            <a:r>
              <a:rPr lang="en-US" dirty="0">
                <a:ea typeface="Calibri"/>
                <a:sym typeface="Calibri"/>
              </a:rPr>
              <a:t>(Chaptered 2013) </a:t>
            </a:r>
          </a:p>
          <a:p>
            <a:pPr marL="457200" indent="-457200" eaLnBrk="1" fontAlgn="auto" hangingPunct="1">
              <a:spcBef>
                <a:spcPts val="600"/>
              </a:spcBef>
              <a:spcAft>
                <a:spcPts val="0"/>
              </a:spcAft>
              <a:buClr>
                <a:srgbClr val="3691AA"/>
              </a:buClr>
              <a:buFont typeface="Noto Sans Symbols"/>
              <a:buChar char="❑"/>
              <a:defRPr/>
            </a:pPr>
            <a:r>
              <a:rPr lang="en-US" dirty="0">
                <a:ea typeface="Calibri"/>
                <a:sym typeface="Calibri"/>
              </a:rPr>
              <a:t>Requires child care providers to complete one hour of nutrition training as a component of licensing. </a:t>
            </a:r>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hape 198"/>
          <p:cNvSpPr txBox="1">
            <a:spLocks noGrp="1"/>
          </p:cNvSpPr>
          <p:nvPr>
            <p:ph type="title"/>
          </p:nvPr>
        </p:nvSpPr>
        <p:spPr>
          <a:xfrm>
            <a:off x="260350" y="96838"/>
            <a:ext cx="10871200" cy="990600"/>
          </a:xfrm>
        </p:spPr>
        <p:txBody>
          <a:bodyPr tIns="45700" bIns="45700"/>
          <a:lstStyle/>
          <a:p>
            <a:pPr eaLnBrk="1" hangingPunct="1">
              <a:spcBef>
                <a:spcPct val="0"/>
              </a:spcBef>
              <a:buClr>
                <a:srgbClr val="00B050"/>
              </a:buClr>
              <a:buSzPct val="25000"/>
              <a:buFont typeface="Calibri" panose="020F0502020204030204" pitchFamily="34" charset="0"/>
              <a:buNone/>
            </a:pPr>
            <a:r>
              <a:rPr lang="en-US" altLang="en-US" smtClean="0">
                <a:solidFill>
                  <a:srgbClr val="00B050"/>
                </a:solidFill>
                <a:cs typeface="Calibri" panose="020F0502020204030204" pitchFamily="34" charset="0"/>
                <a:sym typeface="Calibri" panose="020F0502020204030204" pitchFamily="34" charset="0"/>
              </a:rPr>
              <a:t>Choose Health LA Child Care</a:t>
            </a:r>
          </a:p>
        </p:txBody>
      </p:sp>
      <p:sp>
        <p:nvSpPr>
          <p:cNvPr id="199" name="Shape 199"/>
          <p:cNvSpPr txBox="1">
            <a:spLocks noGrp="1"/>
          </p:cNvSpPr>
          <p:nvPr>
            <p:ph type="body" idx="1"/>
          </p:nvPr>
        </p:nvSpPr>
        <p:spPr>
          <a:xfrm>
            <a:off x="544513" y="1600200"/>
            <a:ext cx="11293475" cy="4648200"/>
          </a:xfrm>
        </p:spPr>
        <p:txBody>
          <a:bodyPr tIns="45700" bIns="45700">
            <a:noAutofit/>
          </a:bodyPr>
          <a:lstStyle/>
          <a:p>
            <a:pPr marL="0" indent="0" eaLnBrk="1" fontAlgn="auto" hangingPunct="1">
              <a:spcBef>
                <a:spcPts val="0"/>
              </a:spcBef>
              <a:spcAft>
                <a:spcPts val="0"/>
              </a:spcAft>
              <a:buSzPct val="25000"/>
              <a:buFont typeface="Noto Sans Symbols"/>
              <a:buNone/>
              <a:defRPr/>
            </a:pPr>
            <a:r>
              <a:rPr lang="en-US" b="1" dirty="0">
                <a:ea typeface="Calibri"/>
                <a:sym typeface="Calibri"/>
              </a:rPr>
              <a:t>Program Framework:</a:t>
            </a:r>
          </a:p>
          <a:p>
            <a:pPr marL="457200" indent="-457200" eaLnBrk="1" fontAlgn="auto" hangingPunct="1">
              <a:spcAft>
                <a:spcPts val="0"/>
              </a:spcAft>
              <a:defRPr/>
            </a:pPr>
            <a:r>
              <a:rPr lang="en-US" dirty="0">
                <a:ea typeface="Calibri"/>
                <a:sym typeface="Calibri"/>
              </a:rPr>
              <a:t>Partnership with the county network of Resource and Referral (R&amp;R) agencies</a:t>
            </a:r>
          </a:p>
          <a:p>
            <a:pPr marL="457200" indent="-457200" eaLnBrk="1" fontAlgn="auto" hangingPunct="1">
              <a:spcAft>
                <a:spcPts val="0"/>
              </a:spcAft>
              <a:defRPr/>
            </a:pPr>
            <a:r>
              <a:rPr lang="en-US" dirty="0">
                <a:ea typeface="Calibri"/>
                <a:sym typeface="Calibri"/>
              </a:rPr>
              <a:t>R&amp;Rs provide training, tools and technical assistance to:</a:t>
            </a:r>
          </a:p>
          <a:p>
            <a:pPr marL="777240" lvl="1" indent="-457200" eaLnBrk="1" fontAlgn="auto" hangingPunct="1">
              <a:spcBef>
                <a:spcPts val="700"/>
              </a:spcBef>
              <a:spcAft>
                <a:spcPts val="0"/>
              </a:spcAft>
              <a:defRPr/>
            </a:pPr>
            <a:r>
              <a:rPr lang="en-US" sz="2400" dirty="0">
                <a:latin typeface="Lao UI" panose="020B0502040204020203" pitchFamily="34" charset="0"/>
                <a:ea typeface="Calibri"/>
                <a:cs typeface="Lao UI" panose="020B0502040204020203" pitchFamily="34" charset="0"/>
                <a:sym typeface="Calibri"/>
              </a:rPr>
              <a:t>Child care centers </a:t>
            </a:r>
          </a:p>
          <a:p>
            <a:pPr marL="777240" lvl="1" indent="-457200" eaLnBrk="1" fontAlgn="auto" hangingPunct="1">
              <a:spcBef>
                <a:spcPts val="700"/>
              </a:spcBef>
              <a:spcAft>
                <a:spcPts val="0"/>
              </a:spcAft>
              <a:defRPr/>
            </a:pPr>
            <a:r>
              <a:rPr lang="en-US" sz="2400" dirty="0">
                <a:latin typeface="Lao UI" panose="020B0502040204020203" pitchFamily="34" charset="0"/>
                <a:ea typeface="Calibri"/>
                <a:cs typeface="Lao UI" panose="020B0502040204020203" pitchFamily="34" charset="0"/>
                <a:sym typeface="Calibri"/>
              </a:rPr>
              <a:t>Licensed child care homes</a:t>
            </a:r>
          </a:p>
          <a:p>
            <a:pPr marL="777240" lvl="1" indent="-457200" eaLnBrk="1" fontAlgn="auto" hangingPunct="1">
              <a:spcBef>
                <a:spcPts val="700"/>
              </a:spcBef>
              <a:spcAft>
                <a:spcPts val="0"/>
              </a:spcAft>
              <a:defRPr/>
            </a:pPr>
            <a:r>
              <a:rPr lang="en-US" sz="2400" dirty="0">
                <a:latin typeface="Lao UI" panose="020B0502040204020203" pitchFamily="34" charset="0"/>
                <a:ea typeface="Calibri"/>
                <a:cs typeface="Lao UI" panose="020B0502040204020203" pitchFamily="34" charset="0"/>
                <a:sym typeface="Calibri"/>
              </a:rPr>
              <a:t>License-exempt providers</a:t>
            </a:r>
          </a:p>
          <a:p>
            <a:pPr indent="-320040" eaLnBrk="1" fontAlgn="auto" hangingPunct="1">
              <a:spcAft>
                <a:spcPts val="0"/>
              </a:spcAft>
              <a:buSzPct val="59999"/>
              <a:buFont typeface="Noto Sans Symbols"/>
              <a:buNone/>
              <a:defRPr/>
            </a:pPr>
            <a:endParaRPr sz="2900" dirty="0">
              <a:ea typeface="Questrial"/>
            </a:endParaRPr>
          </a:p>
          <a:p>
            <a:pPr marL="0" indent="0" eaLnBrk="1" fontAlgn="auto" hangingPunct="1">
              <a:spcAft>
                <a:spcPts val="0"/>
              </a:spcAft>
              <a:buSzPct val="25000"/>
              <a:buFont typeface="Noto Sans Symbols"/>
              <a:buNone/>
              <a:defRPr/>
            </a:pPr>
            <a:endParaRPr sz="2000" dirty="0">
              <a:ea typeface="Questrial"/>
            </a:endParaRPr>
          </a:p>
          <a:p>
            <a:pPr indent="-320040" eaLnBrk="1" fontAlgn="auto" hangingPunct="1">
              <a:spcAft>
                <a:spcPts val="0"/>
              </a:spcAft>
              <a:buSzPct val="60000"/>
              <a:buFont typeface="Noto Sans Symbols"/>
              <a:buNone/>
              <a:defRPr/>
            </a:pPr>
            <a:endParaRPr sz="2000" dirty="0">
              <a:ea typeface="Questrial"/>
            </a:endParaRPr>
          </a:p>
          <a:p>
            <a:pPr marL="365760" lvl="1" indent="-10159" eaLnBrk="1" fontAlgn="auto" hangingPunct="1">
              <a:spcAft>
                <a:spcPts val="0"/>
              </a:spcAft>
              <a:buSzPct val="25000"/>
              <a:buFont typeface="Noto Sans Symbols"/>
              <a:buNone/>
              <a:defRPr/>
            </a:pPr>
            <a:endParaRPr dirty="0">
              <a:latin typeface="Lao UI" panose="020B0502040204020203" pitchFamily="34" charset="0"/>
              <a:cs typeface="Lao UI" panose="020B0502040204020203" pitchFamily="34" charset="0"/>
            </a:endParaRPr>
          </a:p>
          <a:p>
            <a:pPr marL="365760" lvl="1" indent="-10159" eaLnBrk="1" fontAlgn="auto" hangingPunct="1">
              <a:spcAft>
                <a:spcPts val="0"/>
              </a:spcAft>
              <a:buSzPct val="25000"/>
              <a:buFont typeface="Noto Sans Symbols"/>
              <a:buNone/>
              <a:defRPr/>
            </a:pPr>
            <a:endParaRPr dirty="0">
              <a:latin typeface="Lao UI" panose="020B0502040204020203" pitchFamily="34" charset="0"/>
              <a:cs typeface="Lao UI" panose="020B0502040204020203" pitchFamily="34" charset="0"/>
            </a:endParaRPr>
          </a:p>
        </p:txBody>
      </p:sp>
      <p:pic>
        <p:nvPicPr>
          <p:cNvPr id="23556" name="Shape 20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962400"/>
            <a:ext cx="54848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txBox="1">
            <a:spLocks noGrp="1"/>
          </p:cNvSpPr>
          <p:nvPr>
            <p:ph type="title"/>
          </p:nvPr>
        </p:nvSpPr>
        <p:spPr>
          <a:xfrm>
            <a:off x="133350" y="166688"/>
            <a:ext cx="10871200" cy="990600"/>
          </a:xfrm>
        </p:spPr>
        <p:txBody>
          <a:bodyPr>
            <a:spAutoFit/>
          </a:bodyPr>
          <a:lstStyle/>
          <a:p>
            <a:pPr eaLnBrk="1" hangingPunct="1">
              <a:spcBef>
                <a:spcPct val="0"/>
              </a:spcBef>
              <a:buClr>
                <a:srgbClr val="FFFFFF"/>
              </a:buClr>
              <a:buFont typeface="Questrial" charset="0"/>
              <a:buNone/>
            </a:pPr>
            <a:r>
              <a:rPr lang="en-US" altLang="en-US" smtClean="0">
                <a:solidFill>
                  <a:srgbClr val="00B050"/>
                </a:solidFill>
                <a:latin typeface="Calibri" panose="020F0502020204030204" pitchFamily="34" charset="0"/>
                <a:ea typeface="Questrial" charset="0"/>
                <a:cs typeface="Questrial" charset="0"/>
                <a:sym typeface="Questrial" charset="0"/>
              </a:rPr>
              <a:t>Choose Health LA Child Care - Key Strategies</a:t>
            </a:r>
          </a:p>
        </p:txBody>
      </p:sp>
      <p:sp>
        <p:nvSpPr>
          <p:cNvPr id="5" name="Rounded Rectangle 4"/>
          <p:cNvSpPr/>
          <p:nvPr/>
        </p:nvSpPr>
        <p:spPr>
          <a:xfrm>
            <a:off x="1752600" y="1695450"/>
            <a:ext cx="2667000" cy="2246313"/>
          </a:xfrm>
          <a:prstGeom prst="roundRect">
            <a:avLst/>
          </a:prstGeom>
          <a:solidFill>
            <a:srgbClr val="F7BAA0"/>
          </a:solidFill>
          <a:ln>
            <a:solidFill>
              <a:srgbClr val="F7BA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ym typeface="Arial"/>
            </a:endParaRPr>
          </a:p>
        </p:txBody>
      </p:sp>
      <p:sp>
        <p:nvSpPr>
          <p:cNvPr id="6" name="Rounded Rectangle 5"/>
          <p:cNvSpPr/>
          <p:nvPr/>
        </p:nvSpPr>
        <p:spPr>
          <a:xfrm>
            <a:off x="4533900" y="1695450"/>
            <a:ext cx="2667000" cy="224631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ym typeface="Arial"/>
            </a:endParaRPr>
          </a:p>
        </p:txBody>
      </p:sp>
      <p:sp>
        <p:nvSpPr>
          <p:cNvPr id="7" name="Rounded Rectangle 6"/>
          <p:cNvSpPr/>
          <p:nvPr/>
        </p:nvSpPr>
        <p:spPr>
          <a:xfrm>
            <a:off x="7315200" y="1695450"/>
            <a:ext cx="2667000" cy="224631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ym typeface="Arial"/>
            </a:endParaRPr>
          </a:p>
        </p:txBody>
      </p:sp>
      <p:sp>
        <p:nvSpPr>
          <p:cNvPr id="8" name="Rounded Rectangle 7"/>
          <p:cNvSpPr/>
          <p:nvPr/>
        </p:nvSpPr>
        <p:spPr>
          <a:xfrm>
            <a:off x="3017838" y="4056063"/>
            <a:ext cx="2667000" cy="2246312"/>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0000"/>
                </a:solidFill>
                <a:latin typeface="Lao UI" panose="020B0502040204020203" pitchFamily="34" charset="0"/>
                <a:cs typeface="Lao UI" panose="020B0502040204020203" pitchFamily="34" charset="0"/>
              </a:rPr>
              <a:t>Evaluate trainings, and coaching through surveys and observational assessments</a:t>
            </a:r>
          </a:p>
        </p:txBody>
      </p:sp>
      <p:sp>
        <p:nvSpPr>
          <p:cNvPr id="9" name="Rounded Rectangle 8"/>
          <p:cNvSpPr/>
          <p:nvPr/>
        </p:nvSpPr>
        <p:spPr>
          <a:xfrm>
            <a:off x="5867400" y="4056063"/>
            <a:ext cx="2667000" cy="224631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ym typeface="Arial"/>
            </a:endParaRPr>
          </a:p>
        </p:txBody>
      </p:sp>
      <p:sp>
        <p:nvSpPr>
          <p:cNvPr id="25608" name="TextBox 9"/>
          <p:cNvSpPr txBox="1">
            <a:spLocks noChangeArrowheads="1"/>
          </p:cNvSpPr>
          <p:nvPr/>
        </p:nvSpPr>
        <p:spPr bwMode="auto">
          <a:xfrm>
            <a:off x="2092325" y="1909763"/>
            <a:ext cx="1981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600" b="1">
                <a:latin typeface="Lao UI" pitchFamily="34" charset="0"/>
              </a:rPr>
              <a:t>Conduct nutrition and physical activity workshops for child care providers that includes a policy component.</a:t>
            </a:r>
          </a:p>
        </p:txBody>
      </p:sp>
      <p:sp>
        <p:nvSpPr>
          <p:cNvPr id="25609" name="TextBox 11"/>
          <p:cNvSpPr txBox="1">
            <a:spLocks noChangeArrowheads="1"/>
          </p:cNvSpPr>
          <p:nvPr/>
        </p:nvSpPr>
        <p:spPr bwMode="auto">
          <a:xfrm>
            <a:off x="4838700" y="1909763"/>
            <a:ext cx="2057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600" b="1">
                <a:latin typeface="Lao UI" pitchFamily="34" charset="0"/>
              </a:rPr>
              <a:t>Incentivize training participation, offer swag and Cert. of Completion through Gateways to Education</a:t>
            </a:r>
            <a:r>
              <a:rPr lang="en-US" altLang="en-US" sz="1600" b="1" baseline="30000">
                <a:latin typeface="Lao UI" pitchFamily="34" charset="0"/>
              </a:rPr>
              <a:t>TM</a:t>
            </a:r>
            <a:r>
              <a:rPr lang="en-US" altLang="en-US" sz="1600" b="1">
                <a:latin typeface="Lao UI" pitchFamily="34" charset="0"/>
              </a:rPr>
              <a:t> program.</a:t>
            </a:r>
          </a:p>
        </p:txBody>
      </p:sp>
      <p:sp>
        <p:nvSpPr>
          <p:cNvPr id="25610" name="TextBox 13"/>
          <p:cNvSpPr txBox="1">
            <a:spLocks noChangeArrowheads="1"/>
          </p:cNvSpPr>
          <p:nvPr/>
        </p:nvSpPr>
        <p:spPr bwMode="auto">
          <a:xfrm>
            <a:off x="7658100" y="1909763"/>
            <a:ext cx="2057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600" b="1">
                <a:latin typeface="Lao UI" pitchFamily="34" charset="0"/>
              </a:rPr>
              <a:t>Offer on site coaching to reinforce provider learning and evaluate use of training information.</a:t>
            </a:r>
          </a:p>
        </p:txBody>
      </p:sp>
      <p:sp>
        <p:nvSpPr>
          <p:cNvPr id="25611" name="TextBox 14"/>
          <p:cNvSpPr txBox="1">
            <a:spLocks noChangeArrowheads="1"/>
          </p:cNvSpPr>
          <p:nvPr/>
        </p:nvSpPr>
        <p:spPr bwMode="auto">
          <a:xfrm>
            <a:off x="6172200" y="4270375"/>
            <a:ext cx="2057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600" b="1">
                <a:latin typeface="Lao UI" pitchFamily="34" charset="0"/>
              </a:rPr>
              <a:t>Conduct events for families to promote and encourage healthy nutrition and physical activity habits.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txBox="1">
            <a:spLocks noGrp="1"/>
          </p:cNvSpPr>
          <p:nvPr>
            <p:ph type="title"/>
          </p:nvPr>
        </p:nvSpPr>
        <p:spPr>
          <a:xfrm>
            <a:off x="260350" y="96838"/>
            <a:ext cx="10871200" cy="990600"/>
          </a:xfrm>
        </p:spPr>
        <p:txBody>
          <a:bodyPr/>
          <a:lstStyle/>
          <a:p>
            <a:pPr eaLnBrk="1" hangingPunct="1">
              <a:spcBef>
                <a:spcPct val="0"/>
              </a:spcBef>
              <a:buClr>
                <a:srgbClr val="FFFFFF"/>
              </a:buClr>
              <a:buFont typeface="Questrial" charset="0"/>
              <a:buNone/>
            </a:pPr>
            <a:r>
              <a:rPr lang="en-US" altLang="en-US" smtClean="0">
                <a:solidFill>
                  <a:srgbClr val="00B050"/>
                </a:solidFill>
                <a:sym typeface="Questrial" charset="0"/>
              </a:rPr>
              <a:t>What We Hoped to Accomplish</a:t>
            </a:r>
          </a:p>
        </p:txBody>
      </p:sp>
      <p:sp>
        <p:nvSpPr>
          <p:cNvPr id="27651" name="Text Placeholder 5"/>
          <p:cNvSpPr txBox="1">
            <a:spLocks noGrp="1"/>
          </p:cNvSpPr>
          <p:nvPr>
            <p:ph type="body" idx="1"/>
          </p:nvPr>
        </p:nvSpPr>
        <p:spPr>
          <a:xfrm>
            <a:off x="544513" y="1600200"/>
            <a:ext cx="11293475" cy="4648200"/>
          </a:xfrm>
        </p:spPr>
        <p:txBody>
          <a:bodyPr/>
          <a:lstStyle/>
          <a:p>
            <a:pPr marL="457200" indent="-457200" eaLnBrk="1" hangingPunct="1">
              <a:spcBef>
                <a:spcPct val="0"/>
              </a:spcBef>
              <a:buClr>
                <a:srgbClr val="3691AA"/>
              </a:buClr>
              <a:buSzTx/>
            </a:pPr>
            <a:r>
              <a:rPr lang="en-US" altLang="en-US" smtClean="0">
                <a:solidFill>
                  <a:srgbClr val="000000"/>
                </a:solidFill>
                <a:ea typeface="Calibri" panose="020F0502020204030204" pitchFamily="34" charset="0"/>
                <a:sym typeface="Calibri" panose="020F0502020204030204" pitchFamily="34" charset="0"/>
              </a:rPr>
              <a:t>Improved nutrition and PA practices in child care.</a:t>
            </a:r>
          </a:p>
          <a:p>
            <a:pPr marL="457200" indent="-457200" eaLnBrk="1" hangingPunct="1">
              <a:spcBef>
                <a:spcPts val="600"/>
              </a:spcBef>
              <a:buClr>
                <a:srgbClr val="3691AA"/>
              </a:buClr>
              <a:buSzTx/>
            </a:pPr>
            <a:r>
              <a:rPr lang="en-US" altLang="en-US" smtClean="0">
                <a:solidFill>
                  <a:srgbClr val="000000"/>
                </a:solidFill>
                <a:ea typeface="Calibri" panose="020F0502020204030204" pitchFamily="34" charset="0"/>
                <a:sym typeface="Calibri" panose="020F0502020204030204" pitchFamily="34" charset="0"/>
              </a:rPr>
              <a:t>Creation and adoption of nutrition and PA policies in child care.</a:t>
            </a:r>
          </a:p>
          <a:p>
            <a:pPr marL="457200" indent="-457200" eaLnBrk="1" hangingPunct="1">
              <a:spcBef>
                <a:spcPts val="600"/>
              </a:spcBef>
              <a:buClr>
                <a:srgbClr val="3691AA"/>
              </a:buClr>
              <a:buSzTx/>
            </a:pPr>
            <a:r>
              <a:rPr lang="en-US" altLang="en-US" smtClean="0">
                <a:solidFill>
                  <a:srgbClr val="000000"/>
                </a:solidFill>
                <a:ea typeface="Calibri" panose="020F0502020204030204" pitchFamily="34" charset="0"/>
                <a:sym typeface="Calibri" panose="020F0502020204030204" pitchFamily="34" charset="0"/>
              </a:rPr>
              <a:t>Providers communicate nutrition and PA policies with parents via newsletters or other venues. </a:t>
            </a:r>
          </a:p>
          <a:p>
            <a:pPr marL="457200" indent="-457200" eaLnBrk="1" hangingPunct="1">
              <a:spcBef>
                <a:spcPts val="600"/>
              </a:spcBef>
              <a:buClr>
                <a:srgbClr val="3691AA"/>
              </a:buClr>
              <a:buSzTx/>
            </a:pPr>
            <a:r>
              <a:rPr lang="en-US" altLang="en-US" smtClean="0">
                <a:solidFill>
                  <a:srgbClr val="000000"/>
                </a:solidFill>
                <a:ea typeface="Calibri" panose="020F0502020204030204" pitchFamily="34" charset="0"/>
                <a:sym typeface="Calibri" panose="020F0502020204030204" pitchFamily="34" charset="0"/>
              </a:rPr>
              <a:t>Identified barriers and concerns that child care providers face in efforts to promote good nutrition and active play.</a:t>
            </a:r>
          </a:p>
          <a:p>
            <a:pPr marL="457200" indent="-457200" eaLnBrk="1" hangingPunct="1">
              <a:spcBef>
                <a:spcPts val="600"/>
              </a:spcBef>
              <a:buClr>
                <a:srgbClr val="3691AA"/>
              </a:buClr>
              <a:buSzTx/>
            </a:pPr>
            <a:r>
              <a:rPr lang="en-US" altLang="en-US" smtClean="0">
                <a:solidFill>
                  <a:srgbClr val="000000"/>
                </a:solidFill>
                <a:ea typeface="Calibri" panose="020F0502020204030204" pitchFamily="34" charset="0"/>
                <a:sym typeface="Calibri" panose="020F0502020204030204" pitchFamily="34" charset="0"/>
              </a:rPr>
              <a:t>Promotion of, and the benefits of participation in, CACFP.</a:t>
            </a:r>
          </a:p>
          <a:p>
            <a:pPr marL="457200" indent="-457200" eaLnBrk="1" hangingPunct="1">
              <a:spcBef>
                <a:spcPts val="600"/>
              </a:spcBef>
              <a:buClr>
                <a:srgbClr val="3691AA"/>
              </a:buClr>
              <a:buSzTx/>
            </a:pPr>
            <a:r>
              <a:rPr lang="en-US" altLang="en-US" smtClean="0">
                <a:solidFill>
                  <a:srgbClr val="000000"/>
                </a:solidFill>
                <a:ea typeface="Calibri" panose="020F0502020204030204" pitchFamily="34" charset="0"/>
                <a:sym typeface="Calibri" panose="020F0502020204030204" pitchFamily="34" charset="0"/>
              </a:rPr>
              <a:t>Reduced prevalence of overweight &amp; obesity among children in child care.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03388"/>
            <a:ext cx="82296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2"/>
          <p:cNvSpPr txBox="1">
            <a:spLocks noGrp="1"/>
          </p:cNvSpPr>
          <p:nvPr>
            <p:ph type="title"/>
          </p:nvPr>
        </p:nvSpPr>
        <p:spPr>
          <a:xfrm>
            <a:off x="260350" y="96838"/>
            <a:ext cx="10871200" cy="990600"/>
          </a:xfrm>
        </p:spPr>
        <p:txBody>
          <a:bodyPr/>
          <a:lstStyle/>
          <a:p>
            <a:pPr eaLnBrk="1" hangingPunct="1">
              <a:spcBef>
                <a:spcPct val="0"/>
              </a:spcBef>
              <a:buClr>
                <a:srgbClr val="FFFFFF"/>
              </a:buClr>
              <a:buFont typeface="Questrial" charset="0"/>
              <a:buNone/>
            </a:pPr>
            <a:r>
              <a:rPr lang="en-US" altLang="en-US" smtClean="0">
                <a:solidFill>
                  <a:srgbClr val="00B050"/>
                </a:solidFill>
                <a:sym typeface="Questrial" charset="0"/>
              </a:rPr>
              <a:t>Curriculum for Child Care Providers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_Median">
  <a:themeElements>
    <a:clrScheme name="Custom 4">
      <a:dk1>
        <a:srgbClr val="000000"/>
      </a:dk1>
      <a:lt1>
        <a:srgbClr val="FFFFFF"/>
      </a:lt1>
      <a:dk2>
        <a:srgbClr val="FFFFFF"/>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2227</TotalTime>
  <Words>4779</Words>
  <Application>Microsoft Office PowerPoint</Application>
  <PresentationFormat>Widescreen</PresentationFormat>
  <Paragraphs>553</Paragraphs>
  <Slides>48</Slides>
  <Notes>48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8" baseType="lpstr">
      <vt:lpstr>Calibri</vt:lpstr>
      <vt:lpstr>Wingdings</vt:lpstr>
      <vt:lpstr>Times New Roman</vt:lpstr>
      <vt:lpstr>Arial</vt:lpstr>
      <vt:lpstr>Lao UI</vt:lpstr>
      <vt:lpstr>Times</vt:lpstr>
      <vt:lpstr>Noto Sans Symbols</vt:lpstr>
      <vt:lpstr>Questrial</vt:lpstr>
      <vt:lpstr>2_Median</vt:lpstr>
      <vt:lpstr>Chart</vt:lpstr>
      <vt:lpstr>PowerPoint Presentation</vt:lpstr>
      <vt:lpstr>Early Childhood Obesity Prevention Initiative (ECOPI) – General Overview</vt:lpstr>
      <vt:lpstr>ECOPI Overview - Programs</vt:lpstr>
      <vt:lpstr>Why Focus on Child Care Settings?</vt:lpstr>
      <vt:lpstr>Child Care Nutrition - California Legislation </vt:lpstr>
      <vt:lpstr>Choose Health LA Child Care</vt:lpstr>
      <vt:lpstr>Choose Health LA Child Care - Key Strategies</vt:lpstr>
      <vt:lpstr>What We Hoped to Accomplish</vt:lpstr>
      <vt:lpstr>Curriculum for Child Care Providers</vt:lpstr>
      <vt:lpstr>PowerPoint Presentation</vt:lpstr>
      <vt:lpstr>Program Accomplishments</vt:lpstr>
      <vt:lpstr>PowerPoint Presentation</vt:lpstr>
      <vt:lpstr>Most Common Coaching Requests</vt:lpstr>
      <vt:lpstr>Making Healthy Changes</vt:lpstr>
      <vt:lpstr>Program Accomplishments</vt:lpstr>
      <vt:lpstr>Programmatic Changes Along the Way</vt:lpstr>
      <vt:lpstr>PowerPoint Presentation</vt:lpstr>
      <vt:lpstr>Evaluation Methods</vt:lpstr>
      <vt:lpstr>Training and Coaching Satisfaction Surveys </vt:lpstr>
      <vt:lpstr>Training Satisfaction Survey Results</vt:lpstr>
      <vt:lpstr>Training Satisfaction Survey Results</vt:lpstr>
      <vt:lpstr>Training Satisfaction Survey Results</vt:lpstr>
      <vt:lpstr>Coaching Satisfaction Survey Results</vt:lpstr>
      <vt:lpstr>Coaching Satisfaction Survey Summary</vt:lpstr>
      <vt:lpstr>Training Satisfaction Survey – Comments  </vt:lpstr>
      <vt:lpstr>Coaching Satisfaction Survey – Comments </vt:lpstr>
      <vt:lpstr>Focus Groups Background</vt:lpstr>
      <vt:lpstr>Focus Groups Results</vt:lpstr>
      <vt:lpstr>Focus Groups Results</vt:lpstr>
      <vt:lpstr>Observational Assessments Background</vt:lpstr>
      <vt:lpstr>Observational Assessments Results</vt:lpstr>
      <vt:lpstr>Observational Assessments Results</vt:lpstr>
      <vt:lpstr>Observational Assessments Results</vt:lpstr>
      <vt:lpstr>Observational Assessments Results</vt:lpstr>
      <vt:lpstr>Observational Assessments Results</vt:lpstr>
      <vt:lpstr>Policies and Practices Survey Background</vt:lpstr>
      <vt:lpstr>Policies and Practices Survey Background</vt:lpstr>
      <vt:lpstr>Policies and Practices Results</vt:lpstr>
      <vt:lpstr>Policies and Practices Results</vt:lpstr>
      <vt:lpstr>Policies and Practices Results</vt:lpstr>
      <vt:lpstr>Policies and Practices Results</vt:lpstr>
      <vt:lpstr>Policies and Practices Results</vt:lpstr>
      <vt:lpstr>Policies and Practices Results</vt:lpstr>
      <vt:lpstr>Lessons Learned from Program Implementation and Evaluation</vt:lpstr>
      <vt:lpstr>What We DID Accomplish</vt:lpstr>
      <vt:lpstr>Narrative from the Field</vt:lpstr>
      <vt:lpstr>Special Thanks!</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Jeanie Park</dc:creator>
  <cp:lastModifiedBy>H. O.</cp:lastModifiedBy>
  <cp:revision>105</cp:revision>
  <dcterms:modified xsi:type="dcterms:W3CDTF">2016-10-18T21:24:46Z</dcterms:modified>
</cp:coreProperties>
</file>