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8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8"/>
  </p:notesMasterIdLst>
  <p:handoutMasterIdLst>
    <p:handoutMasterId r:id="rId79"/>
  </p:handoutMasterIdLst>
  <p:sldIdLst>
    <p:sldId id="256" r:id="rId3"/>
    <p:sldId id="258" r:id="rId4"/>
    <p:sldId id="259" r:id="rId5"/>
    <p:sldId id="271" r:id="rId6"/>
    <p:sldId id="304" r:id="rId7"/>
    <p:sldId id="282" r:id="rId8"/>
    <p:sldId id="272" r:id="rId9"/>
    <p:sldId id="273" r:id="rId10"/>
    <p:sldId id="277" r:id="rId11"/>
    <p:sldId id="274" r:id="rId12"/>
    <p:sldId id="276" r:id="rId13"/>
    <p:sldId id="275" r:id="rId14"/>
    <p:sldId id="280" r:id="rId15"/>
    <p:sldId id="279" r:id="rId16"/>
    <p:sldId id="281" r:id="rId17"/>
    <p:sldId id="285" r:id="rId18"/>
    <p:sldId id="284" r:id="rId19"/>
    <p:sldId id="289" r:id="rId20"/>
    <p:sldId id="291" r:id="rId21"/>
    <p:sldId id="292" r:id="rId22"/>
    <p:sldId id="293" r:id="rId23"/>
    <p:sldId id="294" r:id="rId24"/>
    <p:sldId id="295" r:id="rId25"/>
    <p:sldId id="296" r:id="rId26"/>
    <p:sldId id="297" r:id="rId27"/>
    <p:sldId id="298" r:id="rId28"/>
    <p:sldId id="299" r:id="rId29"/>
    <p:sldId id="301" r:id="rId30"/>
    <p:sldId id="300" r:id="rId31"/>
    <p:sldId id="260"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261" r:id="rId68"/>
    <p:sldId id="263" r:id="rId69"/>
    <p:sldId id="264" r:id="rId70"/>
    <p:sldId id="265" r:id="rId71"/>
    <p:sldId id="266" r:id="rId72"/>
    <p:sldId id="267" r:id="rId73"/>
    <p:sldId id="268" r:id="rId74"/>
    <p:sldId id="269" r:id="rId75"/>
    <p:sldId id="303" r:id="rId76"/>
    <p:sldId id="302" r:id="rId7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380"/>
    <a:srgbClr val="E24826"/>
    <a:srgbClr val="57585A"/>
    <a:srgbClr val="C3BA2F"/>
    <a:srgbClr val="F37121"/>
    <a:srgbClr val="EFCB13"/>
    <a:srgbClr val="2AA2DB"/>
    <a:srgbClr val="6B5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2" autoAdjust="0"/>
    <p:restoredTop sz="62317" autoAdjust="0"/>
  </p:normalViewPr>
  <p:slideViewPr>
    <p:cSldViewPr snapToGrid="0">
      <p:cViewPr varScale="1">
        <p:scale>
          <a:sx n="57" d="100"/>
          <a:sy n="57" d="100"/>
        </p:scale>
        <p:origin x="33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41411111222221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2211111131312121210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2311111141413131311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12.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665553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911111776664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1011111887775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1111111998886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151111110109997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171111111111010108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211111112121111119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800" b="0" dirty="0" smtClean="0"/>
              <a:t>Do </a:t>
            </a:r>
            <a:r>
              <a:rPr lang="en-US" sz="2800" b="0" dirty="0"/>
              <a:t>you participate in the Child Adult Care Food Program?</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Sheet1!$D$1</c:f>
              <c:strCache>
                <c:ptCount val="1"/>
                <c:pt idx="0">
                  <c:v>Total FFCH Surveyed N= 103</c:v>
                </c:pt>
              </c:strCache>
            </c:strRef>
          </c:tx>
          <c:explosion val="3"/>
          <c:dPt>
            <c:idx val="0"/>
            <c:bubble3D val="0"/>
            <c:spPr>
              <a:solidFill>
                <a:srgbClr val="F37121"/>
              </a:solidFill>
              <a:ln>
                <a:noFill/>
              </a:ln>
              <a:effectLst/>
            </c:spPr>
          </c:dPt>
          <c:dPt>
            <c:idx val="1"/>
            <c:bubble3D val="0"/>
            <c:spPr>
              <a:solidFill>
                <a:schemeClr val="bg2">
                  <a:lumMod val="50000"/>
                </a:schemeClr>
              </a:solidFill>
              <a:ln>
                <a:noFill/>
              </a:ln>
              <a:effectLst/>
            </c:spPr>
          </c:dPt>
          <c:dLbls>
            <c:dLbl>
              <c:idx val="0"/>
              <c:layout>
                <c:manualLayout>
                  <c:x val="-0.11153926071741033"/>
                  <c:y val="-0.13690163729533816"/>
                </c:manualLayout>
              </c:layou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0.10200524265057459"/>
                  <c:y val="5.0498798878953692E-2"/>
                </c:manualLayout>
              </c:layou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Sheet1!$D$2:$D$3</c:f>
              <c:numCache>
                <c:formatCode>General</c:formatCode>
                <c:ptCount val="2"/>
                <c:pt idx="0">
                  <c:v>182</c:v>
                </c:pt>
                <c:pt idx="1">
                  <c:v>120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80" b="0" i="0" u="none" strike="noStrike" kern="1200" spc="0" baseline="0">
                <a:solidFill>
                  <a:schemeClr val="tx1">
                    <a:lumMod val="65000"/>
                    <a:lumOff val="35000"/>
                  </a:schemeClr>
                </a:solidFill>
                <a:latin typeface="+mn-lt"/>
                <a:ea typeface="+mn-ea"/>
                <a:cs typeface="+mn-cs"/>
              </a:defRPr>
            </a:pPr>
            <a:r>
              <a:rPr lang="en-US" sz="2500" b="0" dirty="0" smtClean="0"/>
              <a:t>How </a:t>
            </a:r>
            <a:r>
              <a:rPr lang="en-US" sz="2500" b="0" dirty="0"/>
              <a:t>often do you usually serve the following to children in care? </a:t>
            </a:r>
          </a:p>
        </c:rich>
      </c:tx>
      <c:layout/>
      <c:overlay val="0"/>
      <c:spPr>
        <a:noFill/>
        <a:ln>
          <a:noFill/>
        </a:ln>
        <a:effectLst/>
      </c:spPr>
      <c:txPr>
        <a:bodyPr rot="0" spcFirstLastPara="1" vertOverflow="ellipsis" vert="horz" wrap="square" anchor="ctr" anchorCtr="1"/>
        <a:lstStyle/>
        <a:p>
          <a:pPr>
            <a:defRPr sz="22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03967607497338E-2"/>
          <c:y val="0.21094833954138967"/>
          <c:w val="0.90849737532808394"/>
          <c:h val="0.63607767779027624"/>
        </c:manualLayout>
      </c:layout>
      <c:barChart>
        <c:barDir val="col"/>
        <c:grouping val="clustered"/>
        <c:varyColors val="0"/>
        <c:ser>
          <c:idx val="0"/>
          <c:order val="0"/>
          <c:tx>
            <c:strRef>
              <c:f>Sheet1!$L$1</c:f>
              <c:strCache>
                <c:ptCount val="1"/>
                <c:pt idx="0">
                  <c:v>Never</c:v>
                </c:pt>
              </c:strCache>
            </c:strRef>
          </c:tx>
          <c:spPr>
            <a:solidFill>
              <a:schemeClr val="accent4"/>
            </a:solidFill>
            <a:ln>
              <a:noFill/>
            </a:ln>
            <a:effectLst/>
          </c:spPr>
          <c:invertIfNegative val="0"/>
          <c:cat>
            <c:strRef>
              <c:f>Sheet1!$A$2:$A$5</c:f>
              <c:strCache>
                <c:ptCount val="4"/>
                <c:pt idx="0">
                  <c:v>A. Whole Grains</c:v>
                </c:pt>
                <c:pt idx="1">
                  <c:v>B. Fresh or Frozen Fruits</c:v>
                </c:pt>
                <c:pt idx="2">
                  <c:v>C. Fresh or Frozen Vegetables</c:v>
                </c:pt>
                <c:pt idx="3">
                  <c:v>D. Fried Foods </c:v>
                </c:pt>
              </c:strCache>
            </c:strRef>
          </c:cat>
          <c:val>
            <c:numRef>
              <c:f>Sheet1!$L$2:$L$5</c:f>
              <c:numCache>
                <c:formatCode>General</c:formatCode>
                <c:ptCount val="4"/>
                <c:pt idx="0">
                  <c:v>0</c:v>
                </c:pt>
                <c:pt idx="1">
                  <c:v>1</c:v>
                </c:pt>
                <c:pt idx="2">
                  <c:v>3</c:v>
                </c:pt>
                <c:pt idx="3">
                  <c:v>67</c:v>
                </c:pt>
              </c:numCache>
            </c:numRef>
          </c:val>
        </c:ser>
        <c:ser>
          <c:idx val="1"/>
          <c:order val="1"/>
          <c:tx>
            <c:strRef>
              <c:f>Sheet1!$M$1</c:f>
              <c:strCache>
                <c:ptCount val="1"/>
                <c:pt idx="0">
                  <c:v>Less than 1 time per week</c:v>
                </c:pt>
              </c:strCache>
            </c:strRef>
          </c:tx>
          <c:spPr>
            <a:solidFill>
              <a:srgbClr val="E24826"/>
            </a:solidFill>
            <a:ln>
              <a:noFill/>
            </a:ln>
            <a:effectLst/>
          </c:spPr>
          <c:invertIfNegative val="0"/>
          <c:cat>
            <c:strRef>
              <c:f>Sheet1!$A$2:$A$5</c:f>
              <c:strCache>
                <c:ptCount val="4"/>
                <c:pt idx="0">
                  <c:v>A. Whole Grains</c:v>
                </c:pt>
                <c:pt idx="1">
                  <c:v>B. Fresh or Frozen Fruits</c:v>
                </c:pt>
                <c:pt idx="2">
                  <c:v>C. Fresh or Frozen Vegetables</c:v>
                </c:pt>
                <c:pt idx="3">
                  <c:v>D. Fried Foods </c:v>
                </c:pt>
              </c:strCache>
            </c:strRef>
          </c:cat>
          <c:val>
            <c:numRef>
              <c:f>Sheet1!$M$2:$M$5</c:f>
              <c:numCache>
                <c:formatCode>General</c:formatCode>
                <c:ptCount val="4"/>
                <c:pt idx="0">
                  <c:v>4</c:v>
                </c:pt>
                <c:pt idx="1">
                  <c:v>0</c:v>
                </c:pt>
                <c:pt idx="2">
                  <c:v>2</c:v>
                </c:pt>
                <c:pt idx="3">
                  <c:v>93</c:v>
                </c:pt>
              </c:numCache>
            </c:numRef>
          </c:val>
        </c:ser>
        <c:ser>
          <c:idx val="2"/>
          <c:order val="2"/>
          <c:tx>
            <c:strRef>
              <c:f>Sheet1!$N$1</c:f>
              <c:strCache>
                <c:ptCount val="1"/>
                <c:pt idx="0">
                  <c:v>1 time per week</c:v>
                </c:pt>
              </c:strCache>
            </c:strRef>
          </c:tx>
          <c:spPr>
            <a:solidFill>
              <a:schemeClr val="accent3"/>
            </a:solidFill>
            <a:ln>
              <a:noFill/>
            </a:ln>
            <a:effectLst/>
          </c:spPr>
          <c:invertIfNegative val="0"/>
          <c:cat>
            <c:strRef>
              <c:f>Sheet1!$A$2:$A$5</c:f>
              <c:strCache>
                <c:ptCount val="4"/>
                <c:pt idx="0">
                  <c:v>A. Whole Grains</c:v>
                </c:pt>
                <c:pt idx="1">
                  <c:v>B. Fresh or Frozen Fruits</c:v>
                </c:pt>
                <c:pt idx="2">
                  <c:v>C. Fresh or Frozen Vegetables</c:v>
                </c:pt>
                <c:pt idx="3">
                  <c:v>D. Fried Foods </c:v>
                </c:pt>
              </c:strCache>
            </c:strRef>
          </c:cat>
          <c:val>
            <c:numRef>
              <c:f>Sheet1!$N$2:$N$5</c:f>
              <c:numCache>
                <c:formatCode>General</c:formatCode>
                <c:ptCount val="4"/>
                <c:pt idx="0">
                  <c:v>18</c:v>
                </c:pt>
                <c:pt idx="1">
                  <c:v>1</c:v>
                </c:pt>
                <c:pt idx="2">
                  <c:v>5</c:v>
                </c:pt>
                <c:pt idx="3">
                  <c:v>73</c:v>
                </c:pt>
              </c:numCache>
            </c:numRef>
          </c:val>
        </c:ser>
        <c:ser>
          <c:idx val="3"/>
          <c:order val="3"/>
          <c:tx>
            <c:strRef>
              <c:f>Sheet1!$O$1</c:f>
              <c:strCache>
                <c:ptCount val="1"/>
                <c:pt idx="0">
                  <c:v>Once a day</c:v>
                </c:pt>
              </c:strCache>
            </c:strRef>
          </c:tx>
          <c:spPr>
            <a:solidFill>
              <a:schemeClr val="accent4"/>
            </a:solidFill>
            <a:ln>
              <a:noFill/>
            </a:ln>
            <a:effectLst/>
          </c:spPr>
          <c:invertIfNegative val="0"/>
          <c:cat>
            <c:strRef>
              <c:f>Sheet1!$A$2:$A$5</c:f>
              <c:strCache>
                <c:ptCount val="4"/>
                <c:pt idx="0">
                  <c:v>A. Whole Grains</c:v>
                </c:pt>
                <c:pt idx="1">
                  <c:v>B. Fresh or Frozen Fruits</c:v>
                </c:pt>
                <c:pt idx="2">
                  <c:v>C. Fresh or Frozen Vegetables</c:v>
                </c:pt>
                <c:pt idx="3">
                  <c:v>D. Fried Foods </c:v>
                </c:pt>
              </c:strCache>
            </c:strRef>
          </c:cat>
          <c:val>
            <c:numRef>
              <c:f>Sheet1!$O$2:$O$5</c:f>
              <c:numCache>
                <c:formatCode>General</c:formatCode>
                <c:ptCount val="4"/>
                <c:pt idx="0">
                  <c:v>74</c:v>
                </c:pt>
                <c:pt idx="1">
                  <c:v>28</c:v>
                </c:pt>
                <c:pt idx="2">
                  <c:v>58</c:v>
                </c:pt>
                <c:pt idx="3">
                  <c:v>13</c:v>
                </c:pt>
              </c:numCache>
            </c:numRef>
          </c:val>
        </c:ser>
        <c:ser>
          <c:idx val="4"/>
          <c:order val="4"/>
          <c:tx>
            <c:strRef>
              <c:f>Sheet1!$P$1</c:f>
              <c:strCache>
                <c:ptCount val="1"/>
                <c:pt idx="0">
                  <c:v>2 or more times per day</c:v>
                </c:pt>
              </c:strCache>
            </c:strRef>
          </c:tx>
          <c:spPr>
            <a:solidFill>
              <a:schemeClr val="accent5"/>
            </a:solidFill>
            <a:ln>
              <a:noFill/>
            </a:ln>
            <a:effectLst/>
          </c:spPr>
          <c:invertIfNegative val="0"/>
          <c:cat>
            <c:strRef>
              <c:f>Sheet1!$A$2:$A$5</c:f>
              <c:strCache>
                <c:ptCount val="4"/>
                <c:pt idx="0">
                  <c:v>A. Whole Grains</c:v>
                </c:pt>
                <c:pt idx="1">
                  <c:v>B. Fresh or Frozen Fruits</c:v>
                </c:pt>
                <c:pt idx="2">
                  <c:v>C. Fresh or Frozen Vegetables</c:v>
                </c:pt>
                <c:pt idx="3">
                  <c:v>D. Fried Foods </c:v>
                </c:pt>
              </c:strCache>
            </c:strRef>
          </c:cat>
          <c:val>
            <c:numRef>
              <c:f>Sheet1!$P$2:$P$5</c:f>
              <c:numCache>
                <c:formatCode>General</c:formatCode>
                <c:ptCount val="4"/>
                <c:pt idx="0">
                  <c:v>170</c:v>
                </c:pt>
                <c:pt idx="1">
                  <c:v>236</c:v>
                </c:pt>
                <c:pt idx="2">
                  <c:v>196</c:v>
                </c:pt>
                <c:pt idx="3">
                  <c:v>20</c:v>
                </c:pt>
              </c:numCache>
            </c:numRef>
          </c:val>
        </c:ser>
        <c:dLbls>
          <c:showLegendKey val="0"/>
          <c:showVal val="0"/>
          <c:showCatName val="0"/>
          <c:showSerName val="0"/>
          <c:showPercent val="0"/>
          <c:showBubbleSize val="0"/>
        </c:dLbls>
        <c:gapWidth val="219"/>
        <c:overlap val="-27"/>
        <c:axId val="420909256"/>
        <c:axId val="420909648"/>
      </c:barChart>
      <c:catAx>
        <c:axId val="420909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900" b="0" i="0" u="none" strike="noStrike" kern="1200" baseline="0">
                <a:solidFill>
                  <a:schemeClr val="tx1">
                    <a:lumMod val="65000"/>
                    <a:lumOff val="35000"/>
                  </a:schemeClr>
                </a:solidFill>
                <a:latin typeface="+mn-lt"/>
                <a:ea typeface="+mn-ea"/>
                <a:cs typeface="+mn-cs"/>
              </a:defRPr>
            </a:pPr>
            <a:endParaRPr lang="en-US"/>
          </a:p>
        </c:txPr>
        <c:crossAx val="420909648"/>
        <c:crosses val="autoZero"/>
        <c:auto val="1"/>
        <c:lblAlgn val="ctr"/>
        <c:lblOffset val="100"/>
        <c:noMultiLvlLbl val="0"/>
      </c:catAx>
      <c:valAx>
        <c:axId val="420909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900" b="0" i="0" u="none" strike="noStrike" kern="1200" baseline="0">
                <a:solidFill>
                  <a:schemeClr val="tx1">
                    <a:lumMod val="65000"/>
                    <a:lumOff val="35000"/>
                  </a:schemeClr>
                </a:solidFill>
                <a:latin typeface="+mn-lt"/>
                <a:ea typeface="+mn-ea"/>
                <a:cs typeface="+mn-cs"/>
              </a:defRPr>
            </a:pPr>
            <a:endParaRPr lang="en-US"/>
          </a:p>
        </c:txPr>
        <c:crossAx val="420909256"/>
        <c:crosses val="autoZero"/>
        <c:crossBetween val="between"/>
      </c:valAx>
      <c:spPr>
        <a:noFill/>
        <a:ln>
          <a:noFill/>
        </a:ln>
        <a:effectLst/>
      </c:spPr>
    </c:plotArea>
    <c:legend>
      <c:legendPos val="b"/>
      <c:layout>
        <c:manualLayout>
          <c:xMode val="edge"/>
          <c:yMode val="edge"/>
          <c:x val="7.0133041102862045E-2"/>
          <c:y val="6.7660110185182559E-2"/>
          <c:w val="0.90101248164408421"/>
          <c:h val="0.15823459567554052"/>
        </c:manualLayout>
      </c:layout>
      <c:overlay val="0"/>
      <c:spPr>
        <a:noFill/>
        <a:ln>
          <a:noFill/>
        </a:ln>
        <a:effectLst/>
      </c:spPr>
      <c:txPr>
        <a:bodyPr rot="0" spcFirstLastPara="1" vertOverflow="ellipsis" vert="horz" wrap="square" anchor="ctr" anchorCtr="1"/>
        <a:lstStyle/>
        <a:p>
          <a:pPr>
            <a:defRPr sz="1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9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40" b="0" i="0" u="none" strike="noStrike" kern="1200" spc="0" baseline="0">
                <a:solidFill>
                  <a:schemeClr val="tx1">
                    <a:lumMod val="65000"/>
                    <a:lumOff val="35000"/>
                  </a:schemeClr>
                </a:solidFill>
                <a:latin typeface="+mn-lt"/>
                <a:ea typeface="+mn-ea"/>
                <a:cs typeface="+mn-cs"/>
              </a:defRPr>
            </a:pPr>
            <a:r>
              <a:rPr lang="en-US" sz="3000" dirty="0" smtClean="0"/>
              <a:t>How </a:t>
            </a:r>
            <a:r>
              <a:rPr lang="en-US" sz="3000" dirty="0"/>
              <a:t>often do you usually serve the following </a:t>
            </a:r>
            <a:endParaRPr lang="en-US" sz="3000" dirty="0" smtClean="0"/>
          </a:p>
          <a:p>
            <a:pPr>
              <a:defRPr/>
            </a:pPr>
            <a:r>
              <a:rPr lang="en-US" sz="3000" dirty="0" smtClean="0"/>
              <a:t>Healthy </a:t>
            </a:r>
            <a:r>
              <a:rPr lang="en-US" sz="3000" dirty="0"/>
              <a:t>Beverages?</a:t>
            </a:r>
          </a:p>
        </c:rich>
      </c:tx>
      <c:layout>
        <c:manualLayout>
          <c:xMode val="edge"/>
          <c:yMode val="edge"/>
          <c:x val="0.18207650273224044"/>
          <c:y val="4.0160642570281121E-3"/>
        </c:manualLayout>
      </c:layout>
      <c:overlay val="0"/>
      <c:spPr>
        <a:noFill/>
        <a:ln>
          <a:noFill/>
        </a:ln>
        <a:effectLst/>
      </c:spPr>
      <c:txPr>
        <a:bodyPr rot="0" spcFirstLastPara="1" vertOverflow="ellipsis" vert="horz" wrap="square" anchor="ctr" anchorCtr="1"/>
        <a:lstStyle/>
        <a:p>
          <a:pPr>
            <a:defRPr sz="20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039661708953049E-2"/>
          <c:y val="0.25917718116560728"/>
          <c:w val="0.90849737532808394"/>
          <c:h val="0.58186082914334503"/>
        </c:manualLayout>
      </c:layout>
      <c:barChart>
        <c:barDir val="col"/>
        <c:grouping val="clustered"/>
        <c:varyColors val="0"/>
        <c:ser>
          <c:idx val="0"/>
          <c:order val="0"/>
          <c:tx>
            <c:strRef>
              <c:f>Sheet1!$L$1</c:f>
              <c:strCache>
                <c:ptCount val="1"/>
                <c:pt idx="0">
                  <c:v>Never</c:v>
                </c:pt>
              </c:strCache>
            </c:strRef>
          </c:tx>
          <c:spPr>
            <a:solidFill>
              <a:schemeClr val="accent4"/>
            </a:solidFill>
            <a:ln>
              <a:noFill/>
            </a:ln>
            <a:effectLst/>
          </c:spPr>
          <c:invertIfNegative val="0"/>
          <c:cat>
            <c:strRef>
              <c:f>Sheet1!$A$2:$A$4</c:f>
              <c:strCache>
                <c:ptCount val="3"/>
                <c:pt idx="0">
                  <c:v>A. Only Water</c:v>
                </c:pt>
                <c:pt idx="1">
                  <c:v>B. Non-fat or 1% Milk</c:v>
                </c:pt>
                <c:pt idx="2">
                  <c:v>C. No More than 1 serving of 100% juice</c:v>
                </c:pt>
              </c:strCache>
            </c:strRef>
          </c:cat>
          <c:val>
            <c:numRef>
              <c:f>Sheet1!$L$2:$L$4</c:f>
              <c:numCache>
                <c:formatCode>General</c:formatCode>
                <c:ptCount val="3"/>
                <c:pt idx="0">
                  <c:v>2</c:v>
                </c:pt>
                <c:pt idx="1">
                  <c:v>11</c:v>
                </c:pt>
                <c:pt idx="2">
                  <c:v>53</c:v>
                </c:pt>
              </c:numCache>
            </c:numRef>
          </c:val>
        </c:ser>
        <c:ser>
          <c:idx val="1"/>
          <c:order val="1"/>
          <c:tx>
            <c:strRef>
              <c:f>Sheet1!$M$1</c:f>
              <c:strCache>
                <c:ptCount val="1"/>
                <c:pt idx="0">
                  <c:v>Less than 1 time per week</c:v>
                </c:pt>
              </c:strCache>
            </c:strRef>
          </c:tx>
          <c:spPr>
            <a:solidFill>
              <a:schemeClr val="accent2"/>
            </a:solidFill>
            <a:ln>
              <a:noFill/>
            </a:ln>
            <a:effectLst/>
          </c:spPr>
          <c:invertIfNegative val="0"/>
          <c:cat>
            <c:strRef>
              <c:f>Sheet1!$A$2:$A$4</c:f>
              <c:strCache>
                <c:ptCount val="3"/>
                <c:pt idx="0">
                  <c:v>A. Only Water</c:v>
                </c:pt>
                <c:pt idx="1">
                  <c:v>B. Non-fat or 1% Milk</c:v>
                </c:pt>
                <c:pt idx="2">
                  <c:v>C. No More than 1 serving of 100% juice</c:v>
                </c:pt>
              </c:strCache>
            </c:strRef>
          </c:cat>
          <c:val>
            <c:numRef>
              <c:f>Sheet1!$M$2:$M$4</c:f>
              <c:numCache>
                <c:formatCode>General</c:formatCode>
                <c:ptCount val="3"/>
                <c:pt idx="0">
                  <c:v>0</c:v>
                </c:pt>
                <c:pt idx="1">
                  <c:v>2</c:v>
                </c:pt>
                <c:pt idx="2">
                  <c:v>36</c:v>
                </c:pt>
              </c:numCache>
            </c:numRef>
          </c:val>
        </c:ser>
        <c:ser>
          <c:idx val="2"/>
          <c:order val="2"/>
          <c:tx>
            <c:strRef>
              <c:f>Sheet1!$N$1</c:f>
              <c:strCache>
                <c:ptCount val="1"/>
                <c:pt idx="0">
                  <c:v>1 time per week</c:v>
                </c:pt>
              </c:strCache>
            </c:strRef>
          </c:tx>
          <c:spPr>
            <a:solidFill>
              <a:srgbClr val="57585A"/>
            </a:solidFill>
            <a:ln>
              <a:noFill/>
            </a:ln>
            <a:effectLst/>
          </c:spPr>
          <c:invertIfNegative val="0"/>
          <c:cat>
            <c:strRef>
              <c:f>Sheet1!$A$2:$A$4</c:f>
              <c:strCache>
                <c:ptCount val="3"/>
                <c:pt idx="0">
                  <c:v>A. Only Water</c:v>
                </c:pt>
                <c:pt idx="1">
                  <c:v>B. Non-fat or 1% Milk</c:v>
                </c:pt>
                <c:pt idx="2">
                  <c:v>C. No More than 1 serving of 100% juice</c:v>
                </c:pt>
              </c:strCache>
            </c:strRef>
          </c:cat>
          <c:val>
            <c:numRef>
              <c:f>Sheet1!$N$2:$N$4</c:f>
              <c:numCache>
                <c:formatCode>General</c:formatCode>
                <c:ptCount val="3"/>
                <c:pt idx="0">
                  <c:v>1</c:v>
                </c:pt>
                <c:pt idx="1">
                  <c:v>1</c:v>
                </c:pt>
                <c:pt idx="2">
                  <c:v>51</c:v>
                </c:pt>
              </c:numCache>
            </c:numRef>
          </c:val>
        </c:ser>
        <c:ser>
          <c:idx val="3"/>
          <c:order val="3"/>
          <c:tx>
            <c:strRef>
              <c:f>Sheet1!$O$1</c:f>
              <c:strCache>
                <c:ptCount val="1"/>
                <c:pt idx="0">
                  <c:v>Once a day</c:v>
                </c:pt>
              </c:strCache>
            </c:strRef>
          </c:tx>
          <c:spPr>
            <a:solidFill>
              <a:srgbClr val="E24826"/>
            </a:solidFill>
            <a:ln>
              <a:noFill/>
            </a:ln>
            <a:effectLst/>
          </c:spPr>
          <c:invertIfNegative val="0"/>
          <c:cat>
            <c:strRef>
              <c:f>Sheet1!$A$2:$A$4</c:f>
              <c:strCache>
                <c:ptCount val="3"/>
                <c:pt idx="0">
                  <c:v>A. Only Water</c:v>
                </c:pt>
                <c:pt idx="1">
                  <c:v>B. Non-fat or 1% Milk</c:v>
                </c:pt>
                <c:pt idx="2">
                  <c:v>C. No More than 1 serving of 100% juice</c:v>
                </c:pt>
              </c:strCache>
            </c:strRef>
          </c:cat>
          <c:val>
            <c:numRef>
              <c:f>Sheet1!$O$2:$O$4</c:f>
              <c:numCache>
                <c:formatCode>General</c:formatCode>
                <c:ptCount val="3"/>
                <c:pt idx="0">
                  <c:v>12</c:v>
                </c:pt>
                <c:pt idx="1">
                  <c:v>31</c:v>
                </c:pt>
                <c:pt idx="2">
                  <c:v>75</c:v>
                </c:pt>
              </c:numCache>
            </c:numRef>
          </c:val>
        </c:ser>
        <c:ser>
          <c:idx val="4"/>
          <c:order val="4"/>
          <c:tx>
            <c:strRef>
              <c:f>Sheet1!$P$1</c:f>
              <c:strCache>
                <c:ptCount val="1"/>
                <c:pt idx="0">
                  <c:v>2 or more times per day</c:v>
                </c:pt>
              </c:strCache>
            </c:strRef>
          </c:tx>
          <c:spPr>
            <a:solidFill>
              <a:srgbClr val="016380"/>
            </a:solidFill>
            <a:ln>
              <a:noFill/>
            </a:ln>
            <a:effectLst/>
          </c:spPr>
          <c:invertIfNegative val="0"/>
          <c:cat>
            <c:strRef>
              <c:f>Sheet1!$A$2:$A$4</c:f>
              <c:strCache>
                <c:ptCount val="3"/>
                <c:pt idx="0">
                  <c:v>A. Only Water</c:v>
                </c:pt>
                <c:pt idx="1">
                  <c:v>B. Non-fat or 1% Milk</c:v>
                </c:pt>
                <c:pt idx="2">
                  <c:v>C. No More than 1 serving of 100% juice</c:v>
                </c:pt>
              </c:strCache>
            </c:strRef>
          </c:cat>
          <c:val>
            <c:numRef>
              <c:f>Sheet1!$P$2:$P$4</c:f>
              <c:numCache>
                <c:formatCode>General</c:formatCode>
                <c:ptCount val="3"/>
                <c:pt idx="0">
                  <c:v>250</c:v>
                </c:pt>
                <c:pt idx="1">
                  <c:v>218</c:v>
                </c:pt>
                <c:pt idx="2">
                  <c:v>39</c:v>
                </c:pt>
              </c:numCache>
            </c:numRef>
          </c:val>
        </c:ser>
        <c:dLbls>
          <c:showLegendKey val="0"/>
          <c:showVal val="0"/>
          <c:showCatName val="0"/>
          <c:showSerName val="0"/>
          <c:showPercent val="0"/>
          <c:showBubbleSize val="0"/>
        </c:dLbls>
        <c:gapWidth val="219"/>
        <c:overlap val="-27"/>
        <c:axId val="422334016"/>
        <c:axId val="422334408"/>
      </c:barChart>
      <c:catAx>
        <c:axId val="42233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422334408"/>
        <c:crosses val="autoZero"/>
        <c:auto val="1"/>
        <c:lblAlgn val="ctr"/>
        <c:lblOffset val="100"/>
        <c:noMultiLvlLbl val="0"/>
      </c:catAx>
      <c:valAx>
        <c:axId val="422334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422334016"/>
        <c:crosses val="autoZero"/>
        <c:crossBetween val="between"/>
      </c:valAx>
      <c:spPr>
        <a:noFill/>
        <a:ln>
          <a:noFill/>
        </a:ln>
        <a:effectLst/>
      </c:spPr>
    </c:plotArea>
    <c:legend>
      <c:legendPos val="b"/>
      <c:layout>
        <c:manualLayout>
          <c:xMode val="edge"/>
          <c:yMode val="edge"/>
          <c:x val="5.3739598124004993E-2"/>
          <c:y val="0.12990908515953578"/>
          <c:w val="0.90101248164408421"/>
          <c:h val="0.11807402839705278"/>
        </c:manualLayout>
      </c:layout>
      <c:overlay val="0"/>
      <c:spPr>
        <a:noFill/>
        <a:ln>
          <a:noFill/>
        </a:ln>
        <a:effectLst/>
      </c:spPr>
      <c:txPr>
        <a:bodyPr rot="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7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smtClean="0"/>
              <a:t>N=</a:t>
            </a:r>
            <a:r>
              <a:rPr lang="en-US" sz="2400" baseline="0" dirty="0" smtClean="0"/>
              <a:t>1033</a:t>
            </a:r>
            <a:endParaRPr lang="en-US" sz="2400" dirty="0"/>
          </a:p>
        </c:rich>
      </c:tx>
      <c:layout>
        <c:manualLayout>
          <c:xMode val="edge"/>
          <c:yMode val="edge"/>
          <c:x val="0.8348799297815046"/>
          <c:y val="0.17238814002186945"/>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1"/>
        <c:ser>
          <c:idx val="0"/>
          <c:order val="0"/>
          <c:tx>
            <c:strRef>
              <c:f>Sheet1!$B$1</c:f>
              <c:strCache>
                <c:ptCount val="1"/>
                <c:pt idx="0">
                  <c:v>Ethnicity of Providers Trained</c:v>
                </c:pt>
              </c:strCache>
            </c:strRef>
          </c:tx>
          <c:invertIfNegative val="0"/>
          <c:dPt>
            <c:idx val="0"/>
            <c:invertIfNegative val="0"/>
            <c:bubble3D val="0"/>
            <c:spPr>
              <a:solidFill>
                <a:schemeClr val="accent1"/>
              </a:solidFill>
              <a:ln>
                <a:noFill/>
              </a:ln>
              <a:effectLst/>
            </c:spPr>
          </c:dPt>
          <c:dPt>
            <c:idx val="1"/>
            <c:invertIfNegative val="0"/>
            <c:bubble3D val="0"/>
            <c:spPr>
              <a:solidFill>
                <a:schemeClr val="accent2"/>
              </a:solidFill>
              <a:ln>
                <a:noFill/>
              </a:ln>
              <a:effectLst/>
            </c:spPr>
          </c:dPt>
          <c:dPt>
            <c:idx val="2"/>
            <c:invertIfNegative val="0"/>
            <c:bubble3D val="0"/>
            <c:spPr>
              <a:solidFill>
                <a:schemeClr val="accent3"/>
              </a:solidFill>
              <a:ln>
                <a:noFill/>
              </a:ln>
              <a:effectLst/>
            </c:spPr>
          </c:dPt>
          <c:dPt>
            <c:idx val="3"/>
            <c:invertIfNegative val="0"/>
            <c:bubble3D val="0"/>
            <c:spPr>
              <a:solidFill>
                <a:schemeClr val="accent4"/>
              </a:solidFill>
              <a:ln>
                <a:noFill/>
              </a:ln>
              <a:effectLst/>
            </c:spPr>
          </c:dPt>
          <c:dPt>
            <c:idx val="4"/>
            <c:invertIfNegative val="0"/>
            <c:bubble3D val="0"/>
            <c:spPr>
              <a:solidFill>
                <a:schemeClr val="accent5"/>
              </a:solidFill>
              <a:ln>
                <a:noFill/>
              </a:ln>
              <a:effectLst/>
            </c:spPr>
          </c:dPt>
          <c:dPt>
            <c:idx val="5"/>
            <c:invertIfNegative val="0"/>
            <c:bubble3D val="0"/>
            <c:spPr>
              <a:solidFill>
                <a:schemeClr val="accent6"/>
              </a:solidFill>
              <a:ln>
                <a:noFill/>
              </a:ln>
              <a:effectLst/>
            </c:spPr>
          </c:dPt>
          <c:dPt>
            <c:idx val="6"/>
            <c:invertIfNegative val="0"/>
            <c:bubble3D val="0"/>
            <c:spPr>
              <a:solidFill>
                <a:schemeClr val="accent1">
                  <a:lumMod val="60000"/>
                </a:schemeClr>
              </a:solidFill>
              <a:ln>
                <a:noFill/>
              </a:ln>
              <a:effectLst/>
            </c:spPr>
          </c:dPt>
          <c:dPt>
            <c:idx val="7"/>
            <c:invertIfNegative val="0"/>
            <c:bubble3D val="0"/>
            <c:spPr>
              <a:solidFill>
                <a:schemeClr val="accent2">
                  <a:lumMod val="60000"/>
                </a:schemeClr>
              </a:solidFill>
              <a:ln>
                <a:noFill/>
              </a:ln>
              <a:effectLst/>
            </c:spPr>
          </c:dPt>
          <c:dPt>
            <c:idx val="8"/>
            <c:invertIfNegative val="0"/>
            <c:bubble3D val="0"/>
            <c:spPr>
              <a:solidFill>
                <a:schemeClr val="accent3">
                  <a:lumMod val="60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Alaska Native/American Indian</c:v>
                </c:pt>
                <c:pt idx="1">
                  <c:v>Asian</c:v>
                </c:pt>
                <c:pt idx="2">
                  <c:v>Black/African American</c:v>
                </c:pt>
                <c:pt idx="3">
                  <c:v>Hispanic/Latino</c:v>
                </c:pt>
                <c:pt idx="4">
                  <c:v>Pacific Islander</c:v>
                </c:pt>
                <c:pt idx="5">
                  <c:v>Caucasian/White</c:v>
                </c:pt>
                <c:pt idx="6">
                  <c:v>Multiracial</c:v>
                </c:pt>
                <c:pt idx="7">
                  <c:v>Other</c:v>
                </c:pt>
                <c:pt idx="8">
                  <c:v>Unknown</c:v>
                </c:pt>
              </c:strCache>
            </c:strRef>
          </c:cat>
          <c:val>
            <c:numRef>
              <c:f>Sheet1!$B$2:$B$10</c:f>
              <c:numCache>
                <c:formatCode>General</c:formatCode>
                <c:ptCount val="9"/>
                <c:pt idx="0">
                  <c:v>2</c:v>
                </c:pt>
                <c:pt idx="1">
                  <c:v>79</c:v>
                </c:pt>
                <c:pt idx="2">
                  <c:v>151</c:v>
                </c:pt>
                <c:pt idx="3">
                  <c:v>715</c:v>
                </c:pt>
                <c:pt idx="4">
                  <c:v>10</c:v>
                </c:pt>
                <c:pt idx="5">
                  <c:v>43</c:v>
                </c:pt>
                <c:pt idx="6">
                  <c:v>10</c:v>
                </c:pt>
                <c:pt idx="7">
                  <c:v>15</c:v>
                </c:pt>
                <c:pt idx="8">
                  <c:v>8</c:v>
                </c:pt>
              </c:numCache>
            </c:numRef>
          </c:val>
        </c:ser>
        <c:dLbls>
          <c:showLegendKey val="0"/>
          <c:showVal val="0"/>
          <c:showCatName val="0"/>
          <c:showSerName val="0"/>
          <c:showPercent val="0"/>
          <c:showBubbleSize val="0"/>
        </c:dLbls>
        <c:gapWidth val="219"/>
        <c:overlap val="-27"/>
        <c:axId val="563308488"/>
        <c:axId val="563308880"/>
      </c:barChart>
      <c:catAx>
        <c:axId val="563308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563308880"/>
        <c:crosses val="autoZero"/>
        <c:auto val="1"/>
        <c:lblAlgn val="ctr"/>
        <c:lblOffset val="100"/>
        <c:noMultiLvlLbl val="0"/>
      </c:catAx>
      <c:valAx>
        <c:axId val="563308880"/>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63308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2800" b="0" dirty="0"/>
              <a:t>How often do you or any of your staff attend training on nutrition (not including food safety)?</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1105133129712321E-2"/>
          <c:y val="0.29306361820116228"/>
          <c:w val="0.93658668226232011"/>
          <c:h val="0.63364141105561556"/>
        </c:manualLayout>
      </c:layout>
      <c:barChart>
        <c:barDir val="col"/>
        <c:grouping val="clustered"/>
        <c:varyColors val="0"/>
        <c:ser>
          <c:idx val="0"/>
          <c:order val="0"/>
          <c:tx>
            <c:strRef>
              <c:f>Sheet1!$D$1</c:f>
              <c:strCache>
                <c:ptCount val="1"/>
                <c:pt idx="0">
                  <c:v>Total FFCH Surveyed N= 104</c:v>
                </c:pt>
              </c:strCache>
            </c:strRef>
          </c:tx>
          <c:spPr>
            <a:solidFill>
              <a:schemeClr val="accent1"/>
            </a:solidFill>
            <a:ln>
              <a:noFill/>
            </a:ln>
            <a:effectLst/>
          </c:spPr>
          <c:invertIfNegative val="0"/>
          <c:dPt>
            <c:idx val="0"/>
            <c:invertIfNegative val="0"/>
            <c:bubble3D val="0"/>
            <c:spPr>
              <a:solidFill>
                <a:schemeClr val="accent4"/>
              </a:solidFill>
              <a:ln>
                <a:noFill/>
              </a:ln>
              <a:effectLst/>
            </c:spPr>
          </c:dPt>
          <c:dPt>
            <c:idx val="1"/>
            <c:invertIfNegative val="0"/>
            <c:bubble3D val="0"/>
            <c:spPr>
              <a:solidFill>
                <a:srgbClr val="F37121"/>
              </a:solidFill>
              <a:ln>
                <a:noFill/>
              </a:ln>
              <a:effectLst/>
            </c:spPr>
          </c:dPt>
          <c:dPt>
            <c:idx val="2"/>
            <c:invertIfNegative val="0"/>
            <c:bubble3D val="0"/>
            <c:spPr>
              <a:solidFill>
                <a:srgbClr val="C3BA2F"/>
              </a:solidFill>
              <a:ln>
                <a:noFill/>
              </a:ln>
              <a:effectLst/>
            </c:spPr>
          </c:dPt>
          <c:dPt>
            <c:idx val="3"/>
            <c:invertIfNegative val="0"/>
            <c:bubble3D val="0"/>
            <c:spPr>
              <a:solidFill>
                <a:srgbClr val="2AA2DB"/>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Never</c:v>
                </c:pt>
                <c:pt idx="1">
                  <c:v>Less than 1 time per year</c:v>
                </c:pt>
                <c:pt idx="2">
                  <c:v>1 time per year</c:v>
                </c:pt>
                <c:pt idx="3">
                  <c:v>2 or more times per year</c:v>
                </c:pt>
              </c:strCache>
            </c:strRef>
          </c:cat>
          <c:val>
            <c:numRef>
              <c:f>Sheet1!$D$2:$D$5</c:f>
              <c:numCache>
                <c:formatCode>General</c:formatCode>
                <c:ptCount val="4"/>
                <c:pt idx="0">
                  <c:v>44</c:v>
                </c:pt>
                <c:pt idx="1">
                  <c:v>53</c:v>
                </c:pt>
                <c:pt idx="2">
                  <c:v>128</c:v>
                </c:pt>
                <c:pt idx="3">
                  <c:v>77</c:v>
                </c:pt>
              </c:numCache>
            </c:numRef>
          </c:val>
        </c:ser>
        <c:dLbls>
          <c:showLegendKey val="0"/>
          <c:showVal val="0"/>
          <c:showCatName val="0"/>
          <c:showSerName val="0"/>
          <c:showPercent val="0"/>
          <c:showBubbleSize val="0"/>
        </c:dLbls>
        <c:gapWidth val="219"/>
        <c:overlap val="-27"/>
        <c:axId val="418540336"/>
        <c:axId val="418540728"/>
      </c:barChart>
      <c:catAx>
        <c:axId val="4185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8540728"/>
        <c:crosses val="autoZero"/>
        <c:auto val="1"/>
        <c:lblAlgn val="ctr"/>
        <c:lblOffset val="100"/>
        <c:noMultiLvlLbl val="0"/>
      </c:catAx>
      <c:valAx>
        <c:axId val="418540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854033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2800" dirty="0" smtClean="0"/>
              <a:t>How </a:t>
            </a:r>
            <a:r>
              <a:rPr lang="en-US" sz="2800" dirty="0"/>
              <a:t>often is nutrition education provided to children through curriculum or other planned activities? </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Sheet1!$D$1</c:f>
              <c:strCache>
                <c:ptCount val="1"/>
                <c:pt idx="0">
                  <c:v>Total FFCH Surveyed N= 104</c:v>
                </c:pt>
              </c:strCache>
            </c:strRef>
          </c:tx>
          <c:spPr>
            <a:solidFill>
              <a:schemeClr val="accent1"/>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rgbClr val="00B0F0"/>
              </a:solidFill>
              <a:ln>
                <a:noFill/>
              </a:ln>
              <a:effectLst/>
            </c:spPr>
          </c:dPt>
          <c:dPt>
            <c:idx val="2"/>
            <c:invertIfNegative val="0"/>
            <c:bubble3D val="0"/>
            <c:spPr>
              <a:solidFill>
                <a:schemeClr val="accent4"/>
              </a:solidFill>
              <a:ln>
                <a:noFill/>
              </a:ln>
              <a:effectLst/>
            </c:spPr>
          </c:dPt>
          <c:dPt>
            <c:idx val="3"/>
            <c:invertIfNegative val="0"/>
            <c:bubble3D val="0"/>
            <c:spPr>
              <a:solidFill>
                <a:schemeClr val="bg2">
                  <a:lumMod val="25000"/>
                </a:schemeClr>
              </a:solidFill>
              <a:ln>
                <a:noFill/>
              </a:ln>
              <a:effectLst/>
            </c:spPr>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Never</c:v>
                </c:pt>
                <c:pt idx="1">
                  <c:v>Less than 1 time per year</c:v>
                </c:pt>
                <c:pt idx="2">
                  <c:v>1 time per year</c:v>
                </c:pt>
                <c:pt idx="3">
                  <c:v>2 or more times per year</c:v>
                </c:pt>
              </c:strCache>
            </c:strRef>
          </c:cat>
          <c:val>
            <c:numRef>
              <c:f>Sheet1!$D$2:$D$5</c:f>
              <c:numCache>
                <c:formatCode>General</c:formatCode>
                <c:ptCount val="4"/>
                <c:pt idx="0">
                  <c:v>40</c:v>
                </c:pt>
                <c:pt idx="1">
                  <c:v>18</c:v>
                </c:pt>
                <c:pt idx="2">
                  <c:v>40</c:v>
                </c:pt>
                <c:pt idx="3">
                  <c:v>204</c:v>
                </c:pt>
              </c:numCache>
            </c:numRef>
          </c:val>
        </c:ser>
        <c:dLbls>
          <c:showLegendKey val="0"/>
          <c:showVal val="0"/>
          <c:showCatName val="0"/>
          <c:showSerName val="0"/>
          <c:showPercent val="0"/>
          <c:showBubbleSize val="0"/>
        </c:dLbls>
        <c:gapWidth val="219"/>
        <c:overlap val="-27"/>
        <c:axId val="418904184"/>
        <c:axId val="418902224"/>
      </c:barChart>
      <c:catAx>
        <c:axId val="418904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8902224"/>
        <c:crosses val="autoZero"/>
        <c:auto val="1"/>
        <c:lblAlgn val="ctr"/>
        <c:lblOffset val="100"/>
        <c:noMultiLvlLbl val="0"/>
      </c:catAx>
      <c:valAx>
        <c:axId val="418902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890418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40" b="0" i="0" u="none" strike="noStrike" kern="1200" spc="0" baseline="0">
                <a:solidFill>
                  <a:prstClr val="black">
                    <a:lumMod val="65000"/>
                    <a:lumOff val="35000"/>
                  </a:prstClr>
                </a:solidFill>
                <a:latin typeface="+mn-lt"/>
                <a:ea typeface="+mn-ea"/>
                <a:cs typeface="+mn-cs"/>
              </a:defRPr>
            </a:pPr>
            <a:r>
              <a:rPr lang="en-US" sz="2700" b="0" i="0" baseline="0" dirty="0" smtClean="0">
                <a:effectLst/>
              </a:rPr>
              <a:t>How familiar would you say you are with the recommendations in the 2010 Dietary Guidelines for Americans?</a:t>
            </a:r>
            <a:endParaRPr lang="en-US" sz="2700" b="0" dirty="0" smtClean="0">
              <a:effectLst/>
            </a:endParaRPr>
          </a:p>
          <a:p>
            <a:pPr marL="0" marR="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US" sz="2800" b="0" dirty="0"/>
          </a:p>
        </c:rich>
      </c:tx>
      <c:layout>
        <c:manualLayout>
          <c:xMode val="edge"/>
          <c:yMode val="edge"/>
          <c:x val="0.12965622552938486"/>
          <c:y val="2.412766082602092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4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barChart>
        <c:barDir val="col"/>
        <c:grouping val="clustered"/>
        <c:varyColors val="0"/>
        <c:ser>
          <c:idx val="0"/>
          <c:order val="0"/>
          <c:tx>
            <c:strRef>
              <c:f>Sheet1!$D$1</c:f>
              <c:strCache>
                <c:ptCount val="1"/>
                <c:pt idx="0">
                  <c:v>Total FFCH Surveyed N= 104</c:v>
                </c:pt>
              </c:strCache>
            </c:strRef>
          </c:tx>
          <c:spPr>
            <a:solidFill>
              <a:schemeClr val="accent1"/>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rgbClr val="C3BA2F"/>
              </a:solidFill>
              <a:ln>
                <a:noFill/>
              </a:ln>
              <a:effectLst/>
            </c:spPr>
          </c:dPt>
          <c:dPt>
            <c:idx val="2"/>
            <c:invertIfNegative val="0"/>
            <c:bubble3D val="0"/>
            <c:spPr>
              <a:solidFill>
                <a:schemeClr val="accent4"/>
              </a:solidFill>
              <a:ln>
                <a:noFill/>
              </a:ln>
              <a:effectLst/>
            </c:spPr>
          </c:dPt>
          <c:dPt>
            <c:idx val="3"/>
            <c:invertIfNegative val="0"/>
            <c:bubble3D val="0"/>
            <c:spPr>
              <a:solidFill>
                <a:schemeClr val="bg2">
                  <a:lumMod val="25000"/>
                </a:schemeClr>
              </a:solidFill>
              <a:ln>
                <a:noFill/>
              </a:ln>
              <a:effectLst/>
            </c:spPr>
          </c:dPt>
          <c:cat>
            <c:strRef>
              <c:f>Sheet1!$A$2:$A$6</c:f>
              <c:strCache>
                <c:ptCount val="5"/>
                <c:pt idx="0">
                  <c:v>Very familiar</c:v>
                </c:pt>
                <c:pt idx="1">
                  <c:v>Somewhat familiar</c:v>
                </c:pt>
                <c:pt idx="2">
                  <c:v>Not too familiar</c:v>
                </c:pt>
                <c:pt idx="3">
                  <c:v>Not familiar at all</c:v>
                </c:pt>
                <c:pt idx="4">
                  <c:v>I have not heard of the DGA</c:v>
                </c:pt>
              </c:strCache>
            </c:strRef>
          </c:cat>
          <c:val>
            <c:numRef>
              <c:f>Sheet1!$D$2:$D$6</c:f>
              <c:numCache>
                <c:formatCode>General</c:formatCode>
                <c:ptCount val="5"/>
                <c:pt idx="0">
                  <c:v>134</c:v>
                </c:pt>
                <c:pt idx="1">
                  <c:v>104</c:v>
                </c:pt>
                <c:pt idx="2">
                  <c:v>16</c:v>
                </c:pt>
                <c:pt idx="3">
                  <c:v>5</c:v>
                </c:pt>
                <c:pt idx="4">
                  <c:v>9</c:v>
                </c:pt>
              </c:numCache>
            </c:numRef>
          </c:val>
        </c:ser>
        <c:dLbls>
          <c:showLegendKey val="0"/>
          <c:showVal val="0"/>
          <c:showCatName val="0"/>
          <c:showSerName val="0"/>
          <c:showPercent val="0"/>
          <c:showBubbleSize val="0"/>
        </c:dLbls>
        <c:gapWidth val="219"/>
        <c:overlap val="-27"/>
        <c:axId val="178895400"/>
        <c:axId val="420436008"/>
      </c:barChart>
      <c:catAx>
        <c:axId val="178895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420436008"/>
        <c:crosses val="autoZero"/>
        <c:auto val="1"/>
        <c:lblAlgn val="ctr"/>
        <c:lblOffset val="100"/>
        <c:noMultiLvlLbl val="0"/>
      </c:catAx>
      <c:valAx>
        <c:axId val="420436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178895400"/>
        <c:crosses val="autoZero"/>
        <c:crossBetween val="between"/>
      </c:valAx>
      <c:spPr>
        <a:noFill/>
        <a:ln>
          <a:noFill/>
        </a:ln>
        <a:effectLst/>
      </c:spPr>
    </c:plotArea>
    <c:legend>
      <c:legendPos val="t"/>
      <c:layout>
        <c:manualLayout>
          <c:xMode val="edge"/>
          <c:yMode val="edge"/>
          <c:x val="2.5036139245974653E-2"/>
          <c:y val="0.25008608142563521"/>
          <c:w val="0.96944444444444444"/>
          <c:h val="6.6964754405699281E-2"/>
        </c:manualLayout>
      </c:layout>
      <c:overlay val="0"/>
      <c:spPr>
        <a:noFill/>
        <a:ln>
          <a:noFill/>
        </a:ln>
        <a:effectLst/>
      </c:spPr>
      <c:txPr>
        <a:bodyPr rot="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7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40" b="0" i="0" u="none" strike="noStrike" kern="1200" spc="0" baseline="0">
                <a:solidFill>
                  <a:schemeClr val="tx1">
                    <a:lumMod val="65000"/>
                    <a:lumOff val="35000"/>
                  </a:schemeClr>
                </a:solidFill>
                <a:latin typeface="+mn-lt"/>
                <a:ea typeface="+mn-ea"/>
                <a:cs typeface="+mn-cs"/>
              </a:defRPr>
            </a:pPr>
            <a:r>
              <a:rPr lang="en-US" sz="2800" b="0" dirty="0" smtClean="0"/>
              <a:t>Do </a:t>
            </a:r>
            <a:r>
              <a:rPr lang="en-US" sz="2800" b="0" dirty="0"/>
              <a:t>you follow the DGA when serving meals and snacks to children in care? </a:t>
            </a:r>
          </a:p>
        </c:rich>
      </c:tx>
      <c:layout/>
      <c:overlay val="0"/>
      <c:spPr>
        <a:noFill/>
        <a:ln>
          <a:noFill/>
        </a:ln>
        <a:effectLst/>
      </c:spPr>
      <c:txPr>
        <a:bodyPr rot="0" spcFirstLastPara="1" vertOverflow="ellipsis" vert="horz" wrap="square" anchor="ctr" anchorCtr="1"/>
        <a:lstStyle/>
        <a:p>
          <a:pPr>
            <a:defRPr sz="20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Sheet1!$D$1</c:f>
              <c:strCache>
                <c:ptCount val="1"/>
                <c:pt idx="0">
                  <c:v>Total FFCH Surveyed N= 104</c:v>
                </c:pt>
              </c:strCache>
            </c:strRef>
          </c:tx>
          <c:spPr>
            <a:solidFill>
              <a:schemeClr val="accent2"/>
            </a:solidFill>
            <a:ln>
              <a:noFill/>
            </a:ln>
            <a:effectLst/>
          </c:spPr>
          <c:invertIfNegative val="0"/>
          <c:dPt>
            <c:idx val="0"/>
            <c:invertIfNegative val="0"/>
            <c:bubble3D val="0"/>
            <c:spPr>
              <a:solidFill>
                <a:srgbClr val="016380"/>
              </a:solidFill>
              <a:ln>
                <a:noFill/>
              </a:ln>
              <a:effectLst/>
            </c:spPr>
          </c:dPt>
          <c:dPt>
            <c:idx val="1"/>
            <c:invertIfNegative val="0"/>
            <c:bubble3D val="0"/>
            <c:spPr>
              <a:solidFill>
                <a:schemeClr val="accent4"/>
              </a:solidFill>
              <a:ln>
                <a:noFill/>
              </a:ln>
              <a:effectLst/>
            </c:spPr>
          </c:dPt>
          <c:dLbls>
            <c:spPr>
              <a:noFill/>
              <a:ln>
                <a:noFill/>
              </a:ln>
              <a:effectLst/>
            </c:spPr>
            <c:txPr>
              <a:bodyPr rot="0" spcFirstLastPara="1" vertOverflow="ellipsis" vert="horz" wrap="square" anchor="ctr" anchorCtr="1"/>
              <a:lstStyle/>
              <a:p>
                <a:pPr>
                  <a:defRPr sz="1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Yes</c:v>
                </c:pt>
                <c:pt idx="1">
                  <c:v>No</c:v>
                </c:pt>
              </c:strCache>
            </c:strRef>
          </c:cat>
          <c:val>
            <c:numRef>
              <c:f>Sheet1!$D$2:$D$3</c:f>
              <c:numCache>
                <c:formatCode>General</c:formatCode>
                <c:ptCount val="2"/>
                <c:pt idx="0">
                  <c:v>240</c:v>
                </c:pt>
                <c:pt idx="1">
                  <c:v>28</c:v>
                </c:pt>
              </c:numCache>
            </c:numRef>
          </c:val>
        </c:ser>
        <c:dLbls>
          <c:showLegendKey val="0"/>
          <c:showVal val="0"/>
          <c:showCatName val="0"/>
          <c:showSerName val="0"/>
          <c:showPercent val="0"/>
          <c:showBubbleSize val="0"/>
        </c:dLbls>
        <c:gapWidth val="219"/>
        <c:overlap val="-27"/>
        <c:axId val="420436792"/>
        <c:axId val="420437184"/>
      </c:barChart>
      <c:catAx>
        <c:axId val="420436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420437184"/>
        <c:crosses val="autoZero"/>
        <c:auto val="1"/>
        <c:lblAlgn val="ctr"/>
        <c:lblOffset val="100"/>
        <c:noMultiLvlLbl val="0"/>
      </c:catAx>
      <c:valAx>
        <c:axId val="420437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crossAx val="420436792"/>
        <c:crosses val="autoZero"/>
        <c:crossBetween val="between"/>
      </c:valAx>
      <c:spPr>
        <a:noFill/>
        <a:ln>
          <a:noFill/>
        </a:ln>
        <a:effectLst/>
      </c:spPr>
    </c:plotArea>
    <c:legend>
      <c:legendPos val="t"/>
      <c:layout>
        <c:manualLayout>
          <c:xMode val="edge"/>
          <c:yMode val="edge"/>
          <c:x val="0.33882436570428692"/>
          <c:y val="0.17579365079365075"/>
          <c:w val="0.32929571303587052"/>
          <c:h val="6.6964754405699281E-2"/>
        </c:manualLayout>
      </c:layout>
      <c:overlay val="0"/>
      <c:spPr>
        <a:noFill/>
        <a:ln>
          <a:noFill/>
        </a:ln>
        <a:effectLst/>
      </c:spPr>
      <c:txPr>
        <a:bodyPr rot="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7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80" b="0" i="0" u="none" strike="noStrike" kern="1200" spc="0" baseline="0">
                <a:solidFill>
                  <a:schemeClr val="tx1">
                    <a:lumMod val="65000"/>
                    <a:lumOff val="35000"/>
                  </a:schemeClr>
                </a:solidFill>
                <a:latin typeface="+mn-lt"/>
                <a:ea typeface="+mn-ea"/>
                <a:cs typeface="+mn-cs"/>
              </a:defRPr>
            </a:pPr>
            <a:r>
              <a:rPr lang="en-US" sz="2700" dirty="0" smtClean="0"/>
              <a:t>Do </a:t>
            </a:r>
            <a:r>
              <a:rPr lang="en-US" sz="2700" dirty="0"/>
              <a:t>you use any other meal pattern to guide the types of meals and snacks serve to children in care? (Select all that apply)</a:t>
            </a:r>
          </a:p>
        </c:rich>
      </c:tx>
      <c:layout/>
      <c:overlay val="0"/>
      <c:spPr>
        <a:noFill/>
        <a:ln>
          <a:noFill/>
        </a:ln>
        <a:effectLst/>
      </c:spPr>
      <c:txPr>
        <a:bodyPr rot="0" spcFirstLastPara="1" vertOverflow="ellipsis" vert="horz" wrap="square" anchor="ctr" anchorCtr="1"/>
        <a:lstStyle/>
        <a:p>
          <a:pPr>
            <a:defRPr sz="22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9403339288471295E-2"/>
          <c:y val="0.30328075550041778"/>
          <c:w val="0.92827173073953995"/>
          <c:h val="0.55749077989045581"/>
        </c:manualLayout>
      </c:layout>
      <c:barChart>
        <c:barDir val="col"/>
        <c:grouping val="clustered"/>
        <c:varyColors val="0"/>
        <c:ser>
          <c:idx val="0"/>
          <c:order val="0"/>
          <c:tx>
            <c:strRef>
              <c:f>Sheet1!$D$1</c:f>
              <c:strCache>
                <c:ptCount val="1"/>
                <c:pt idx="0">
                  <c:v>Total FFCH Surveyed N= 104</c:v>
                </c:pt>
              </c:strCache>
            </c:strRef>
          </c:tx>
          <c:spPr>
            <a:solidFill>
              <a:schemeClr val="accent1"/>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rgbClr val="00B0F0"/>
              </a:solidFill>
              <a:ln>
                <a:noFill/>
              </a:ln>
              <a:effectLst/>
            </c:spPr>
          </c:dPt>
          <c:dPt>
            <c:idx val="2"/>
            <c:invertIfNegative val="0"/>
            <c:bubble3D val="0"/>
            <c:spPr>
              <a:solidFill>
                <a:schemeClr val="accent4"/>
              </a:solidFill>
              <a:ln>
                <a:noFill/>
              </a:ln>
              <a:effectLst/>
            </c:spPr>
          </c:dPt>
          <c:dPt>
            <c:idx val="3"/>
            <c:invertIfNegative val="0"/>
            <c:bubble3D val="0"/>
            <c:spPr>
              <a:solidFill>
                <a:schemeClr val="bg2">
                  <a:lumMod val="25000"/>
                </a:schemeClr>
              </a:solidFill>
              <a:ln>
                <a:noFill/>
              </a:ln>
              <a:effectLst/>
            </c:spPr>
          </c:dPt>
          <c:cat>
            <c:strRef>
              <c:f>Sheet1!$A$2:$A$6</c:f>
              <c:strCache>
                <c:ptCount val="5"/>
                <c:pt idx="0">
                  <c:v>CACFP</c:v>
                </c:pt>
                <c:pt idx="1">
                  <c:v>NAP SACC Best Practices</c:v>
                </c:pt>
                <c:pt idx="2">
                  <c:v>Caring for our Children</c:v>
                </c:pt>
                <c:pt idx="3">
                  <c:v>MyPlate</c:v>
                </c:pt>
                <c:pt idx="4">
                  <c:v>Nemours</c:v>
                </c:pt>
              </c:strCache>
            </c:strRef>
          </c:cat>
          <c:val>
            <c:numRef>
              <c:f>Sheet1!$D$2:$D$6</c:f>
              <c:numCache>
                <c:formatCode>General</c:formatCode>
                <c:ptCount val="5"/>
                <c:pt idx="0">
                  <c:v>180</c:v>
                </c:pt>
                <c:pt idx="1">
                  <c:v>7</c:v>
                </c:pt>
                <c:pt idx="2">
                  <c:v>33</c:v>
                </c:pt>
                <c:pt idx="3">
                  <c:v>110</c:v>
                </c:pt>
                <c:pt idx="4">
                  <c:v>12</c:v>
                </c:pt>
              </c:numCache>
            </c:numRef>
          </c:val>
        </c:ser>
        <c:dLbls>
          <c:showLegendKey val="0"/>
          <c:showVal val="0"/>
          <c:showCatName val="0"/>
          <c:showSerName val="0"/>
          <c:showPercent val="0"/>
          <c:showBubbleSize val="0"/>
        </c:dLbls>
        <c:gapWidth val="219"/>
        <c:overlap val="-27"/>
        <c:axId val="420437968"/>
        <c:axId val="420438360"/>
      </c:barChart>
      <c:catAx>
        <c:axId val="42043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900" b="0" i="0" u="none" strike="noStrike" kern="1200" baseline="0">
                <a:solidFill>
                  <a:schemeClr val="tx1">
                    <a:lumMod val="65000"/>
                    <a:lumOff val="35000"/>
                  </a:schemeClr>
                </a:solidFill>
                <a:latin typeface="+mn-lt"/>
                <a:ea typeface="+mn-ea"/>
                <a:cs typeface="+mn-cs"/>
              </a:defRPr>
            </a:pPr>
            <a:endParaRPr lang="en-US"/>
          </a:p>
        </c:txPr>
        <c:crossAx val="420438360"/>
        <c:crosses val="autoZero"/>
        <c:auto val="1"/>
        <c:lblAlgn val="ctr"/>
        <c:lblOffset val="100"/>
        <c:noMultiLvlLbl val="0"/>
      </c:catAx>
      <c:valAx>
        <c:axId val="420438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900" b="0" i="0" u="none" strike="noStrike" kern="1200" baseline="0">
                <a:solidFill>
                  <a:schemeClr val="tx1">
                    <a:lumMod val="65000"/>
                    <a:lumOff val="35000"/>
                  </a:schemeClr>
                </a:solidFill>
                <a:latin typeface="+mn-lt"/>
                <a:ea typeface="+mn-ea"/>
                <a:cs typeface="+mn-cs"/>
              </a:defRPr>
            </a:pPr>
            <a:endParaRPr lang="en-US"/>
          </a:p>
        </c:txPr>
        <c:crossAx val="420437968"/>
        <c:crosses val="autoZero"/>
        <c:crossBetween val="between"/>
      </c:valAx>
      <c:spPr>
        <a:noFill/>
        <a:ln>
          <a:noFill/>
        </a:ln>
        <a:effectLst/>
      </c:spPr>
    </c:plotArea>
    <c:legend>
      <c:legendPos val="t"/>
      <c:layout>
        <c:manualLayout>
          <c:xMode val="edge"/>
          <c:yMode val="edge"/>
          <c:x val="1.5277796157833212E-2"/>
          <c:y val="0.19722983180157141"/>
          <c:w val="0.96944444444444444"/>
          <c:h val="6.6964754405699281E-2"/>
        </c:manualLayout>
      </c:layout>
      <c:overlay val="0"/>
      <c:spPr>
        <a:noFill/>
        <a:ln>
          <a:noFill/>
        </a:ln>
        <a:effectLst/>
      </c:spPr>
      <c:txPr>
        <a:bodyPr rot="0" spcFirstLastPara="1" vertOverflow="ellipsis" vert="horz" wrap="square" anchor="ctr" anchorCtr="1"/>
        <a:lstStyle/>
        <a:p>
          <a:pPr>
            <a:defRPr sz="1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9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2800" b="0" dirty="0" smtClean="0"/>
              <a:t>Where </a:t>
            </a:r>
            <a:r>
              <a:rPr lang="en-US" sz="2800" b="0" dirty="0"/>
              <a:t>do you primarily shop for food for meals and snacks served to children in your care?</a:t>
            </a:r>
          </a:p>
        </c:rich>
      </c:tx>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Sheet1!$D$1</c:f>
              <c:strCache>
                <c:ptCount val="1"/>
                <c:pt idx="0">
                  <c:v>Total FFCH Surveyed N= 104</c:v>
                </c:pt>
              </c:strCache>
            </c:strRef>
          </c:tx>
          <c:spPr>
            <a:solidFill>
              <a:schemeClr val="accent1"/>
            </a:solidFill>
            <a:ln>
              <a:noFill/>
            </a:ln>
            <a:effectLst/>
          </c:spPr>
          <c:invertIfNegative val="0"/>
          <c:dPt>
            <c:idx val="0"/>
            <c:invertIfNegative val="0"/>
            <c:bubble3D val="0"/>
            <c:spPr>
              <a:solidFill>
                <a:srgbClr val="F37121"/>
              </a:solidFill>
              <a:ln>
                <a:noFill/>
              </a:ln>
              <a:effectLst/>
            </c:spPr>
          </c:dPt>
          <c:dPt>
            <c:idx val="1"/>
            <c:invertIfNegative val="0"/>
            <c:bubble3D val="0"/>
            <c:spPr>
              <a:solidFill>
                <a:srgbClr val="00B0F0"/>
              </a:solidFill>
              <a:ln>
                <a:noFill/>
              </a:ln>
              <a:effectLst/>
            </c:spPr>
          </c:dPt>
          <c:dPt>
            <c:idx val="2"/>
            <c:invertIfNegative val="0"/>
            <c:bubble3D val="0"/>
            <c:spPr>
              <a:solidFill>
                <a:schemeClr val="accent4"/>
              </a:solidFill>
              <a:ln>
                <a:noFill/>
              </a:ln>
              <a:effectLst/>
            </c:spPr>
          </c:dPt>
          <c:dPt>
            <c:idx val="3"/>
            <c:invertIfNegative val="0"/>
            <c:bubble3D val="0"/>
            <c:spPr>
              <a:solidFill>
                <a:schemeClr val="bg2">
                  <a:lumMod val="25000"/>
                </a:schemeClr>
              </a:solidFill>
              <a:ln>
                <a:noFill/>
              </a:ln>
              <a:effectLst/>
            </c:spPr>
          </c:dPt>
          <c:cat>
            <c:strRef>
              <c:f>Sheet1!$A$2:$A$6</c:f>
              <c:strCache>
                <c:ptCount val="5"/>
                <c:pt idx="0">
                  <c:v>Wholesale Stores</c:v>
                </c:pt>
                <c:pt idx="1">
                  <c:v>National retail Grocery Chain</c:v>
                </c:pt>
                <c:pt idx="2">
                  <c:v>Independent Retail Store</c:v>
                </c:pt>
                <c:pt idx="3">
                  <c:v>Convenience Store</c:v>
                </c:pt>
                <c:pt idx="4">
                  <c:v>Farmers Market</c:v>
                </c:pt>
              </c:strCache>
            </c:strRef>
          </c:cat>
          <c:val>
            <c:numRef>
              <c:f>Sheet1!$D$2:$D$6</c:f>
              <c:numCache>
                <c:formatCode>General</c:formatCode>
                <c:ptCount val="5"/>
                <c:pt idx="0">
                  <c:v>126</c:v>
                </c:pt>
                <c:pt idx="1">
                  <c:v>110</c:v>
                </c:pt>
                <c:pt idx="2">
                  <c:v>13</c:v>
                </c:pt>
                <c:pt idx="3">
                  <c:v>6</c:v>
                </c:pt>
                <c:pt idx="4">
                  <c:v>13</c:v>
                </c:pt>
              </c:numCache>
            </c:numRef>
          </c:val>
        </c:ser>
        <c:dLbls>
          <c:showLegendKey val="0"/>
          <c:showVal val="0"/>
          <c:showCatName val="0"/>
          <c:showSerName val="0"/>
          <c:showPercent val="0"/>
          <c:showBubbleSize val="0"/>
        </c:dLbls>
        <c:gapWidth val="219"/>
        <c:overlap val="-27"/>
        <c:axId val="420439144"/>
        <c:axId val="420439536"/>
      </c:barChart>
      <c:catAx>
        <c:axId val="420439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0439536"/>
        <c:crosses val="autoZero"/>
        <c:auto val="1"/>
        <c:lblAlgn val="ctr"/>
        <c:lblOffset val="100"/>
        <c:noMultiLvlLbl val="0"/>
      </c:catAx>
      <c:valAx>
        <c:axId val="420439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0439144"/>
        <c:crosses val="autoZero"/>
        <c:crossBetween val="between"/>
      </c:valAx>
      <c:spPr>
        <a:noFill/>
        <a:ln>
          <a:noFill/>
        </a:ln>
        <a:effectLst/>
      </c:spPr>
    </c:plotArea>
    <c:legend>
      <c:legendPos val="t"/>
      <c:layout>
        <c:manualLayout>
          <c:xMode val="edge"/>
          <c:yMode val="edge"/>
          <c:x val="6.6203703703703709E-2"/>
          <c:y val="0.17976190476190476"/>
          <c:w val="0.89537037037037037"/>
          <c:h val="0.1304568178977627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2800" b="0" dirty="0" smtClean="0"/>
              <a:t>How </a:t>
            </a:r>
            <a:r>
              <a:rPr lang="en-US" sz="2800" b="0" dirty="0"/>
              <a:t>much do you spend on food on average to prepare meals to the children in your care each month?</a:t>
            </a:r>
          </a:p>
        </c:rich>
      </c:tx>
      <c:layout>
        <c:manualLayout>
          <c:xMode val="edge"/>
          <c:yMode val="edge"/>
          <c:x val="0.11881361184018664"/>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519476732075154E-2"/>
          <c:y val="0.27772451689152888"/>
          <c:w val="0.93484031162771319"/>
          <c:h val="0.64449448204939286"/>
        </c:manualLayout>
      </c:layout>
      <c:barChart>
        <c:barDir val="col"/>
        <c:grouping val="clustered"/>
        <c:varyColors val="0"/>
        <c:ser>
          <c:idx val="0"/>
          <c:order val="0"/>
          <c:tx>
            <c:strRef>
              <c:f>Sheet1!$D$1</c:f>
              <c:strCache>
                <c:ptCount val="1"/>
                <c:pt idx="0">
                  <c:v>Total FFCH Surveyed N= 104</c:v>
                </c:pt>
              </c:strCache>
            </c:strRef>
          </c:tx>
          <c:spPr>
            <a:solidFill>
              <a:schemeClr val="accent1"/>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rgbClr val="E24826"/>
              </a:solidFill>
              <a:ln>
                <a:noFill/>
              </a:ln>
              <a:effectLst/>
            </c:spPr>
          </c:dPt>
          <c:dPt>
            <c:idx val="2"/>
            <c:invertIfNegative val="0"/>
            <c:bubble3D val="0"/>
            <c:spPr>
              <a:solidFill>
                <a:schemeClr val="accent4"/>
              </a:solidFill>
              <a:ln>
                <a:noFill/>
              </a:ln>
              <a:effectLst/>
            </c:spPr>
          </c:dPt>
          <c:dPt>
            <c:idx val="3"/>
            <c:invertIfNegative val="0"/>
            <c:bubble3D val="0"/>
            <c:spPr>
              <a:solidFill>
                <a:schemeClr val="bg2">
                  <a:lumMod val="25000"/>
                </a:schemeClr>
              </a:solidFill>
              <a:ln>
                <a:noFill/>
              </a:ln>
              <a:effectLst/>
            </c:spPr>
          </c:dPt>
          <c:dPt>
            <c:idx val="5"/>
            <c:invertIfNegative val="0"/>
            <c:bubble3D val="0"/>
            <c:spPr>
              <a:solidFill>
                <a:srgbClr val="C3BA2F"/>
              </a:solidFill>
              <a:ln>
                <a:noFill/>
              </a:ln>
              <a:effectLst/>
            </c:spPr>
          </c:dPt>
          <c:cat>
            <c:strRef>
              <c:f>Sheet1!$A$2:$A$7</c:f>
              <c:strCache>
                <c:ptCount val="6"/>
                <c:pt idx="0">
                  <c:v>$0-$50</c:v>
                </c:pt>
                <c:pt idx="1">
                  <c:v>$51-$100</c:v>
                </c:pt>
                <c:pt idx="2">
                  <c:v>$101-$150</c:v>
                </c:pt>
                <c:pt idx="3">
                  <c:v>$151-$250</c:v>
                </c:pt>
                <c:pt idx="4">
                  <c:v>$251-$300</c:v>
                </c:pt>
                <c:pt idx="5">
                  <c:v>Over $350 a month</c:v>
                </c:pt>
              </c:strCache>
            </c:strRef>
          </c:cat>
          <c:val>
            <c:numRef>
              <c:f>Sheet1!$D$2:$D$7</c:f>
              <c:numCache>
                <c:formatCode>General</c:formatCode>
                <c:ptCount val="6"/>
                <c:pt idx="0">
                  <c:v>6</c:v>
                </c:pt>
                <c:pt idx="1">
                  <c:v>12</c:v>
                </c:pt>
                <c:pt idx="2">
                  <c:v>14</c:v>
                </c:pt>
                <c:pt idx="3">
                  <c:v>40</c:v>
                </c:pt>
                <c:pt idx="4">
                  <c:v>39</c:v>
                </c:pt>
                <c:pt idx="5">
                  <c:v>157</c:v>
                </c:pt>
              </c:numCache>
            </c:numRef>
          </c:val>
        </c:ser>
        <c:dLbls>
          <c:showLegendKey val="0"/>
          <c:showVal val="0"/>
          <c:showCatName val="0"/>
          <c:showSerName val="0"/>
          <c:showPercent val="0"/>
          <c:showBubbleSize val="0"/>
        </c:dLbls>
        <c:gapWidth val="219"/>
        <c:overlap val="-27"/>
        <c:axId val="420906512"/>
        <c:axId val="420906904"/>
      </c:barChart>
      <c:catAx>
        <c:axId val="42090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0906904"/>
        <c:crosses val="autoZero"/>
        <c:auto val="1"/>
        <c:lblAlgn val="ctr"/>
        <c:lblOffset val="100"/>
        <c:noMultiLvlLbl val="0"/>
      </c:catAx>
      <c:valAx>
        <c:axId val="420906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0906512"/>
        <c:crosses val="autoZero"/>
        <c:crossBetween val="between"/>
      </c:valAx>
      <c:spPr>
        <a:noFill/>
        <a:ln>
          <a:noFill/>
        </a:ln>
        <a:effectLst/>
      </c:spPr>
    </c:plotArea>
    <c:legend>
      <c:legendPos val="t"/>
      <c:layout>
        <c:manualLayout>
          <c:xMode val="edge"/>
          <c:yMode val="edge"/>
          <c:x val="1.5277777777777781E-2"/>
          <c:y val="0.17579365079365081"/>
          <c:w val="0.96944444444444444"/>
          <c:h val="6.696475440569928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2800" dirty="0" smtClean="0"/>
              <a:t>Which </a:t>
            </a:r>
            <a:r>
              <a:rPr lang="en-US" sz="2800" dirty="0"/>
              <a:t>of the </a:t>
            </a:r>
            <a:r>
              <a:rPr lang="en-US" sz="2800" dirty="0" smtClean="0"/>
              <a:t>following </a:t>
            </a:r>
            <a:r>
              <a:rPr lang="en-US" sz="2800" dirty="0"/>
              <a:t>meals and snacks are provided at your Family Child Care Home? </a:t>
            </a:r>
          </a:p>
        </c:rich>
      </c:tx>
      <c:layout>
        <c:manualLayout>
          <c:xMode val="edge"/>
          <c:yMode val="edge"/>
          <c:x val="0.14155095013123362"/>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173018372703412E-2"/>
          <c:y val="0.24067460317460318"/>
          <c:w val="0.91916405249343835"/>
          <c:h val="0.63607767779027624"/>
        </c:manualLayout>
      </c:layout>
      <c:barChart>
        <c:barDir val="col"/>
        <c:grouping val="clustered"/>
        <c:varyColors val="0"/>
        <c:ser>
          <c:idx val="0"/>
          <c:order val="0"/>
          <c:tx>
            <c:strRef>
              <c:f>Sheet1!$F$1</c:f>
              <c:strCache>
                <c:ptCount val="1"/>
                <c:pt idx="0">
                  <c:v>Yes</c:v>
                </c:pt>
              </c:strCache>
            </c:strRef>
          </c:tx>
          <c:spPr>
            <a:solidFill>
              <a:srgbClr val="016380"/>
            </a:solidFill>
            <a:ln>
              <a:noFill/>
            </a:ln>
            <a:effectLst/>
          </c:spPr>
          <c:invertIfNegative val="0"/>
          <c:cat>
            <c:strRef>
              <c:f>Sheet1!$A$2:$A$8</c:f>
              <c:strCache>
                <c:ptCount val="7"/>
                <c:pt idx="0">
                  <c:v>A. Breakfast</c:v>
                </c:pt>
                <c:pt idx="1">
                  <c:v>B. Morning Snack</c:v>
                </c:pt>
                <c:pt idx="2">
                  <c:v>C. Lunch</c:v>
                </c:pt>
                <c:pt idx="3">
                  <c:v>D. Afternoon Snack</c:v>
                </c:pt>
                <c:pt idx="4">
                  <c:v>E. Dinner/Supper</c:v>
                </c:pt>
                <c:pt idx="5">
                  <c:v>F. Evening Snack</c:v>
                </c:pt>
                <c:pt idx="6">
                  <c:v>G. Breast milk or formula</c:v>
                </c:pt>
              </c:strCache>
            </c:strRef>
          </c:cat>
          <c:val>
            <c:numRef>
              <c:f>Sheet1!$F$2:$F$8</c:f>
              <c:numCache>
                <c:formatCode>General</c:formatCode>
                <c:ptCount val="7"/>
                <c:pt idx="0">
                  <c:v>248</c:v>
                </c:pt>
                <c:pt idx="1">
                  <c:v>214</c:v>
                </c:pt>
                <c:pt idx="2">
                  <c:v>257</c:v>
                </c:pt>
                <c:pt idx="3">
                  <c:v>255</c:v>
                </c:pt>
                <c:pt idx="4">
                  <c:v>147</c:v>
                </c:pt>
                <c:pt idx="5">
                  <c:v>85</c:v>
                </c:pt>
                <c:pt idx="6">
                  <c:v>148</c:v>
                </c:pt>
              </c:numCache>
            </c:numRef>
          </c:val>
        </c:ser>
        <c:ser>
          <c:idx val="1"/>
          <c:order val="1"/>
          <c:tx>
            <c:strRef>
              <c:f>Sheet1!$G$1</c:f>
              <c:strCache>
                <c:ptCount val="1"/>
                <c:pt idx="0">
                  <c:v>No</c:v>
                </c:pt>
              </c:strCache>
            </c:strRef>
          </c:tx>
          <c:spPr>
            <a:solidFill>
              <a:srgbClr val="EFCB13"/>
            </a:solidFill>
            <a:ln>
              <a:noFill/>
            </a:ln>
            <a:effectLst/>
          </c:spPr>
          <c:invertIfNegative val="0"/>
          <c:cat>
            <c:strRef>
              <c:f>Sheet1!$A$2:$A$8</c:f>
              <c:strCache>
                <c:ptCount val="7"/>
                <c:pt idx="0">
                  <c:v>A. Breakfast</c:v>
                </c:pt>
                <c:pt idx="1">
                  <c:v>B. Morning Snack</c:v>
                </c:pt>
                <c:pt idx="2">
                  <c:v>C. Lunch</c:v>
                </c:pt>
                <c:pt idx="3">
                  <c:v>D. Afternoon Snack</c:v>
                </c:pt>
                <c:pt idx="4">
                  <c:v>E. Dinner/Supper</c:v>
                </c:pt>
                <c:pt idx="5">
                  <c:v>F. Evening Snack</c:v>
                </c:pt>
                <c:pt idx="6">
                  <c:v>G. Breast milk or formula</c:v>
                </c:pt>
              </c:strCache>
            </c:strRef>
          </c:cat>
          <c:val>
            <c:numRef>
              <c:f>Sheet1!$G$2:$G$8</c:f>
              <c:numCache>
                <c:formatCode>General</c:formatCode>
                <c:ptCount val="7"/>
                <c:pt idx="0">
                  <c:v>8</c:v>
                </c:pt>
                <c:pt idx="1">
                  <c:v>28</c:v>
                </c:pt>
                <c:pt idx="2">
                  <c:v>6</c:v>
                </c:pt>
                <c:pt idx="3">
                  <c:v>4</c:v>
                </c:pt>
                <c:pt idx="4">
                  <c:v>46</c:v>
                </c:pt>
                <c:pt idx="5">
                  <c:v>65</c:v>
                </c:pt>
                <c:pt idx="6">
                  <c:v>32</c:v>
                </c:pt>
              </c:numCache>
            </c:numRef>
          </c:val>
        </c:ser>
        <c:dLbls>
          <c:showLegendKey val="0"/>
          <c:showVal val="0"/>
          <c:showCatName val="0"/>
          <c:showSerName val="0"/>
          <c:showPercent val="0"/>
          <c:showBubbleSize val="0"/>
        </c:dLbls>
        <c:gapWidth val="219"/>
        <c:overlap val="-27"/>
        <c:axId val="420907688"/>
        <c:axId val="420908080"/>
      </c:barChart>
      <c:catAx>
        <c:axId val="420907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0908080"/>
        <c:crosses val="autoZero"/>
        <c:auto val="1"/>
        <c:lblAlgn val="ctr"/>
        <c:lblOffset val="100"/>
        <c:noMultiLvlLbl val="0"/>
      </c:catAx>
      <c:valAx>
        <c:axId val="420908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0907688"/>
        <c:crosses val="autoZero"/>
        <c:crossBetween val="between"/>
      </c:valAx>
      <c:spPr>
        <a:noFill/>
        <a:ln>
          <a:noFill/>
        </a:ln>
        <a:effectLst/>
      </c:spPr>
    </c:plotArea>
    <c:legend>
      <c:legendPos val="b"/>
      <c:layout>
        <c:manualLayout>
          <c:xMode val="edge"/>
          <c:yMode val="edge"/>
          <c:x val="0.18604658792650919"/>
          <c:y val="0.15525746781652294"/>
          <c:w val="0.63948089822105569"/>
          <c:h val="6.696475440569929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4" Type="http://schemas.openxmlformats.org/officeDocument/2006/relationships/image" Target="../media/image77.png"/></Relationships>
</file>

<file path=ppt/diagrams/_rels/data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image" Target="../media/image8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4" Type="http://schemas.openxmlformats.org/officeDocument/2006/relationships/image" Target="../media/image77.png"/></Relationships>
</file>

<file path=ppt/diagrams/_rels/drawing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B6406D-CC05-486D-BCA8-19E8F2EF5F2E}" type="doc">
      <dgm:prSet loTypeId="urn:microsoft.com/office/officeart/2005/8/layout/hierarchy6" loCatId="hierarchy" qsTypeId="urn:microsoft.com/office/officeart/2005/8/quickstyle/simple1" qsCatId="simple" csTypeId="urn:microsoft.com/office/officeart/2005/8/colors/colorful2" csCatId="colorful" phldr="1"/>
      <dgm:spPr/>
      <dgm:t>
        <a:bodyPr/>
        <a:lstStyle/>
        <a:p>
          <a:endParaRPr lang="en-US"/>
        </a:p>
      </dgm:t>
    </dgm:pt>
    <dgm:pt modelId="{9A59A07B-700F-4D7C-B6CB-FD29699984D7}">
      <dgm:prSet phldrT="[Text]"/>
      <dgm:spPr/>
      <dgm:t>
        <a:bodyPr/>
        <a:lstStyle/>
        <a:p>
          <a:r>
            <a:rPr lang="en-US" dirty="0" smtClean="0">
              <a:latin typeface="Calibri" panose="020F0502020204030204" pitchFamily="34" charset="0"/>
            </a:rPr>
            <a:t>Early Childhood Obesity Prevention Initiative </a:t>
          </a:r>
        </a:p>
        <a:p>
          <a:r>
            <a:rPr lang="en-US" dirty="0" smtClean="0">
              <a:latin typeface="Calibri" panose="020F0502020204030204" pitchFamily="34" charset="0"/>
            </a:rPr>
            <a:t>(ECOPI)</a:t>
          </a:r>
          <a:endParaRPr lang="en-US" dirty="0">
            <a:latin typeface="Calibri" panose="020F0502020204030204" pitchFamily="34" charset="0"/>
          </a:endParaRPr>
        </a:p>
      </dgm:t>
    </dgm:pt>
    <dgm:pt modelId="{D9B06254-7901-4329-8C38-AC4D824D5A99}" type="parTrans" cxnId="{1E8F77AD-2F4B-46D1-9167-3E2BBBDBF149}">
      <dgm:prSet/>
      <dgm:spPr/>
      <dgm:t>
        <a:bodyPr/>
        <a:lstStyle/>
        <a:p>
          <a:endParaRPr lang="en-US"/>
        </a:p>
      </dgm:t>
    </dgm:pt>
    <dgm:pt modelId="{A3D9149A-37AF-4ECB-9DAC-42857BD88738}" type="sibTrans" cxnId="{1E8F77AD-2F4B-46D1-9167-3E2BBBDBF149}">
      <dgm:prSet/>
      <dgm:spPr/>
      <dgm:t>
        <a:bodyPr/>
        <a:lstStyle/>
        <a:p>
          <a:endParaRPr lang="en-US"/>
        </a:p>
      </dgm:t>
    </dgm:pt>
    <dgm:pt modelId="{16EE37F1-7B37-4E81-A915-8E26342DFACD}">
      <dgm:prSet phldrT="[Text]"/>
      <dgm:spPr/>
      <dgm:t>
        <a:bodyPr/>
        <a:lstStyle/>
        <a:p>
          <a:r>
            <a:rPr lang="en-US" dirty="0" smtClean="0">
              <a:latin typeface="Calibri" panose="020F0502020204030204" pitchFamily="34" charset="0"/>
            </a:rPr>
            <a:t>Choose Health LA Moms</a:t>
          </a:r>
          <a:endParaRPr lang="en-US" dirty="0">
            <a:latin typeface="Calibri" panose="020F0502020204030204" pitchFamily="34" charset="0"/>
          </a:endParaRPr>
        </a:p>
      </dgm:t>
    </dgm:pt>
    <dgm:pt modelId="{0DF5BE8D-D372-47E4-BC57-B1386F2FF973}" type="parTrans" cxnId="{48794419-3A96-4CC2-9C3F-C493EABFE923}">
      <dgm:prSet/>
      <dgm:spPr/>
      <dgm:t>
        <a:bodyPr/>
        <a:lstStyle/>
        <a:p>
          <a:endParaRPr lang="en-US"/>
        </a:p>
      </dgm:t>
    </dgm:pt>
    <dgm:pt modelId="{0E0EBEDD-17F3-41B3-AD11-1124434F5D5A}" type="sibTrans" cxnId="{48794419-3A96-4CC2-9C3F-C493EABFE923}">
      <dgm:prSet/>
      <dgm:spPr/>
      <dgm:t>
        <a:bodyPr/>
        <a:lstStyle/>
        <a:p>
          <a:endParaRPr lang="en-US"/>
        </a:p>
      </dgm:t>
    </dgm:pt>
    <dgm:pt modelId="{4EA11017-F6E7-4966-9CA8-37BF7615F2BF}">
      <dgm:prSet phldrT="[Text]"/>
      <dgm:spPr/>
      <dgm:t>
        <a:bodyPr/>
        <a:lstStyle/>
        <a:p>
          <a:r>
            <a:rPr lang="en-US" dirty="0" smtClean="0">
              <a:latin typeface="Calibri" panose="020F0502020204030204" pitchFamily="34" charset="0"/>
            </a:rPr>
            <a:t>Choose Health LA </a:t>
          </a:r>
          <a:r>
            <a:rPr lang="en-US" b="0" dirty="0" smtClean="0">
              <a:latin typeface="Calibri" panose="020F0502020204030204" pitchFamily="34" charset="0"/>
            </a:rPr>
            <a:t>Kids</a:t>
          </a:r>
          <a:endParaRPr lang="en-US" b="0" dirty="0">
            <a:latin typeface="Calibri" panose="020F0502020204030204" pitchFamily="34" charset="0"/>
          </a:endParaRPr>
        </a:p>
      </dgm:t>
    </dgm:pt>
    <dgm:pt modelId="{962FDAF3-E330-475C-B0C7-4B877B53B2E8}" type="parTrans" cxnId="{93CBE901-B615-4807-8C5C-C4760648FE35}">
      <dgm:prSet/>
      <dgm:spPr/>
      <dgm:t>
        <a:bodyPr/>
        <a:lstStyle/>
        <a:p>
          <a:endParaRPr lang="en-US"/>
        </a:p>
      </dgm:t>
    </dgm:pt>
    <dgm:pt modelId="{B1AB9EFE-F90D-46E2-B449-9A03A7AC1E48}" type="sibTrans" cxnId="{93CBE901-B615-4807-8C5C-C4760648FE35}">
      <dgm:prSet/>
      <dgm:spPr/>
      <dgm:t>
        <a:bodyPr/>
        <a:lstStyle/>
        <a:p>
          <a:endParaRPr lang="en-US"/>
        </a:p>
      </dgm:t>
    </dgm:pt>
    <dgm:pt modelId="{905211F2-18A1-469C-9E5B-F75A2677FE46}">
      <dgm:prSet phldrT="[Text]"/>
      <dgm:spPr>
        <a:ln w="76200">
          <a:solidFill>
            <a:schemeClr val="accent2"/>
          </a:solidFill>
        </a:ln>
      </dgm:spPr>
      <dgm:t>
        <a:bodyPr/>
        <a:lstStyle/>
        <a:p>
          <a:r>
            <a:rPr lang="en-US" b="1" dirty="0" smtClean="0">
              <a:latin typeface="Calibri" panose="020F0502020204030204" pitchFamily="34" charset="0"/>
            </a:rPr>
            <a:t>Choose Health LA Child Care</a:t>
          </a:r>
          <a:endParaRPr lang="en-US" b="1" dirty="0">
            <a:latin typeface="Calibri" panose="020F0502020204030204" pitchFamily="34" charset="0"/>
          </a:endParaRPr>
        </a:p>
      </dgm:t>
    </dgm:pt>
    <dgm:pt modelId="{F565802F-B912-4E90-847F-225FAF393D3E}" type="parTrans" cxnId="{97CE8C5D-BD05-4D92-894C-C55FCE62529A}">
      <dgm:prSet/>
      <dgm:spPr/>
      <dgm:t>
        <a:bodyPr/>
        <a:lstStyle/>
        <a:p>
          <a:endParaRPr lang="en-US"/>
        </a:p>
      </dgm:t>
    </dgm:pt>
    <dgm:pt modelId="{E83A3884-DA96-4BDA-BC28-2ED13E05C7FA}" type="sibTrans" cxnId="{97CE8C5D-BD05-4D92-894C-C55FCE62529A}">
      <dgm:prSet/>
      <dgm:spPr/>
      <dgm:t>
        <a:bodyPr/>
        <a:lstStyle/>
        <a:p>
          <a:endParaRPr lang="en-US"/>
        </a:p>
      </dgm:t>
    </dgm:pt>
    <dgm:pt modelId="{B03E9294-9EDE-4963-9407-5915384A7E1C}" type="pres">
      <dgm:prSet presAssocID="{62B6406D-CC05-486D-BCA8-19E8F2EF5F2E}" presName="mainComposite" presStyleCnt="0">
        <dgm:presLayoutVars>
          <dgm:chPref val="1"/>
          <dgm:dir/>
          <dgm:animOne val="branch"/>
          <dgm:animLvl val="lvl"/>
          <dgm:resizeHandles val="exact"/>
        </dgm:presLayoutVars>
      </dgm:prSet>
      <dgm:spPr/>
      <dgm:t>
        <a:bodyPr/>
        <a:lstStyle/>
        <a:p>
          <a:endParaRPr lang="en-US"/>
        </a:p>
      </dgm:t>
    </dgm:pt>
    <dgm:pt modelId="{1C6554E8-3B20-43B6-AC54-BC97142C1B00}" type="pres">
      <dgm:prSet presAssocID="{62B6406D-CC05-486D-BCA8-19E8F2EF5F2E}" presName="hierFlow" presStyleCnt="0"/>
      <dgm:spPr/>
    </dgm:pt>
    <dgm:pt modelId="{46A46A40-F1F3-4DC6-8038-4D5267BE2FBE}" type="pres">
      <dgm:prSet presAssocID="{62B6406D-CC05-486D-BCA8-19E8F2EF5F2E}" presName="hierChild1" presStyleCnt="0">
        <dgm:presLayoutVars>
          <dgm:chPref val="1"/>
          <dgm:animOne val="branch"/>
          <dgm:animLvl val="lvl"/>
        </dgm:presLayoutVars>
      </dgm:prSet>
      <dgm:spPr/>
    </dgm:pt>
    <dgm:pt modelId="{4A4788AC-B9AE-466D-8A18-18CC790095DD}" type="pres">
      <dgm:prSet presAssocID="{9A59A07B-700F-4D7C-B6CB-FD29699984D7}" presName="Name14" presStyleCnt="0"/>
      <dgm:spPr/>
    </dgm:pt>
    <dgm:pt modelId="{DE706910-FF44-4309-A5A6-2972EC6AB517}" type="pres">
      <dgm:prSet presAssocID="{9A59A07B-700F-4D7C-B6CB-FD29699984D7}" presName="level1Shape" presStyleLbl="node0" presStyleIdx="0" presStyleCnt="1">
        <dgm:presLayoutVars>
          <dgm:chPref val="3"/>
        </dgm:presLayoutVars>
      </dgm:prSet>
      <dgm:spPr/>
      <dgm:t>
        <a:bodyPr/>
        <a:lstStyle/>
        <a:p>
          <a:endParaRPr lang="en-US"/>
        </a:p>
      </dgm:t>
    </dgm:pt>
    <dgm:pt modelId="{EC07BB78-A4EA-4D53-A655-CDD17A9B5E1F}" type="pres">
      <dgm:prSet presAssocID="{9A59A07B-700F-4D7C-B6CB-FD29699984D7}" presName="hierChild2" presStyleCnt="0"/>
      <dgm:spPr/>
    </dgm:pt>
    <dgm:pt modelId="{0151C41B-5C2E-4732-9FAE-688C0A5DAD4B}" type="pres">
      <dgm:prSet presAssocID="{962FDAF3-E330-475C-B0C7-4B877B53B2E8}" presName="Name19" presStyleLbl="parChTrans1D2" presStyleIdx="0" presStyleCnt="3"/>
      <dgm:spPr/>
      <dgm:t>
        <a:bodyPr/>
        <a:lstStyle/>
        <a:p>
          <a:endParaRPr lang="en-US"/>
        </a:p>
      </dgm:t>
    </dgm:pt>
    <dgm:pt modelId="{76339FB1-3948-4D5E-8497-46C8FA0C964C}" type="pres">
      <dgm:prSet presAssocID="{4EA11017-F6E7-4966-9CA8-37BF7615F2BF}" presName="Name21" presStyleCnt="0"/>
      <dgm:spPr/>
    </dgm:pt>
    <dgm:pt modelId="{B9F59734-31F0-4B3B-9222-CBAD4CEE9398}" type="pres">
      <dgm:prSet presAssocID="{4EA11017-F6E7-4966-9CA8-37BF7615F2BF}" presName="level2Shape" presStyleLbl="node2" presStyleIdx="0" presStyleCnt="3"/>
      <dgm:spPr/>
      <dgm:t>
        <a:bodyPr/>
        <a:lstStyle/>
        <a:p>
          <a:endParaRPr lang="en-US"/>
        </a:p>
      </dgm:t>
    </dgm:pt>
    <dgm:pt modelId="{2411356C-04C4-4B48-9F28-2B806220A5AE}" type="pres">
      <dgm:prSet presAssocID="{4EA11017-F6E7-4966-9CA8-37BF7615F2BF}" presName="hierChild3" presStyleCnt="0"/>
      <dgm:spPr/>
    </dgm:pt>
    <dgm:pt modelId="{4C3557C7-AF70-4D3F-B346-4C7DAD2A5D97}" type="pres">
      <dgm:prSet presAssocID="{F565802F-B912-4E90-847F-225FAF393D3E}" presName="Name19" presStyleLbl="parChTrans1D2" presStyleIdx="1" presStyleCnt="3"/>
      <dgm:spPr/>
      <dgm:t>
        <a:bodyPr/>
        <a:lstStyle/>
        <a:p>
          <a:endParaRPr lang="en-US"/>
        </a:p>
      </dgm:t>
    </dgm:pt>
    <dgm:pt modelId="{AC36B424-CCEB-48C3-8351-3B4409DAE480}" type="pres">
      <dgm:prSet presAssocID="{905211F2-18A1-469C-9E5B-F75A2677FE46}" presName="Name21" presStyleCnt="0"/>
      <dgm:spPr/>
    </dgm:pt>
    <dgm:pt modelId="{542148D0-64EE-4C99-BA83-649D69EA4808}" type="pres">
      <dgm:prSet presAssocID="{905211F2-18A1-469C-9E5B-F75A2677FE46}" presName="level2Shape" presStyleLbl="node2" presStyleIdx="1" presStyleCnt="3"/>
      <dgm:spPr/>
      <dgm:t>
        <a:bodyPr/>
        <a:lstStyle/>
        <a:p>
          <a:endParaRPr lang="en-US"/>
        </a:p>
      </dgm:t>
    </dgm:pt>
    <dgm:pt modelId="{A9E3ECFD-DA1A-40A1-90CD-2BC8B7D1EA1B}" type="pres">
      <dgm:prSet presAssocID="{905211F2-18A1-469C-9E5B-F75A2677FE46}" presName="hierChild3" presStyleCnt="0"/>
      <dgm:spPr/>
    </dgm:pt>
    <dgm:pt modelId="{EDABBD84-418D-47BF-AC36-52A93C869069}" type="pres">
      <dgm:prSet presAssocID="{0DF5BE8D-D372-47E4-BC57-B1386F2FF973}" presName="Name19" presStyleLbl="parChTrans1D2" presStyleIdx="2" presStyleCnt="3"/>
      <dgm:spPr/>
      <dgm:t>
        <a:bodyPr/>
        <a:lstStyle/>
        <a:p>
          <a:endParaRPr lang="en-US"/>
        </a:p>
      </dgm:t>
    </dgm:pt>
    <dgm:pt modelId="{D78F100C-7F44-4C33-81E0-2991E52BCC02}" type="pres">
      <dgm:prSet presAssocID="{16EE37F1-7B37-4E81-A915-8E26342DFACD}" presName="Name21" presStyleCnt="0"/>
      <dgm:spPr/>
    </dgm:pt>
    <dgm:pt modelId="{5EC367A5-5D81-4E86-ABFB-464CDCE4269E}" type="pres">
      <dgm:prSet presAssocID="{16EE37F1-7B37-4E81-A915-8E26342DFACD}" presName="level2Shape" presStyleLbl="node2" presStyleIdx="2" presStyleCnt="3"/>
      <dgm:spPr/>
      <dgm:t>
        <a:bodyPr/>
        <a:lstStyle/>
        <a:p>
          <a:endParaRPr lang="en-US"/>
        </a:p>
      </dgm:t>
    </dgm:pt>
    <dgm:pt modelId="{A66A0034-849B-4FE4-95EB-AAB7B9DC9690}" type="pres">
      <dgm:prSet presAssocID="{16EE37F1-7B37-4E81-A915-8E26342DFACD}" presName="hierChild3" presStyleCnt="0"/>
      <dgm:spPr/>
    </dgm:pt>
    <dgm:pt modelId="{92BA1222-9FAF-4885-9168-3B0E0599C866}" type="pres">
      <dgm:prSet presAssocID="{62B6406D-CC05-486D-BCA8-19E8F2EF5F2E}" presName="bgShapesFlow" presStyleCnt="0"/>
      <dgm:spPr/>
    </dgm:pt>
  </dgm:ptLst>
  <dgm:cxnLst>
    <dgm:cxn modelId="{61404B4C-3D8C-4C00-92A5-54B9050C3012}" type="presOf" srcId="{F565802F-B912-4E90-847F-225FAF393D3E}" destId="{4C3557C7-AF70-4D3F-B346-4C7DAD2A5D97}" srcOrd="0" destOrd="0" presId="urn:microsoft.com/office/officeart/2005/8/layout/hierarchy6"/>
    <dgm:cxn modelId="{6DDEB993-C917-49FC-A2E1-1DDEF674C65A}" type="presOf" srcId="{16EE37F1-7B37-4E81-A915-8E26342DFACD}" destId="{5EC367A5-5D81-4E86-ABFB-464CDCE4269E}" srcOrd="0" destOrd="0" presId="urn:microsoft.com/office/officeart/2005/8/layout/hierarchy6"/>
    <dgm:cxn modelId="{9A47BE16-50E9-4A83-B55C-4C3260A88F20}" type="presOf" srcId="{9A59A07B-700F-4D7C-B6CB-FD29699984D7}" destId="{DE706910-FF44-4309-A5A6-2972EC6AB517}" srcOrd="0" destOrd="0" presId="urn:microsoft.com/office/officeart/2005/8/layout/hierarchy6"/>
    <dgm:cxn modelId="{FAF95E52-8173-410C-93EB-172E1B02DDCE}" type="presOf" srcId="{0DF5BE8D-D372-47E4-BC57-B1386F2FF973}" destId="{EDABBD84-418D-47BF-AC36-52A93C869069}" srcOrd="0" destOrd="0" presId="urn:microsoft.com/office/officeart/2005/8/layout/hierarchy6"/>
    <dgm:cxn modelId="{48794419-3A96-4CC2-9C3F-C493EABFE923}" srcId="{9A59A07B-700F-4D7C-B6CB-FD29699984D7}" destId="{16EE37F1-7B37-4E81-A915-8E26342DFACD}" srcOrd="2" destOrd="0" parTransId="{0DF5BE8D-D372-47E4-BC57-B1386F2FF973}" sibTransId="{0E0EBEDD-17F3-41B3-AD11-1124434F5D5A}"/>
    <dgm:cxn modelId="{ADC82915-C9AB-4687-8E4B-597C3E842EC9}" type="presOf" srcId="{62B6406D-CC05-486D-BCA8-19E8F2EF5F2E}" destId="{B03E9294-9EDE-4963-9407-5915384A7E1C}" srcOrd="0" destOrd="0" presId="urn:microsoft.com/office/officeart/2005/8/layout/hierarchy6"/>
    <dgm:cxn modelId="{2670E3C1-0C07-4210-BCC4-57A1808485D0}" type="presOf" srcId="{962FDAF3-E330-475C-B0C7-4B877B53B2E8}" destId="{0151C41B-5C2E-4732-9FAE-688C0A5DAD4B}" srcOrd="0" destOrd="0" presId="urn:microsoft.com/office/officeart/2005/8/layout/hierarchy6"/>
    <dgm:cxn modelId="{96456F42-9F64-4633-934A-00C4F5E9CD07}" type="presOf" srcId="{905211F2-18A1-469C-9E5B-F75A2677FE46}" destId="{542148D0-64EE-4C99-BA83-649D69EA4808}" srcOrd="0" destOrd="0" presId="urn:microsoft.com/office/officeart/2005/8/layout/hierarchy6"/>
    <dgm:cxn modelId="{93CBE901-B615-4807-8C5C-C4760648FE35}" srcId="{9A59A07B-700F-4D7C-B6CB-FD29699984D7}" destId="{4EA11017-F6E7-4966-9CA8-37BF7615F2BF}" srcOrd="0" destOrd="0" parTransId="{962FDAF3-E330-475C-B0C7-4B877B53B2E8}" sibTransId="{B1AB9EFE-F90D-46E2-B449-9A03A7AC1E48}"/>
    <dgm:cxn modelId="{13C772B5-C64A-4739-B512-916937136828}" type="presOf" srcId="{4EA11017-F6E7-4966-9CA8-37BF7615F2BF}" destId="{B9F59734-31F0-4B3B-9222-CBAD4CEE9398}" srcOrd="0" destOrd="0" presId="urn:microsoft.com/office/officeart/2005/8/layout/hierarchy6"/>
    <dgm:cxn modelId="{97CE8C5D-BD05-4D92-894C-C55FCE62529A}" srcId="{9A59A07B-700F-4D7C-B6CB-FD29699984D7}" destId="{905211F2-18A1-469C-9E5B-F75A2677FE46}" srcOrd="1" destOrd="0" parTransId="{F565802F-B912-4E90-847F-225FAF393D3E}" sibTransId="{E83A3884-DA96-4BDA-BC28-2ED13E05C7FA}"/>
    <dgm:cxn modelId="{1E8F77AD-2F4B-46D1-9167-3E2BBBDBF149}" srcId="{62B6406D-CC05-486D-BCA8-19E8F2EF5F2E}" destId="{9A59A07B-700F-4D7C-B6CB-FD29699984D7}" srcOrd="0" destOrd="0" parTransId="{D9B06254-7901-4329-8C38-AC4D824D5A99}" sibTransId="{A3D9149A-37AF-4ECB-9DAC-42857BD88738}"/>
    <dgm:cxn modelId="{A65175A9-D655-4822-B856-80B9A47CBB2F}" type="presParOf" srcId="{B03E9294-9EDE-4963-9407-5915384A7E1C}" destId="{1C6554E8-3B20-43B6-AC54-BC97142C1B00}" srcOrd="0" destOrd="0" presId="urn:microsoft.com/office/officeart/2005/8/layout/hierarchy6"/>
    <dgm:cxn modelId="{0634A91C-51F8-48EC-BDAB-DD3B0480C0ED}" type="presParOf" srcId="{1C6554E8-3B20-43B6-AC54-BC97142C1B00}" destId="{46A46A40-F1F3-4DC6-8038-4D5267BE2FBE}" srcOrd="0" destOrd="0" presId="urn:microsoft.com/office/officeart/2005/8/layout/hierarchy6"/>
    <dgm:cxn modelId="{2EE04D80-5BB5-4DE4-8A91-5F06238B8277}" type="presParOf" srcId="{46A46A40-F1F3-4DC6-8038-4D5267BE2FBE}" destId="{4A4788AC-B9AE-466D-8A18-18CC790095DD}" srcOrd="0" destOrd="0" presId="urn:microsoft.com/office/officeart/2005/8/layout/hierarchy6"/>
    <dgm:cxn modelId="{10DF1992-9686-4F25-9548-00F1B1D38EC4}" type="presParOf" srcId="{4A4788AC-B9AE-466D-8A18-18CC790095DD}" destId="{DE706910-FF44-4309-A5A6-2972EC6AB517}" srcOrd="0" destOrd="0" presId="urn:microsoft.com/office/officeart/2005/8/layout/hierarchy6"/>
    <dgm:cxn modelId="{F9C7A90D-7DF0-45AA-B552-A4F0E84792E1}" type="presParOf" srcId="{4A4788AC-B9AE-466D-8A18-18CC790095DD}" destId="{EC07BB78-A4EA-4D53-A655-CDD17A9B5E1F}" srcOrd="1" destOrd="0" presId="urn:microsoft.com/office/officeart/2005/8/layout/hierarchy6"/>
    <dgm:cxn modelId="{9611BEF0-8E83-4B7C-851A-A4FB95B14EE1}" type="presParOf" srcId="{EC07BB78-A4EA-4D53-A655-CDD17A9B5E1F}" destId="{0151C41B-5C2E-4732-9FAE-688C0A5DAD4B}" srcOrd="0" destOrd="0" presId="urn:microsoft.com/office/officeart/2005/8/layout/hierarchy6"/>
    <dgm:cxn modelId="{F154A6E9-0EC4-4585-BFEA-68A8BFBE4792}" type="presParOf" srcId="{EC07BB78-A4EA-4D53-A655-CDD17A9B5E1F}" destId="{76339FB1-3948-4D5E-8497-46C8FA0C964C}" srcOrd="1" destOrd="0" presId="urn:microsoft.com/office/officeart/2005/8/layout/hierarchy6"/>
    <dgm:cxn modelId="{799BA0C1-BD46-4B8E-B0AC-9483995201D1}" type="presParOf" srcId="{76339FB1-3948-4D5E-8497-46C8FA0C964C}" destId="{B9F59734-31F0-4B3B-9222-CBAD4CEE9398}" srcOrd="0" destOrd="0" presId="urn:microsoft.com/office/officeart/2005/8/layout/hierarchy6"/>
    <dgm:cxn modelId="{B5C5097D-136D-4877-87BA-FD6AB855EB17}" type="presParOf" srcId="{76339FB1-3948-4D5E-8497-46C8FA0C964C}" destId="{2411356C-04C4-4B48-9F28-2B806220A5AE}" srcOrd="1" destOrd="0" presId="urn:microsoft.com/office/officeart/2005/8/layout/hierarchy6"/>
    <dgm:cxn modelId="{A6AC8687-BDB2-4016-A3C0-C7010FADB181}" type="presParOf" srcId="{EC07BB78-A4EA-4D53-A655-CDD17A9B5E1F}" destId="{4C3557C7-AF70-4D3F-B346-4C7DAD2A5D97}" srcOrd="2" destOrd="0" presId="urn:microsoft.com/office/officeart/2005/8/layout/hierarchy6"/>
    <dgm:cxn modelId="{69A178DE-F075-4465-BD9C-542779614013}" type="presParOf" srcId="{EC07BB78-A4EA-4D53-A655-CDD17A9B5E1F}" destId="{AC36B424-CCEB-48C3-8351-3B4409DAE480}" srcOrd="3" destOrd="0" presId="urn:microsoft.com/office/officeart/2005/8/layout/hierarchy6"/>
    <dgm:cxn modelId="{BD91B0D0-C416-49E4-BE0E-E5EA1F7EEF74}" type="presParOf" srcId="{AC36B424-CCEB-48C3-8351-3B4409DAE480}" destId="{542148D0-64EE-4C99-BA83-649D69EA4808}" srcOrd="0" destOrd="0" presId="urn:microsoft.com/office/officeart/2005/8/layout/hierarchy6"/>
    <dgm:cxn modelId="{48181D95-6036-4477-9CC3-D6C9149159E7}" type="presParOf" srcId="{AC36B424-CCEB-48C3-8351-3B4409DAE480}" destId="{A9E3ECFD-DA1A-40A1-90CD-2BC8B7D1EA1B}" srcOrd="1" destOrd="0" presId="urn:microsoft.com/office/officeart/2005/8/layout/hierarchy6"/>
    <dgm:cxn modelId="{C7F1899C-E337-4F96-859B-C3C8C30F24B5}" type="presParOf" srcId="{EC07BB78-A4EA-4D53-A655-CDD17A9B5E1F}" destId="{EDABBD84-418D-47BF-AC36-52A93C869069}" srcOrd="4" destOrd="0" presId="urn:microsoft.com/office/officeart/2005/8/layout/hierarchy6"/>
    <dgm:cxn modelId="{73CC7DD5-A7E1-4A23-9AFF-4F84828BCEE9}" type="presParOf" srcId="{EC07BB78-A4EA-4D53-A655-CDD17A9B5E1F}" destId="{D78F100C-7F44-4C33-81E0-2991E52BCC02}" srcOrd="5" destOrd="0" presId="urn:microsoft.com/office/officeart/2005/8/layout/hierarchy6"/>
    <dgm:cxn modelId="{1A1FF708-6A73-4FF5-9722-58BE2DE00462}" type="presParOf" srcId="{D78F100C-7F44-4C33-81E0-2991E52BCC02}" destId="{5EC367A5-5D81-4E86-ABFB-464CDCE4269E}" srcOrd="0" destOrd="0" presId="urn:microsoft.com/office/officeart/2005/8/layout/hierarchy6"/>
    <dgm:cxn modelId="{AE0973A7-44BB-4E7D-81EC-3947198FDA8C}" type="presParOf" srcId="{D78F100C-7F44-4C33-81E0-2991E52BCC02}" destId="{A66A0034-849B-4FE4-95EB-AAB7B9DC9690}" srcOrd="1" destOrd="0" presId="urn:microsoft.com/office/officeart/2005/8/layout/hierarchy6"/>
    <dgm:cxn modelId="{C8B1C42C-3A41-440D-BAA6-657CCB06A735}" type="presParOf" srcId="{B03E9294-9EDE-4963-9407-5915384A7E1C}" destId="{92BA1222-9FAF-4885-9168-3B0E0599C866}"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C5A7884-5EC3-4867-A1F6-818C5D551A5E}" type="doc">
      <dgm:prSet loTypeId="urn:microsoft.com/office/officeart/2005/8/layout/default#2" loCatId="list" qsTypeId="urn:microsoft.com/office/officeart/2005/8/quickstyle/simple3" qsCatId="simple" csTypeId="urn:microsoft.com/office/officeart/2005/8/colors/colorful1" csCatId="colorful" phldr="1"/>
      <dgm:spPr/>
      <dgm:t>
        <a:bodyPr/>
        <a:lstStyle/>
        <a:p>
          <a:endParaRPr lang="en-US"/>
        </a:p>
      </dgm:t>
    </dgm:pt>
    <dgm:pt modelId="{87A667AD-42C9-4667-B0DB-5A0E51263E18}">
      <dgm:prSet phldrT="[Text]" custT="1"/>
      <dgm:spPr>
        <a:scene3d>
          <a:camera prst="orthographicFront"/>
          <a:lightRig rig="flat" dir="t"/>
        </a:scene3d>
      </dgm:spPr>
      <dgm:t>
        <a:bodyPr/>
        <a:lstStyle/>
        <a:p>
          <a:endParaRPr lang="en-US" sz="2200" b="1" dirty="0" smtClean="0"/>
        </a:p>
        <a:p>
          <a:r>
            <a:rPr lang="en-US" sz="2200" b="1" dirty="0" smtClean="0"/>
            <a:t>Conduct nutrition and physical activity workshops for child care providers that includes a policy component.</a:t>
          </a:r>
        </a:p>
        <a:p>
          <a:endParaRPr lang="en-US" sz="1900" b="1" dirty="0"/>
        </a:p>
      </dgm:t>
    </dgm:pt>
    <dgm:pt modelId="{72FC3B24-6D7E-4195-9A08-C43D0BEAB963}" type="parTrans" cxnId="{8B764550-4F7E-4448-BB17-A3347991705A}">
      <dgm:prSet/>
      <dgm:spPr/>
      <dgm:t>
        <a:bodyPr/>
        <a:lstStyle/>
        <a:p>
          <a:endParaRPr lang="en-US" b="1">
            <a:solidFill>
              <a:schemeClr val="bg1"/>
            </a:solidFill>
          </a:endParaRPr>
        </a:p>
      </dgm:t>
    </dgm:pt>
    <dgm:pt modelId="{08994648-FE3E-4CC3-A509-F961757DFC84}" type="sibTrans" cxnId="{8B764550-4F7E-4448-BB17-A3347991705A}">
      <dgm:prSet/>
      <dgm:spPr/>
      <dgm:t>
        <a:bodyPr/>
        <a:lstStyle/>
        <a:p>
          <a:endParaRPr lang="en-US" b="1">
            <a:solidFill>
              <a:schemeClr val="bg1"/>
            </a:solidFill>
          </a:endParaRPr>
        </a:p>
      </dgm:t>
    </dgm:pt>
    <dgm:pt modelId="{CA5390A9-242C-46B4-AA1F-8557B75A7D77}">
      <dgm:prSet phldrT="[Text]" custT="1"/>
      <dgm:spPr>
        <a:scene3d>
          <a:camera prst="orthographicFront"/>
          <a:lightRig rig="flat" dir="t"/>
        </a:scene3d>
      </dgm:spPr>
      <dgm:t>
        <a:bodyPr/>
        <a:lstStyle/>
        <a:p>
          <a:r>
            <a:rPr lang="en-US" sz="2200" b="1" dirty="0" smtClean="0"/>
            <a:t>Offer on site coaching to reinforce provider learning and evaluate use of training information.</a:t>
          </a:r>
          <a:endParaRPr lang="en-US" sz="2200" b="1" dirty="0"/>
        </a:p>
      </dgm:t>
    </dgm:pt>
    <dgm:pt modelId="{E508CEB2-5C8A-41CC-9A1B-7C70362B1314}" type="parTrans" cxnId="{DF770B8F-429A-4B36-B607-3E83F01D3D87}">
      <dgm:prSet/>
      <dgm:spPr/>
      <dgm:t>
        <a:bodyPr/>
        <a:lstStyle/>
        <a:p>
          <a:endParaRPr lang="en-US" b="1">
            <a:solidFill>
              <a:schemeClr val="bg1"/>
            </a:solidFill>
          </a:endParaRPr>
        </a:p>
      </dgm:t>
    </dgm:pt>
    <dgm:pt modelId="{B1D4DC75-3C9B-4476-87BC-F816E9FBE14E}" type="sibTrans" cxnId="{DF770B8F-429A-4B36-B607-3E83F01D3D87}">
      <dgm:prSet/>
      <dgm:spPr/>
      <dgm:t>
        <a:bodyPr/>
        <a:lstStyle/>
        <a:p>
          <a:endParaRPr lang="en-US" b="1">
            <a:solidFill>
              <a:schemeClr val="bg1"/>
            </a:solidFill>
          </a:endParaRPr>
        </a:p>
      </dgm:t>
    </dgm:pt>
    <dgm:pt modelId="{F2BF18BB-DB0F-47B7-8585-970C6B7D127D}">
      <dgm:prSet custT="1"/>
      <dgm:spPr>
        <a:scene3d>
          <a:camera prst="orthographicFront"/>
          <a:lightRig rig="flat" dir="t"/>
        </a:scene3d>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200" b="1" dirty="0" smtClean="0"/>
        </a:p>
        <a:p>
          <a:pPr marL="0" marR="0" indent="0" defTabSz="914400" eaLnBrk="1" fontAlgn="auto" latinLnBrk="0" hangingPunct="1">
            <a:lnSpc>
              <a:spcPct val="100000"/>
            </a:lnSpc>
            <a:spcBef>
              <a:spcPts val="0"/>
            </a:spcBef>
            <a:spcAft>
              <a:spcPts val="0"/>
            </a:spcAft>
            <a:buClrTx/>
            <a:buSzTx/>
            <a:buFontTx/>
            <a:buNone/>
            <a:tabLst/>
            <a:defRPr/>
          </a:pPr>
          <a:r>
            <a:rPr lang="en-US" sz="2200" b="1" dirty="0" smtClean="0"/>
            <a:t>Conduct events for families to promote and encourage healthy nutrition and physical activity habits.</a:t>
          </a:r>
        </a:p>
        <a:p>
          <a:endParaRPr lang="en-US" sz="2100" b="1" dirty="0" smtClean="0"/>
        </a:p>
      </dgm:t>
    </dgm:pt>
    <dgm:pt modelId="{EED6A7CC-7EE7-4078-9980-ED033C726FB2}" type="parTrans" cxnId="{BD3DB9D7-472F-4A61-8AB9-A21EAE0A5311}">
      <dgm:prSet/>
      <dgm:spPr/>
      <dgm:t>
        <a:bodyPr/>
        <a:lstStyle/>
        <a:p>
          <a:endParaRPr lang="en-US" b="1">
            <a:solidFill>
              <a:schemeClr val="bg1"/>
            </a:solidFill>
          </a:endParaRPr>
        </a:p>
      </dgm:t>
    </dgm:pt>
    <dgm:pt modelId="{2926A8F9-1A6E-4DDB-BB83-11A15833661B}" type="sibTrans" cxnId="{BD3DB9D7-472F-4A61-8AB9-A21EAE0A5311}">
      <dgm:prSet/>
      <dgm:spPr/>
      <dgm:t>
        <a:bodyPr/>
        <a:lstStyle/>
        <a:p>
          <a:endParaRPr lang="en-US" b="1">
            <a:solidFill>
              <a:schemeClr val="bg1"/>
            </a:solidFill>
          </a:endParaRPr>
        </a:p>
      </dgm:t>
    </dgm:pt>
    <dgm:pt modelId="{C4F03A2B-FD8E-4845-B49E-CEA39600EE20}">
      <dgm:prSet custT="1"/>
      <dgm:spPr>
        <a:scene3d>
          <a:camera prst="orthographicFront"/>
          <a:lightRig rig="flat" dir="t"/>
        </a:scene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200" b="1" dirty="0" smtClean="0"/>
            <a:t>Evaluate trainings for satisfaction, increase in knowledge and readiness to change.</a:t>
          </a:r>
        </a:p>
      </dgm:t>
    </dgm:pt>
    <dgm:pt modelId="{AB004C72-58BA-4E39-9FA7-F5BA7A5BBFEC}" type="parTrans" cxnId="{2F782A84-2E18-4641-BF50-D670813B0E76}">
      <dgm:prSet/>
      <dgm:spPr/>
      <dgm:t>
        <a:bodyPr/>
        <a:lstStyle/>
        <a:p>
          <a:endParaRPr lang="en-US" b="1">
            <a:solidFill>
              <a:schemeClr val="bg1"/>
            </a:solidFill>
          </a:endParaRPr>
        </a:p>
      </dgm:t>
    </dgm:pt>
    <dgm:pt modelId="{0F22870F-A9AE-41FA-839A-71A80FA8EB78}" type="sibTrans" cxnId="{2F782A84-2E18-4641-BF50-D670813B0E76}">
      <dgm:prSet/>
      <dgm:spPr/>
      <dgm:t>
        <a:bodyPr/>
        <a:lstStyle/>
        <a:p>
          <a:endParaRPr lang="en-US" b="1">
            <a:solidFill>
              <a:schemeClr val="bg1"/>
            </a:solidFill>
          </a:endParaRPr>
        </a:p>
      </dgm:t>
    </dgm:pt>
    <dgm:pt modelId="{CD115F71-7477-462C-9D66-7D42410CD445}">
      <dgm:prSet custT="1"/>
      <dgm:spPr>
        <a:scene3d>
          <a:camera prst="orthographicFront"/>
          <a:lightRig rig="flat" dir="t"/>
        </a:scene3d>
      </dgm:spPr>
      <dgm:t>
        <a:bodyPr/>
        <a:lstStyle/>
        <a:p>
          <a:r>
            <a:rPr lang="en-US" sz="2200" b="1" dirty="0" smtClean="0"/>
            <a:t>To incentivize training participation, offer Certificates of Completion through the R&amp;R Gateways to Education program.</a:t>
          </a:r>
        </a:p>
      </dgm:t>
    </dgm:pt>
    <dgm:pt modelId="{6DB666E2-487B-4F9A-BEA2-E605F2613794}" type="parTrans" cxnId="{FEDA0B7D-8ED3-4045-97DF-711E2F98EA10}">
      <dgm:prSet/>
      <dgm:spPr/>
      <dgm:t>
        <a:bodyPr/>
        <a:lstStyle/>
        <a:p>
          <a:endParaRPr lang="en-US" b="1">
            <a:solidFill>
              <a:schemeClr val="bg1"/>
            </a:solidFill>
          </a:endParaRPr>
        </a:p>
      </dgm:t>
    </dgm:pt>
    <dgm:pt modelId="{6D12AE04-68CE-4230-B0A9-9123FFDC756B}" type="sibTrans" cxnId="{FEDA0B7D-8ED3-4045-97DF-711E2F98EA10}">
      <dgm:prSet/>
      <dgm:spPr/>
      <dgm:t>
        <a:bodyPr/>
        <a:lstStyle/>
        <a:p>
          <a:endParaRPr lang="en-US" b="1">
            <a:solidFill>
              <a:schemeClr val="bg1"/>
            </a:solidFill>
          </a:endParaRPr>
        </a:p>
      </dgm:t>
    </dgm:pt>
    <dgm:pt modelId="{A85FA431-ECDD-4B73-B2CD-1181FC040322}" type="pres">
      <dgm:prSet presAssocID="{AC5A7884-5EC3-4867-A1F6-818C5D551A5E}" presName="diagram" presStyleCnt="0">
        <dgm:presLayoutVars>
          <dgm:dir/>
          <dgm:resizeHandles val="exact"/>
        </dgm:presLayoutVars>
      </dgm:prSet>
      <dgm:spPr/>
      <dgm:t>
        <a:bodyPr/>
        <a:lstStyle/>
        <a:p>
          <a:endParaRPr lang="en-US"/>
        </a:p>
      </dgm:t>
    </dgm:pt>
    <dgm:pt modelId="{B36B47F9-3636-42AB-A753-136581C19275}" type="pres">
      <dgm:prSet presAssocID="{87A667AD-42C9-4667-B0DB-5A0E51263E18}" presName="node" presStyleLbl="node1" presStyleIdx="0" presStyleCnt="5" custScaleY="155652" custLinFactNeighborY="3270">
        <dgm:presLayoutVars>
          <dgm:bulletEnabled val="1"/>
        </dgm:presLayoutVars>
      </dgm:prSet>
      <dgm:spPr>
        <a:prstGeom prst="roundRect">
          <a:avLst/>
        </a:prstGeom>
      </dgm:spPr>
      <dgm:t>
        <a:bodyPr/>
        <a:lstStyle/>
        <a:p>
          <a:endParaRPr lang="en-US"/>
        </a:p>
      </dgm:t>
    </dgm:pt>
    <dgm:pt modelId="{7DE18C8C-C501-493B-8BDE-82FD36BC8064}" type="pres">
      <dgm:prSet presAssocID="{08994648-FE3E-4CC3-A509-F961757DFC84}" presName="sibTrans" presStyleCnt="0"/>
      <dgm:spPr/>
      <dgm:t>
        <a:bodyPr/>
        <a:lstStyle/>
        <a:p>
          <a:endParaRPr lang="en-US"/>
        </a:p>
      </dgm:t>
    </dgm:pt>
    <dgm:pt modelId="{D8ED73B9-2E62-4E12-845D-42844D8337C6}" type="pres">
      <dgm:prSet presAssocID="{CA5390A9-242C-46B4-AA1F-8557B75A7D77}" presName="node" presStyleLbl="node1" presStyleIdx="1" presStyleCnt="5" custScaleY="143041" custLinFactY="67830" custLinFactNeighborX="-56667" custLinFactNeighborY="100000">
        <dgm:presLayoutVars>
          <dgm:bulletEnabled val="1"/>
        </dgm:presLayoutVars>
      </dgm:prSet>
      <dgm:spPr>
        <a:prstGeom prst="roundRect">
          <a:avLst/>
        </a:prstGeom>
      </dgm:spPr>
      <dgm:t>
        <a:bodyPr/>
        <a:lstStyle/>
        <a:p>
          <a:endParaRPr lang="en-US"/>
        </a:p>
      </dgm:t>
    </dgm:pt>
    <dgm:pt modelId="{AC9A39D7-1AFD-4F8E-B15E-B7C3A9943E95}" type="pres">
      <dgm:prSet presAssocID="{B1D4DC75-3C9B-4476-87BC-F816E9FBE14E}" presName="sibTrans" presStyleCnt="0"/>
      <dgm:spPr/>
      <dgm:t>
        <a:bodyPr/>
        <a:lstStyle/>
        <a:p>
          <a:endParaRPr lang="en-US"/>
        </a:p>
      </dgm:t>
    </dgm:pt>
    <dgm:pt modelId="{F4D2FDC2-1DB5-4944-A79C-733E9F88E74F}" type="pres">
      <dgm:prSet presAssocID="{CD115F71-7477-462C-9D66-7D42410CD445}" presName="node" presStyleLbl="node1" presStyleIdx="2" presStyleCnt="5" custScaleY="155653" custLinFactNeighborX="-1170" custLinFactNeighborY="3270">
        <dgm:presLayoutVars>
          <dgm:bulletEnabled val="1"/>
        </dgm:presLayoutVars>
      </dgm:prSet>
      <dgm:spPr>
        <a:prstGeom prst="roundRect">
          <a:avLst/>
        </a:prstGeom>
      </dgm:spPr>
      <dgm:t>
        <a:bodyPr/>
        <a:lstStyle/>
        <a:p>
          <a:endParaRPr lang="en-US"/>
        </a:p>
      </dgm:t>
    </dgm:pt>
    <dgm:pt modelId="{DDF98A16-FAE0-498E-9A3C-757E91CC860E}" type="pres">
      <dgm:prSet presAssocID="{6D12AE04-68CE-4230-B0A9-9123FFDC756B}" presName="sibTrans" presStyleCnt="0"/>
      <dgm:spPr/>
      <dgm:t>
        <a:bodyPr/>
        <a:lstStyle/>
        <a:p>
          <a:endParaRPr lang="en-US"/>
        </a:p>
      </dgm:t>
    </dgm:pt>
    <dgm:pt modelId="{665FE9CB-1B0F-4331-BD47-BAC2878558E1}" type="pres">
      <dgm:prSet presAssocID="{C4F03A2B-FD8E-4845-B49E-CEA39600EE20}" presName="node" presStyleLbl="node1" presStyleIdx="3" presStyleCnt="5" custScaleY="157116" custLinFactY="-71064" custLinFactNeighborX="55000" custLinFactNeighborY="-100000">
        <dgm:presLayoutVars>
          <dgm:bulletEnabled val="1"/>
        </dgm:presLayoutVars>
      </dgm:prSet>
      <dgm:spPr>
        <a:prstGeom prst="roundRect">
          <a:avLst/>
        </a:prstGeom>
      </dgm:spPr>
      <dgm:t>
        <a:bodyPr/>
        <a:lstStyle/>
        <a:p>
          <a:endParaRPr lang="en-US"/>
        </a:p>
      </dgm:t>
    </dgm:pt>
    <dgm:pt modelId="{828EAA61-CFC5-4A90-867E-D4A1C5A05A6E}" type="pres">
      <dgm:prSet presAssocID="{0F22870F-A9AE-41FA-839A-71A80FA8EB78}" presName="sibTrans" presStyleCnt="0"/>
      <dgm:spPr/>
      <dgm:t>
        <a:bodyPr/>
        <a:lstStyle/>
        <a:p>
          <a:endParaRPr lang="en-US"/>
        </a:p>
      </dgm:t>
    </dgm:pt>
    <dgm:pt modelId="{4733F813-424E-454F-ADFA-2B63FEC013B7}" type="pres">
      <dgm:prSet presAssocID="{F2BF18BB-DB0F-47B7-8585-970C6B7D127D}" presName="node" presStyleLbl="node1" presStyleIdx="4" presStyleCnt="5" custScaleY="144567" custLinFactNeighborX="898" custLinFactNeighborY="-6440">
        <dgm:presLayoutVars>
          <dgm:bulletEnabled val="1"/>
        </dgm:presLayoutVars>
      </dgm:prSet>
      <dgm:spPr>
        <a:prstGeom prst="roundRect">
          <a:avLst/>
        </a:prstGeom>
      </dgm:spPr>
      <dgm:t>
        <a:bodyPr/>
        <a:lstStyle/>
        <a:p>
          <a:endParaRPr lang="en-US"/>
        </a:p>
      </dgm:t>
    </dgm:pt>
  </dgm:ptLst>
  <dgm:cxnLst>
    <dgm:cxn modelId="{86089D89-B928-41D2-9B39-B1DE90A7BE85}" type="presOf" srcId="{CA5390A9-242C-46B4-AA1F-8557B75A7D77}" destId="{D8ED73B9-2E62-4E12-845D-42844D8337C6}" srcOrd="0" destOrd="0" presId="urn:microsoft.com/office/officeart/2005/8/layout/default#2"/>
    <dgm:cxn modelId="{E4FDC677-7F50-4650-86D2-FE0F19F933B7}" type="presOf" srcId="{C4F03A2B-FD8E-4845-B49E-CEA39600EE20}" destId="{665FE9CB-1B0F-4331-BD47-BAC2878558E1}" srcOrd="0" destOrd="0" presId="urn:microsoft.com/office/officeart/2005/8/layout/default#2"/>
    <dgm:cxn modelId="{8B764550-4F7E-4448-BB17-A3347991705A}" srcId="{AC5A7884-5EC3-4867-A1F6-818C5D551A5E}" destId="{87A667AD-42C9-4667-B0DB-5A0E51263E18}" srcOrd="0" destOrd="0" parTransId="{72FC3B24-6D7E-4195-9A08-C43D0BEAB963}" sibTransId="{08994648-FE3E-4CC3-A509-F961757DFC84}"/>
    <dgm:cxn modelId="{BD3DB9D7-472F-4A61-8AB9-A21EAE0A5311}" srcId="{AC5A7884-5EC3-4867-A1F6-818C5D551A5E}" destId="{F2BF18BB-DB0F-47B7-8585-970C6B7D127D}" srcOrd="4" destOrd="0" parTransId="{EED6A7CC-7EE7-4078-9980-ED033C726FB2}" sibTransId="{2926A8F9-1A6E-4DDB-BB83-11A15833661B}"/>
    <dgm:cxn modelId="{2F782A84-2E18-4641-BF50-D670813B0E76}" srcId="{AC5A7884-5EC3-4867-A1F6-818C5D551A5E}" destId="{C4F03A2B-FD8E-4845-B49E-CEA39600EE20}" srcOrd="3" destOrd="0" parTransId="{AB004C72-58BA-4E39-9FA7-F5BA7A5BBFEC}" sibTransId="{0F22870F-A9AE-41FA-839A-71A80FA8EB78}"/>
    <dgm:cxn modelId="{E697A50B-8EE1-48D4-80E3-CE9B7958553D}" type="presOf" srcId="{CD115F71-7477-462C-9D66-7D42410CD445}" destId="{F4D2FDC2-1DB5-4944-A79C-733E9F88E74F}" srcOrd="0" destOrd="0" presId="urn:microsoft.com/office/officeart/2005/8/layout/default#2"/>
    <dgm:cxn modelId="{DF770B8F-429A-4B36-B607-3E83F01D3D87}" srcId="{AC5A7884-5EC3-4867-A1F6-818C5D551A5E}" destId="{CA5390A9-242C-46B4-AA1F-8557B75A7D77}" srcOrd="1" destOrd="0" parTransId="{E508CEB2-5C8A-41CC-9A1B-7C70362B1314}" sibTransId="{B1D4DC75-3C9B-4476-87BC-F816E9FBE14E}"/>
    <dgm:cxn modelId="{652B9DF6-320F-43F2-941F-0EF95F6305CB}" type="presOf" srcId="{AC5A7884-5EC3-4867-A1F6-818C5D551A5E}" destId="{A85FA431-ECDD-4B73-B2CD-1181FC040322}" srcOrd="0" destOrd="0" presId="urn:microsoft.com/office/officeart/2005/8/layout/default#2"/>
    <dgm:cxn modelId="{EBB2A353-C077-4C31-B75A-C6E1CF0C78AD}" type="presOf" srcId="{87A667AD-42C9-4667-B0DB-5A0E51263E18}" destId="{B36B47F9-3636-42AB-A753-136581C19275}" srcOrd="0" destOrd="0" presId="urn:microsoft.com/office/officeart/2005/8/layout/default#2"/>
    <dgm:cxn modelId="{FEDA0B7D-8ED3-4045-97DF-711E2F98EA10}" srcId="{AC5A7884-5EC3-4867-A1F6-818C5D551A5E}" destId="{CD115F71-7477-462C-9D66-7D42410CD445}" srcOrd="2" destOrd="0" parTransId="{6DB666E2-487B-4F9A-BEA2-E605F2613794}" sibTransId="{6D12AE04-68CE-4230-B0A9-9123FFDC756B}"/>
    <dgm:cxn modelId="{720A9359-702A-41C6-B993-DBD3D9D0E2F7}" type="presOf" srcId="{F2BF18BB-DB0F-47B7-8585-970C6B7D127D}" destId="{4733F813-424E-454F-ADFA-2B63FEC013B7}" srcOrd="0" destOrd="0" presId="urn:microsoft.com/office/officeart/2005/8/layout/default#2"/>
    <dgm:cxn modelId="{9DAE31CA-357B-42C2-8FA7-CDDBAE0EDCE0}" type="presParOf" srcId="{A85FA431-ECDD-4B73-B2CD-1181FC040322}" destId="{B36B47F9-3636-42AB-A753-136581C19275}" srcOrd="0" destOrd="0" presId="urn:microsoft.com/office/officeart/2005/8/layout/default#2"/>
    <dgm:cxn modelId="{BC54756F-FE0A-4962-83C9-FAD89742CEDB}" type="presParOf" srcId="{A85FA431-ECDD-4B73-B2CD-1181FC040322}" destId="{7DE18C8C-C501-493B-8BDE-82FD36BC8064}" srcOrd="1" destOrd="0" presId="urn:microsoft.com/office/officeart/2005/8/layout/default#2"/>
    <dgm:cxn modelId="{AC1DA0D9-266F-4EC2-9F16-6A31BE9109CE}" type="presParOf" srcId="{A85FA431-ECDD-4B73-B2CD-1181FC040322}" destId="{D8ED73B9-2E62-4E12-845D-42844D8337C6}" srcOrd="2" destOrd="0" presId="urn:microsoft.com/office/officeart/2005/8/layout/default#2"/>
    <dgm:cxn modelId="{4C8D4C26-54B7-48DC-9482-6F9B22A18F9A}" type="presParOf" srcId="{A85FA431-ECDD-4B73-B2CD-1181FC040322}" destId="{AC9A39D7-1AFD-4F8E-B15E-B7C3A9943E95}" srcOrd="3" destOrd="0" presId="urn:microsoft.com/office/officeart/2005/8/layout/default#2"/>
    <dgm:cxn modelId="{FE803472-C6C9-407C-BE10-04489EF2CC66}" type="presParOf" srcId="{A85FA431-ECDD-4B73-B2CD-1181FC040322}" destId="{F4D2FDC2-1DB5-4944-A79C-733E9F88E74F}" srcOrd="4" destOrd="0" presId="urn:microsoft.com/office/officeart/2005/8/layout/default#2"/>
    <dgm:cxn modelId="{0477834D-ECE0-406A-8B5B-F7E59D90CD8D}" type="presParOf" srcId="{A85FA431-ECDD-4B73-B2CD-1181FC040322}" destId="{DDF98A16-FAE0-498E-9A3C-757E91CC860E}" srcOrd="5" destOrd="0" presId="urn:microsoft.com/office/officeart/2005/8/layout/default#2"/>
    <dgm:cxn modelId="{C1DDF9A2-6859-4785-9E2F-69ABD60A6473}" type="presParOf" srcId="{A85FA431-ECDD-4B73-B2CD-1181FC040322}" destId="{665FE9CB-1B0F-4331-BD47-BAC2878558E1}" srcOrd="6" destOrd="0" presId="urn:microsoft.com/office/officeart/2005/8/layout/default#2"/>
    <dgm:cxn modelId="{1F9C2DAC-270D-4389-9550-F4799B78D4C1}" type="presParOf" srcId="{A85FA431-ECDD-4B73-B2CD-1181FC040322}" destId="{828EAA61-CFC5-4A90-867E-D4A1C5A05A6E}" srcOrd="7" destOrd="0" presId="urn:microsoft.com/office/officeart/2005/8/layout/default#2"/>
    <dgm:cxn modelId="{A6337000-C3BF-4083-8726-1B522A206CF3}" type="presParOf" srcId="{A85FA431-ECDD-4B73-B2CD-1181FC040322}" destId="{4733F813-424E-454F-ADFA-2B63FEC013B7}" srcOrd="8"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94882B-3CC9-46D0-9DB4-D63269EB04C1}"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endParaRPr lang="en-US"/>
        </a:p>
      </dgm:t>
    </dgm:pt>
    <dgm:pt modelId="{69076039-1797-432F-952B-9341D89B0F7E}">
      <dgm:prSet/>
      <dgm:spPr/>
      <dgm:t>
        <a:bodyPr/>
        <a:lstStyle/>
        <a:p>
          <a:r>
            <a:rPr lang="en-US" dirty="0" smtClean="0"/>
            <a:t>Over 1,000 FCCs have completed the CHLA Child Care Training</a:t>
          </a:r>
          <a:endParaRPr lang="en-US" dirty="0"/>
        </a:p>
      </dgm:t>
    </dgm:pt>
    <dgm:pt modelId="{3D9BBCA1-C0BF-48A0-B8F4-FA0943451EB6}" type="parTrans" cxnId="{A29A9C4A-596E-4828-A35A-B71468ABAD56}">
      <dgm:prSet/>
      <dgm:spPr/>
      <dgm:t>
        <a:bodyPr/>
        <a:lstStyle/>
        <a:p>
          <a:endParaRPr lang="en-US"/>
        </a:p>
      </dgm:t>
    </dgm:pt>
    <dgm:pt modelId="{651A27B6-4C0F-4638-9C80-8561C63AA0AB}" type="sibTrans" cxnId="{A29A9C4A-596E-4828-A35A-B71468ABAD56}">
      <dgm:prSet/>
      <dgm:spPr/>
      <dgm:t>
        <a:bodyPr/>
        <a:lstStyle/>
        <a:p>
          <a:endParaRPr lang="en-US"/>
        </a:p>
      </dgm:t>
    </dgm:pt>
    <dgm:pt modelId="{9F0201E8-4C8D-406A-8211-91AA8E44E521}">
      <dgm:prSet phldrT="[Text]"/>
      <dgm:spPr/>
      <dgm:t>
        <a:bodyPr/>
        <a:lstStyle/>
        <a:p>
          <a:r>
            <a:rPr lang="en-US" dirty="0" smtClean="0"/>
            <a:t>Approximately, 475 FCCs participated in coaching following training</a:t>
          </a:r>
          <a:endParaRPr lang="en-US" dirty="0"/>
        </a:p>
      </dgm:t>
    </dgm:pt>
    <dgm:pt modelId="{CC92272C-70F7-474E-ABCD-B9D4EB5313E2}" type="parTrans" cxnId="{3CE0A37A-5DB7-469B-BB34-C7702EAA6AA3}">
      <dgm:prSet/>
      <dgm:spPr/>
      <dgm:t>
        <a:bodyPr/>
        <a:lstStyle/>
        <a:p>
          <a:endParaRPr lang="en-US"/>
        </a:p>
      </dgm:t>
    </dgm:pt>
    <dgm:pt modelId="{285B187C-5AD0-4049-846E-29BEC0D36E0C}" type="sibTrans" cxnId="{3CE0A37A-5DB7-469B-BB34-C7702EAA6AA3}">
      <dgm:prSet/>
      <dgm:spPr/>
      <dgm:t>
        <a:bodyPr/>
        <a:lstStyle/>
        <a:p>
          <a:endParaRPr lang="en-US"/>
        </a:p>
      </dgm:t>
    </dgm:pt>
    <dgm:pt modelId="{A5636FB6-90F8-4356-94CE-FCFEF399876D}">
      <dgm:prSet phldrT="[Text]"/>
      <dgm:spPr/>
      <dgm:t>
        <a:bodyPr/>
        <a:lstStyle/>
        <a:p>
          <a:r>
            <a:rPr lang="en-US" dirty="0" smtClean="0"/>
            <a:t>Each FCC serves approximately 6 families</a:t>
          </a:r>
          <a:endParaRPr lang="en-US" dirty="0"/>
        </a:p>
      </dgm:t>
    </dgm:pt>
    <dgm:pt modelId="{9032D580-1DF6-4CB0-AFF6-A0752FE3CD96}" type="parTrans" cxnId="{D0BFEFB3-A616-4B1B-99C0-D799682593C6}">
      <dgm:prSet/>
      <dgm:spPr/>
      <dgm:t>
        <a:bodyPr/>
        <a:lstStyle/>
        <a:p>
          <a:endParaRPr lang="en-US"/>
        </a:p>
      </dgm:t>
    </dgm:pt>
    <dgm:pt modelId="{A7756A74-A8F1-4F5B-AE3F-C8B1690519DB}" type="sibTrans" cxnId="{D0BFEFB3-A616-4B1B-99C0-D799682593C6}">
      <dgm:prSet/>
      <dgm:spPr/>
      <dgm:t>
        <a:bodyPr/>
        <a:lstStyle/>
        <a:p>
          <a:endParaRPr lang="en-US"/>
        </a:p>
      </dgm:t>
    </dgm:pt>
    <dgm:pt modelId="{95CD1471-9DFA-422F-9C80-50B5E9D3BCE0}">
      <dgm:prSet phldrT="[Text]"/>
      <dgm:spPr/>
      <dgm:t>
        <a:bodyPr/>
        <a:lstStyle/>
        <a:p>
          <a:r>
            <a:rPr lang="en-US" dirty="0" smtClean="0"/>
            <a:t>56% are Spanish Speakers, 36% are English Speakers</a:t>
          </a:r>
          <a:endParaRPr lang="en-US" dirty="0"/>
        </a:p>
      </dgm:t>
    </dgm:pt>
    <dgm:pt modelId="{8401FDFA-D388-4BE0-A5E8-9D4F8E687C09}" type="parTrans" cxnId="{95AE63AB-C08A-43F4-9DBD-57910DC52C2A}">
      <dgm:prSet/>
      <dgm:spPr/>
      <dgm:t>
        <a:bodyPr/>
        <a:lstStyle/>
        <a:p>
          <a:endParaRPr lang="en-US"/>
        </a:p>
      </dgm:t>
    </dgm:pt>
    <dgm:pt modelId="{4A52A3EC-60D1-44C2-8673-F484F0952C62}" type="sibTrans" cxnId="{95AE63AB-C08A-43F4-9DBD-57910DC52C2A}">
      <dgm:prSet/>
      <dgm:spPr/>
      <dgm:t>
        <a:bodyPr/>
        <a:lstStyle/>
        <a:p>
          <a:endParaRPr lang="en-US"/>
        </a:p>
      </dgm:t>
    </dgm:pt>
    <dgm:pt modelId="{FD5EA164-4C94-4194-A29D-281537D60324}">
      <dgm:prSet phldrT="[Text]"/>
      <dgm:spPr/>
      <dgm:t>
        <a:bodyPr/>
        <a:lstStyle/>
        <a:p>
          <a:r>
            <a:rPr lang="en-US" dirty="0" smtClean="0"/>
            <a:t>69% are Hispanic/Latino, </a:t>
          </a:r>
        </a:p>
        <a:p>
          <a:r>
            <a:rPr lang="en-US" dirty="0" smtClean="0"/>
            <a:t>15% are Black/AA</a:t>
          </a:r>
          <a:endParaRPr lang="en-US" dirty="0"/>
        </a:p>
      </dgm:t>
    </dgm:pt>
    <dgm:pt modelId="{FB1F2387-7485-44BB-B4AF-9CCEDD759848}" type="parTrans" cxnId="{3598F03E-1D10-4F03-A136-0FDD2015689B}">
      <dgm:prSet/>
      <dgm:spPr/>
      <dgm:t>
        <a:bodyPr/>
        <a:lstStyle/>
        <a:p>
          <a:endParaRPr lang="en-US"/>
        </a:p>
      </dgm:t>
    </dgm:pt>
    <dgm:pt modelId="{2400234C-ABAB-4C8F-A9F4-4BC02D969AC2}" type="sibTrans" cxnId="{3598F03E-1D10-4F03-A136-0FDD2015689B}">
      <dgm:prSet/>
      <dgm:spPr/>
      <dgm:t>
        <a:bodyPr/>
        <a:lstStyle/>
        <a:p>
          <a:endParaRPr lang="en-US"/>
        </a:p>
      </dgm:t>
    </dgm:pt>
    <dgm:pt modelId="{9B94589E-C459-4B01-A8EA-1BBD2BD6FA82}" type="pres">
      <dgm:prSet presAssocID="{6694882B-3CC9-46D0-9DB4-D63269EB04C1}" presName="diagram" presStyleCnt="0">
        <dgm:presLayoutVars>
          <dgm:chMax val="1"/>
          <dgm:dir/>
          <dgm:animLvl val="ctr"/>
          <dgm:resizeHandles val="exact"/>
        </dgm:presLayoutVars>
      </dgm:prSet>
      <dgm:spPr/>
      <dgm:t>
        <a:bodyPr/>
        <a:lstStyle/>
        <a:p>
          <a:endParaRPr lang="en-US"/>
        </a:p>
      </dgm:t>
    </dgm:pt>
    <dgm:pt modelId="{F66E07C7-0FDF-42AE-BF7B-B1D28309A7CB}" type="pres">
      <dgm:prSet presAssocID="{6694882B-3CC9-46D0-9DB4-D63269EB04C1}" presName="matrix" presStyleCnt="0"/>
      <dgm:spPr/>
    </dgm:pt>
    <dgm:pt modelId="{430F0EA5-F41D-4433-8F56-EF5E1F46D039}" type="pres">
      <dgm:prSet presAssocID="{6694882B-3CC9-46D0-9DB4-D63269EB04C1}" presName="tile1" presStyleLbl="node1" presStyleIdx="0" presStyleCnt="4" custLinFactNeighborX="-3750"/>
      <dgm:spPr/>
      <dgm:t>
        <a:bodyPr/>
        <a:lstStyle/>
        <a:p>
          <a:endParaRPr lang="en-US"/>
        </a:p>
      </dgm:t>
    </dgm:pt>
    <dgm:pt modelId="{4B5047B3-229F-4BF1-8AD2-B325C473A42E}" type="pres">
      <dgm:prSet presAssocID="{6694882B-3CC9-46D0-9DB4-D63269EB04C1}" presName="tile1text" presStyleLbl="node1" presStyleIdx="0" presStyleCnt="4">
        <dgm:presLayoutVars>
          <dgm:chMax val="0"/>
          <dgm:chPref val="0"/>
          <dgm:bulletEnabled val="1"/>
        </dgm:presLayoutVars>
      </dgm:prSet>
      <dgm:spPr/>
      <dgm:t>
        <a:bodyPr/>
        <a:lstStyle/>
        <a:p>
          <a:endParaRPr lang="en-US"/>
        </a:p>
      </dgm:t>
    </dgm:pt>
    <dgm:pt modelId="{3B942B8C-4E7C-4E68-826C-0841C9957772}" type="pres">
      <dgm:prSet presAssocID="{6694882B-3CC9-46D0-9DB4-D63269EB04C1}" presName="tile2" presStyleLbl="node1" presStyleIdx="1" presStyleCnt="4" custLinFactNeighborX="3850" custLinFactNeighborY="-9687"/>
      <dgm:spPr/>
      <dgm:t>
        <a:bodyPr/>
        <a:lstStyle/>
        <a:p>
          <a:endParaRPr lang="en-US"/>
        </a:p>
      </dgm:t>
    </dgm:pt>
    <dgm:pt modelId="{DA15032C-3B7C-4D0F-AC50-F3735A7A2D26}" type="pres">
      <dgm:prSet presAssocID="{6694882B-3CC9-46D0-9DB4-D63269EB04C1}" presName="tile2text" presStyleLbl="node1" presStyleIdx="1" presStyleCnt="4">
        <dgm:presLayoutVars>
          <dgm:chMax val="0"/>
          <dgm:chPref val="0"/>
          <dgm:bulletEnabled val="1"/>
        </dgm:presLayoutVars>
      </dgm:prSet>
      <dgm:spPr/>
      <dgm:t>
        <a:bodyPr/>
        <a:lstStyle/>
        <a:p>
          <a:endParaRPr lang="en-US"/>
        </a:p>
      </dgm:t>
    </dgm:pt>
    <dgm:pt modelId="{DCE6384B-45F6-4E99-A3A7-428E0047715A}" type="pres">
      <dgm:prSet presAssocID="{6694882B-3CC9-46D0-9DB4-D63269EB04C1}" presName="tile3" presStyleLbl="node1" presStyleIdx="2" presStyleCnt="4"/>
      <dgm:spPr/>
      <dgm:t>
        <a:bodyPr/>
        <a:lstStyle/>
        <a:p>
          <a:endParaRPr lang="en-US"/>
        </a:p>
      </dgm:t>
    </dgm:pt>
    <dgm:pt modelId="{D5BB79FE-D8EA-47E9-A2CD-CC3E7FD2AB68}" type="pres">
      <dgm:prSet presAssocID="{6694882B-3CC9-46D0-9DB4-D63269EB04C1}" presName="tile3text" presStyleLbl="node1" presStyleIdx="2" presStyleCnt="4">
        <dgm:presLayoutVars>
          <dgm:chMax val="0"/>
          <dgm:chPref val="0"/>
          <dgm:bulletEnabled val="1"/>
        </dgm:presLayoutVars>
      </dgm:prSet>
      <dgm:spPr/>
      <dgm:t>
        <a:bodyPr/>
        <a:lstStyle/>
        <a:p>
          <a:endParaRPr lang="en-US"/>
        </a:p>
      </dgm:t>
    </dgm:pt>
    <dgm:pt modelId="{8C424804-2722-4361-93E5-BABBD52B5C6F}" type="pres">
      <dgm:prSet presAssocID="{6694882B-3CC9-46D0-9DB4-D63269EB04C1}" presName="tile4" presStyleLbl="node1" presStyleIdx="3" presStyleCnt="4"/>
      <dgm:spPr/>
      <dgm:t>
        <a:bodyPr/>
        <a:lstStyle/>
        <a:p>
          <a:endParaRPr lang="en-US"/>
        </a:p>
      </dgm:t>
    </dgm:pt>
    <dgm:pt modelId="{106EF219-12DC-4B34-820F-06D62B8A3271}" type="pres">
      <dgm:prSet presAssocID="{6694882B-3CC9-46D0-9DB4-D63269EB04C1}" presName="tile4text" presStyleLbl="node1" presStyleIdx="3" presStyleCnt="4">
        <dgm:presLayoutVars>
          <dgm:chMax val="0"/>
          <dgm:chPref val="0"/>
          <dgm:bulletEnabled val="1"/>
        </dgm:presLayoutVars>
      </dgm:prSet>
      <dgm:spPr/>
      <dgm:t>
        <a:bodyPr/>
        <a:lstStyle/>
        <a:p>
          <a:endParaRPr lang="en-US"/>
        </a:p>
      </dgm:t>
    </dgm:pt>
    <dgm:pt modelId="{61A05416-3FEC-49F9-AF06-07A041CCFCB0}" type="pres">
      <dgm:prSet presAssocID="{6694882B-3CC9-46D0-9DB4-D63269EB04C1}" presName="centerTile" presStyleLbl="fgShp" presStyleIdx="0" presStyleCnt="1" custScaleX="128764" custScaleY="149212">
        <dgm:presLayoutVars>
          <dgm:chMax val="0"/>
          <dgm:chPref val="0"/>
        </dgm:presLayoutVars>
      </dgm:prSet>
      <dgm:spPr/>
      <dgm:t>
        <a:bodyPr/>
        <a:lstStyle/>
        <a:p>
          <a:endParaRPr lang="en-US"/>
        </a:p>
      </dgm:t>
    </dgm:pt>
  </dgm:ptLst>
  <dgm:cxnLst>
    <dgm:cxn modelId="{A29A9C4A-596E-4828-A35A-B71468ABAD56}" srcId="{6694882B-3CC9-46D0-9DB4-D63269EB04C1}" destId="{69076039-1797-432F-952B-9341D89B0F7E}" srcOrd="0" destOrd="0" parTransId="{3D9BBCA1-C0BF-48A0-B8F4-FA0943451EB6}" sibTransId="{651A27B6-4C0F-4638-9C80-8561C63AA0AB}"/>
    <dgm:cxn modelId="{25E44C29-F380-413C-ACDA-D75C9D138E35}" type="presOf" srcId="{FD5EA164-4C94-4194-A29D-281537D60324}" destId="{8C424804-2722-4361-93E5-BABBD52B5C6F}" srcOrd="0" destOrd="0" presId="urn:microsoft.com/office/officeart/2005/8/layout/matrix1"/>
    <dgm:cxn modelId="{13EAD3D4-C8D1-4941-A8B3-B47A133CADFB}" type="presOf" srcId="{A5636FB6-90F8-4356-94CE-FCFEF399876D}" destId="{3B942B8C-4E7C-4E68-826C-0841C9957772}" srcOrd="0" destOrd="0" presId="urn:microsoft.com/office/officeart/2005/8/layout/matrix1"/>
    <dgm:cxn modelId="{150EE5FF-99EE-4562-8570-83A8CB977372}" type="presOf" srcId="{9F0201E8-4C8D-406A-8211-91AA8E44E521}" destId="{430F0EA5-F41D-4433-8F56-EF5E1F46D039}" srcOrd="0" destOrd="0" presId="urn:microsoft.com/office/officeart/2005/8/layout/matrix1"/>
    <dgm:cxn modelId="{566DBCCB-AB2B-4E22-91E3-FE586222FAB9}" type="presOf" srcId="{6694882B-3CC9-46D0-9DB4-D63269EB04C1}" destId="{9B94589E-C459-4B01-A8EA-1BBD2BD6FA82}" srcOrd="0" destOrd="0" presId="urn:microsoft.com/office/officeart/2005/8/layout/matrix1"/>
    <dgm:cxn modelId="{D37E6ED5-39E9-494C-8941-5884109E845F}" type="presOf" srcId="{A5636FB6-90F8-4356-94CE-FCFEF399876D}" destId="{DA15032C-3B7C-4D0F-AC50-F3735A7A2D26}" srcOrd="1" destOrd="0" presId="urn:microsoft.com/office/officeart/2005/8/layout/matrix1"/>
    <dgm:cxn modelId="{3F38054E-B449-4EFE-A6A3-3541F94CA5AB}" type="presOf" srcId="{9F0201E8-4C8D-406A-8211-91AA8E44E521}" destId="{4B5047B3-229F-4BF1-8AD2-B325C473A42E}" srcOrd="1" destOrd="0" presId="urn:microsoft.com/office/officeart/2005/8/layout/matrix1"/>
    <dgm:cxn modelId="{3CE0A37A-5DB7-469B-BB34-C7702EAA6AA3}" srcId="{69076039-1797-432F-952B-9341D89B0F7E}" destId="{9F0201E8-4C8D-406A-8211-91AA8E44E521}" srcOrd="0" destOrd="0" parTransId="{CC92272C-70F7-474E-ABCD-B9D4EB5313E2}" sibTransId="{285B187C-5AD0-4049-846E-29BEC0D36E0C}"/>
    <dgm:cxn modelId="{D0BFEFB3-A616-4B1B-99C0-D799682593C6}" srcId="{69076039-1797-432F-952B-9341D89B0F7E}" destId="{A5636FB6-90F8-4356-94CE-FCFEF399876D}" srcOrd="1" destOrd="0" parTransId="{9032D580-1DF6-4CB0-AFF6-A0752FE3CD96}" sibTransId="{A7756A74-A8F1-4F5B-AE3F-C8B1690519DB}"/>
    <dgm:cxn modelId="{5CB9354B-0D0D-49F0-990E-D2508200D954}" type="presOf" srcId="{FD5EA164-4C94-4194-A29D-281537D60324}" destId="{106EF219-12DC-4B34-820F-06D62B8A3271}" srcOrd="1" destOrd="0" presId="urn:microsoft.com/office/officeart/2005/8/layout/matrix1"/>
    <dgm:cxn modelId="{3598F03E-1D10-4F03-A136-0FDD2015689B}" srcId="{69076039-1797-432F-952B-9341D89B0F7E}" destId="{FD5EA164-4C94-4194-A29D-281537D60324}" srcOrd="3" destOrd="0" parTransId="{FB1F2387-7485-44BB-B4AF-9CCEDD759848}" sibTransId="{2400234C-ABAB-4C8F-A9F4-4BC02D969AC2}"/>
    <dgm:cxn modelId="{25B8A26C-CA56-45E8-B97F-526C229340BB}" type="presOf" srcId="{69076039-1797-432F-952B-9341D89B0F7E}" destId="{61A05416-3FEC-49F9-AF06-07A041CCFCB0}" srcOrd="0" destOrd="0" presId="urn:microsoft.com/office/officeart/2005/8/layout/matrix1"/>
    <dgm:cxn modelId="{BBA625F2-24E2-44D3-95A1-1B9D86D3957D}" type="presOf" srcId="{95CD1471-9DFA-422F-9C80-50B5E9D3BCE0}" destId="{D5BB79FE-D8EA-47E9-A2CD-CC3E7FD2AB68}" srcOrd="1" destOrd="0" presId="urn:microsoft.com/office/officeart/2005/8/layout/matrix1"/>
    <dgm:cxn modelId="{1799F569-501E-477D-BA32-E07F334D8606}" type="presOf" srcId="{95CD1471-9DFA-422F-9C80-50B5E9D3BCE0}" destId="{DCE6384B-45F6-4E99-A3A7-428E0047715A}" srcOrd="0" destOrd="0" presId="urn:microsoft.com/office/officeart/2005/8/layout/matrix1"/>
    <dgm:cxn modelId="{95AE63AB-C08A-43F4-9DBD-57910DC52C2A}" srcId="{69076039-1797-432F-952B-9341D89B0F7E}" destId="{95CD1471-9DFA-422F-9C80-50B5E9D3BCE0}" srcOrd="2" destOrd="0" parTransId="{8401FDFA-D388-4BE0-A5E8-9D4F8E687C09}" sibTransId="{4A52A3EC-60D1-44C2-8673-F484F0952C62}"/>
    <dgm:cxn modelId="{40DB41DD-E05A-4670-8C4B-5C048E7D1DE7}" type="presParOf" srcId="{9B94589E-C459-4B01-A8EA-1BBD2BD6FA82}" destId="{F66E07C7-0FDF-42AE-BF7B-B1D28309A7CB}" srcOrd="0" destOrd="0" presId="urn:microsoft.com/office/officeart/2005/8/layout/matrix1"/>
    <dgm:cxn modelId="{C244DAFD-B39A-4457-A295-0F63D41449AE}" type="presParOf" srcId="{F66E07C7-0FDF-42AE-BF7B-B1D28309A7CB}" destId="{430F0EA5-F41D-4433-8F56-EF5E1F46D039}" srcOrd="0" destOrd="0" presId="urn:microsoft.com/office/officeart/2005/8/layout/matrix1"/>
    <dgm:cxn modelId="{0EEC4877-D97B-4F05-9136-6E6377DBFE15}" type="presParOf" srcId="{F66E07C7-0FDF-42AE-BF7B-B1D28309A7CB}" destId="{4B5047B3-229F-4BF1-8AD2-B325C473A42E}" srcOrd="1" destOrd="0" presId="urn:microsoft.com/office/officeart/2005/8/layout/matrix1"/>
    <dgm:cxn modelId="{885D6506-B42E-4061-9513-EAD0979BFCFA}" type="presParOf" srcId="{F66E07C7-0FDF-42AE-BF7B-B1D28309A7CB}" destId="{3B942B8C-4E7C-4E68-826C-0841C9957772}" srcOrd="2" destOrd="0" presId="urn:microsoft.com/office/officeart/2005/8/layout/matrix1"/>
    <dgm:cxn modelId="{01BFE1D4-CC00-446D-9531-298D69AD413D}" type="presParOf" srcId="{F66E07C7-0FDF-42AE-BF7B-B1D28309A7CB}" destId="{DA15032C-3B7C-4D0F-AC50-F3735A7A2D26}" srcOrd="3" destOrd="0" presId="urn:microsoft.com/office/officeart/2005/8/layout/matrix1"/>
    <dgm:cxn modelId="{B9AD72D9-0BE9-4B96-A8B8-E1032A18D380}" type="presParOf" srcId="{F66E07C7-0FDF-42AE-BF7B-B1D28309A7CB}" destId="{DCE6384B-45F6-4E99-A3A7-428E0047715A}" srcOrd="4" destOrd="0" presId="urn:microsoft.com/office/officeart/2005/8/layout/matrix1"/>
    <dgm:cxn modelId="{8601E379-8B03-4475-B21E-666D4B05CBF1}" type="presParOf" srcId="{F66E07C7-0FDF-42AE-BF7B-B1D28309A7CB}" destId="{D5BB79FE-D8EA-47E9-A2CD-CC3E7FD2AB68}" srcOrd="5" destOrd="0" presId="urn:microsoft.com/office/officeart/2005/8/layout/matrix1"/>
    <dgm:cxn modelId="{E1FA8F64-9B54-40CC-978F-0756A81021FC}" type="presParOf" srcId="{F66E07C7-0FDF-42AE-BF7B-B1D28309A7CB}" destId="{8C424804-2722-4361-93E5-BABBD52B5C6F}" srcOrd="6" destOrd="0" presId="urn:microsoft.com/office/officeart/2005/8/layout/matrix1"/>
    <dgm:cxn modelId="{75EFE3EA-7442-45D9-8572-B61A12F1BEB8}" type="presParOf" srcId="{F66E07C7-0FDF-42AE-BF7B-B1D28309A7CB}" destId="{106EF219-12DC-4B34-820F-06D62B8A3271}" srcOrd="7" destOrd="0" presId="urn:microsoft.com/office/officeart/2005/8/layout/matrix1"/>
    <dgm:cxn modelId="{7D34B1CD-BBD1-479B-9538-2F8FA38FF038}" type="presParOf" srcId="{9B94589E-C459-4B01-A8EA-1BBD2BD6FA82}" destId="{61A05416-3FEC-49F9-AF06-07A041CCFCB0}"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ABDBDF-3D3E-433E-A9E4-4CA47C6C0127}"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FAC3A1B6-6C24-4AA0-92FF-A22E9F5F2279}">
      <dgm:prSet phldrT="[Text]"/>
      <dgm:spPr>
        <a:xfrm>
          <a:off x="610504" y="416587"/>
          <a:ext cx="10383249" cy="833607"/>
        </a:xfrm>
        <a:solidFill>
          <a:srgbClr val="00A9A3">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smtClean="0">
              <a:solidFill>
                <a:sysClr val="window" lastClr="FFFFFF"/>
              </a:solidFill>
              <a:latin typeface="Calibri"/>
              <a:ea typeface="+mn-ea"/>
              <a:cs typeface="+mn-cs"/>
            </a:rPr>
            <a:t>Usually have the authority to make changes  </a:t>
          </a:r>
          <a:endParaRPr lang="en-US" b="1" dirty="0">
            <a:solidFill>
              <a:sysClr val="window" lastClr="FFFFFF"/>
            </a:solidFill>
            <a:latin typeface="Calibri"/>
            <a:ea typeface="+mn-ea"/>
            <a:cs typeface="+mn-cs"/>
          </a:endParaRPr>
        </a:p>
      </dgm:t>
    </dgm:pt>
    <dgm:pt modelId="{7ED310FD-C0B5-46D3-806C-6A198E569470}" type="parTrans" cxnId="{BB1A7B46-1389-4FDD-81E9-BB6C116B168D}">
      <dgm:prSet/>
      <dgm:spPr/>
      <dgm:t>
        <a:bodyPr/>
        <a:lstStyle/>
        <a:p>
          <a:endParaRPr lang="en-US"/>
        </a:p>
      </dgm:t>
    </dgm:pt>
    <dgm:pt modelId="{87053E43-6370-4CB8-9801-BDD0EBC5A777}" type="sibTrans" cxnId="{BB1A7B46-1389-4FDD-81E9-BB6C116B168D}">
      <dgm:prSet/>
      <dgm:spPr>
        <a:xfrm>
          <a:off x="-6126981" y="-937410"/>
          <a:ext cx="7293488" cy="7293488"/>
        </a:xfrm>
        <a:noFill/>
        <a:ln w="12700" cap="flat" cmpd="sng" algn="ctr">
          <a:solidFill>
            <a:srgbClr val="B2D234">
              <a:hueOff val="0"/>
              <a:satOff val="0"/>
              <a:lumOff val="0"/>
              <a:alphaOff val="0"/>
            </a:srgbClr>
          </a:solidFill>
          <a:prstDash val="solid"/>
          <a:miter lim="800000"/>
        </a:ln>
        <a:effectLst/>
      </dgm:spPr>
      <dgm:t>
        <a:bodyPr/>
        <a:lstStyle/>
        <a:p>
          <a:endParaRPr lang="en-US"/>
        </a:p>
      </dgm:t>
    </dgm:pt>
    <dgm:pt modelId="{CA2F03FF-61D8-444E-91FD-029D8ED690AC}">
      <dgm:prSet phldrT="[Text]"/>
      <dgm:spPr>
        <a:xfrm>
          <a:off x="1088431" y="1667215"/>
          <a:ext cx="9905322" cy="833607"/>
        </a:xfrm>
        <a:solidFill>
          <a:srgbClr val="00A9A3">
            <a:hueOff val="-2114347"/>
            <a:satOff val="-12097"/>
            <a:lumOff val="6079"/>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smtClean="0">
              <a:solidFill>
                <a:sysClr val="window" lastClr="FFFFFF"/>
              </a:solidFill>
              <a:latin typeface="Calibri"/>
              <a:ea typeface="+mn-ea"/>
              <a:cs typeface="+mn-cs"/>
            </a:rPr>
            <a:t>Recognize that small changes can have a large impact</a:t>
          </a:r>
          <a:endParaRPr lang="en-US" b="1" dirty="0">
            <a:solidFill>
              <a:sysClr val="window" lastClr="FFFFFF"/>
            </a:solidFill>
            <a:latin typeface="Calibri"/>
            <a:ea typeface="+mn-ea"/>
            <a:cs typeface="+mn-cs"/>
          </a:endParaRPr>
        </a:p>
      </dgm:t>
    </dgm:pt>
    <dgm:pt modelId="{629BFC71-B478-44D5-8D51-BBE9E24A4BAB}" type="parTrans" cxnId="{6B58386C-1493-431E-B4C5-782B24DE3756}">
      <dgm:prSet/>
      <dgm:spPr/>
      <dgm:t>
        <a:bodyPr/>
        <a:lstStyle/>
        <a:p>
          <a:endParaRPr lang="en-US"/>
        </a:p>
      </dgm:t>
    </dgm:pt>
    <dgm:pt modelId="{02CC8BB0-9666-49AC-A487-6DE868D5E55C}" type="sibTrans" cxnId="{6B58386C-1493-431E-B4C5-782B24DE3756}">
      <dgm:prSet/>
      <dgm:spPr/>
      <dgm:t>
        <a:bodyPr/>
        <a:lstStyle/>
        <a:p>
          <a:endParaRPr lang="en-US"/>
        </a:p>
      </dgm:t>
    </dgm:pt>
    <dgm:pt modelId="{DB1EDA6A-B8F9-4EEB-90DA-5CFFB8A9E7CD}">
      <dgm:prSet phldrT="[Text]"/>
      <dgm:spPr>
        <a:xfrm>
          <a:off x="610504" y="4168472"/>
          <a:ext cx="10383249" cy="833607"/>
        </a:xfrm>
        <a:solidFill>
          <a:srgbClr val="00A9A3">
            <a:hueOff val="-6343039"/>
            <a:satOff val="-36290"/>
            <a:lumOff val="18236"/>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smtClean="0">
              <a:solidFill>
                <a:sysClr val="window" lastClr="FFFFFF"/>
              </a:solidFill>
              <a:latin typeface="Calibri"/>
              <a:ea typeface="+mn-ea"/>
              <a:cs typeface="+mn-cs"/>
            </a:rPr>
            <a:t>Very responsive to the yoga cards and movement kits</a:t>
          </a:r>
          <a:endParaRPr lang="en-US" b="1" dirty="0">
            <a:solidFill>
              <a:sysClr val="window" lastClr="FFFFFF"/>
            </a:solidFill>
            <a:latin typeface="Calibri"/>
            <a:ea typeface="+mn-ea"/>
            <a:cs typeface="+mn-cs"/>
          </a:endParaRPr>
        </a:p>
      </dgm:t>
    </dgm:pt>
    <dgm:pt modelId="{886364AC-6D07-49EA-98E1-8F86ADEC7D8C}" type="parTrans" cxnId="{251FFBCB-C945-4E86-82BF-08CAFDB0E06F}">
      <dgm:prSet/>
      <dgm:spPr/>
      <dgm:t>
        <a:bodyPr/>
        <a:lstStyle/>
        <a:p>
          <a:endParaRPr lang="en-US"/>
        </a:p>
      </dgm:t>
    </dgm:pt>
    <dgm:pt modelId="{31F1EA25-FC29-4F76-AD81-BD8C6BFC74FB}" type="sibTrans" cxnId="{251FFBCB-C945-4E86-82BF-08CAFDB0E06F}">
      <dgm:prSet/>
      <dgm:spPr/>
      <dgm:t>
        <a:bodyPr/>
        <a:lstStyle/>
        <a:p>
          <a:endParaRPr lang="en-US"/>
        </a:p>
      </dgm:t>
    </dgm:pt>
    <dgm:pt modelId="{D08F8172-BAD0-4DB0-B351-99EFEF56A349}">
      <dgm:prSet/>
      <dgm:spPr>
        <a:xfrm>
          <a:off x="1088431" y="2917843"/>
          <a:ext cx="9905322" cy="833607"/>
        </a:xfrm>
        <a:solidFill>
          <a:srgbClr val="00A9A3">
            <a:hueOff val="-4228693"/>
            <a:satOff val="-24193"/>
            <a:lumOff val="12157"/>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smtClean="0">
              <a:solidFill>
                <a:sysClr val="window" lastClr="FFFFFF"/>
              </a:solidFill>
              <a:latin typeface="Calibri"/>
              <a:ea typeface="+mn-ea"/>
              <a:cs typeface="+mn-cs"/>
            </a:rPr>
            <a:t>More prepared to support breastfeeding</a:t>
          </a:r>
        </a:p>
      </dgm:t>
    </dgm:pt>
    <dgm:pt modelId="{3AEF0F34-77B0-4469-9A68-AE46B7DBEB9E}" type="parTrans" cxnId="{055AAC84-172F-4B37-B119-D2337F715C71}">
      <dgm:prSet/>
      <dgm:spPr/>
      <dgm:t>
        <a:bodyPr/>
        <a:lstStyle/>
        <a:p>
          <a:endParaRPr lang="en-US"/>
        </a:p>
      </dgm:t>
    </dgm:pt>
    <dgm:pt modelId="{E0F5269F-1F83-4A3C-94D7-A048D6EF9407}" type="sibTrans" cxnId="{055AAC84-172F-4B37-B119-D2337F715C71}">
      <dgm:prSet/>
      <dgm:spPr/>
      <dgm:t>
        <a:bodyPr/>
        <a:lstStyle/>
        <a:p>
          <a:endParaRPr lang="en-US"/>
        </a:p>
      </dgm:t>
    </dgm:pt>
    <dgm:pt modelId="{1965B5D9-A432-44C4-973A-6BE7D5B20E99}" type="pres">
      <dgm:prSet presAssocID="{FCABDBDF-3D3E-433E-A9E4-4CA47C6C0127}" presName="Name0" presStyleCnt="0">
        <dgm:presLayoutVars>
          <dgm:chMax val="7"/>
          <dgm:chPref val="7"/>
          <dgm:dir/>
        </dgm:presLayoutVars>
      </dgm:prSet>
      <dgm:spPr/>
      <dgm:t>
        <a:bodyPr/>
        <a:lstStyle/>
        <a:p>
          <a:endParaRPr lang="en-US"/>
        </a:p>
      </dgm:t>
    </dgm:pt>
    <dgm:pt modelId="{6217716C-06A6-4B90-B1C9-6A1AB24ECB43}" type="pres">
      <dgm:prSet presAssocID="{FCABDBDF-3D3E-433E-A9E4-4CA47C6C0127}" presName="Name1" presStyleCnt="0"/>
      <dgm:spPr/>
    </dgm:pt>
    <dgm:pt modelId="{B3058341-6CBD-4BC7-B92E-E78970548540}" type="pres">
      <dgm:prSet presAssocID="{FCABDBDF-3D3E-433E-A9E4-4CA47C6C0127}" presName="cycle" presStyleCnt="0"/>
      <dgm:spPr/>
    </dgm:pt>
    <dgm:pt modelId="{7EC88CD0-731E-435F-87AC-C73916431003}" type="pres">
      <dgm:prSet presAssocID="{FCABDBDF-3D3E-433E-A9E4-4CA47C6C0127}" presName="srcNode" presStyleLbl="node1" presStyleIdx="0" presStyleCnt="4"/>
      <dgm:spPr/>
    </dgm:pt>
    <dgm:pt modelId="{6DD07AEB-41C3-41C2-9DB4-52E908451CCD}" type="pres">
      <dgm:prSet presAssocID="{FCABDBDF-3D3E-433E-A9E4-4CA47C6C0127}" presName="conn" presStyleLbl="parChTrans1D2" presStyleIdx="0" presStyleCnt="1"/>
      <dgm:spPr>
        <a:prstGeom prst="blockArc">
          <a:avLst>
            <a:gd name="adj1" fmla="val 18900000"/>
            <a:gd name="adj2" fmla="val 2700000"/>
            <a:gd name="adj3" fmla="val 296"/>
          </a:avLst>
        </a:prstGeom>
      </dgm:spPr>
      <dgm:t>
        <a:bodyPr/>
        <a:lstStyle/>
        <a:p>
          <a:endParaRPr lang="en-US"/>
        </a:p>
      </dgm:t>
    </dgm:pt>
    <dgm:pt modelId="{D869B219-E1F6-4620-9B85-B2BC2A58DD05}" type="pres">
      <dgm:prSet presAssocID="{FCABDBDF-3D3E-433E-A9E4-4CA47C6C0127}" presName="extraNode" presStyleLbl="node1" presStyleIdx="0" presStyleCnt="4"/>
      <dgm:spPr/>
    </dgm:pt>
    <dgm:pt modelId="{CBFEDB36-4D9B-4CC4-809D-9070B9D50C71}" type="pres">
      <dgm:prSet presAssocID="{FCABDBDF-3D3E-433E-A9E4-4CA47C6C0127}" presName="dstNode" presStyleLbl="node1" presStyleIdx="0" presStyleCnt="4"/>
      <dgm:spPr/>
    </dgm:pt>
    <dgm:pt modelId="{8CA1FD36-7366-422A-A101-16C3CE779136}" type="pres">
      <dgm:prSet presAssocID="{FAC3A1B6-6C24-4AA0-92FF-A22E9F5F2279}" presName="text_1" presStyleLbl="node1" presStyleIdx="0" presStyleCnt="4">
        <dgm:presLayoutVars>
          <dgm:bulletEnabled val="1"/>
        </dgm:presLayoutVars>
      </dgm:prSet>
      <dgm:spPr>
        <a:prstGeom prst="rect">
          <a:avLst/>
        </a:prstGeom>
      </dgm:spPr>
      <dgm:t>
        <a:bodyPr/>
        <a:lstStyle/>
        <a:p>
          <a:endParaRPr lang="en-US"/>
        </a:p>
      </dgm:t>
    </dgm:pt>
    <dgm:pt modelId="{A4FA885F-0CF5-450F-9ABE-146DD55A6BAA}" type="pres">
      <dgm:prSet presAssocID="{FAC3A1B6-6C24-4AA0-92FF-A22E9F5F2279}" presName="accent_1" presStyleCnt="0"/>
      <dgm:spPr/>
    </dgm:pt>
    <dgm:pt modelId="{3AFE5862-BDE4-427B-8915-5B1825BC116D}" type="pres">
      <dgm:prSet presAssocID="{FAC3A1B6-6C24-4AA0-92FF-A22E9F5F2279}" presName="accentRepeatNode" presStyleLbl="solidFgAcc1" presStyleIdx="0" presStyleCnt="4"/>
      <dgm:spPr>
        <a:xfrm>
          <a:off x="89500" y="312386"/>
          <a:ext cx="1042009" cy="1042009"/>
        </a:xfrm>
        <a:prstGeom prst="ellipse">
          <a:avLst/>
        </a:prstGeom>
        <a:blipFill rotWithShape="0">
          <a:blip xmlns:r="http://schemas.openxmlformats.org/officeDocument/2006/relationships" r:embed="rId1"/>
          <a:stretch>
            <a:fillRect/>
          </a:stretch>
        </a:blipFill>
        <a:ln w="12700" cap="flat" cmpd="sng" algn="ctr">
          <a:solidFill>
            <a:srgbClr val="00A9A3">
              <a:hueOff val="0"/>
              <a:satOff val="0"/>
              <a:lumOff val="0"/>
              <a:alphaOff val="0"/>
            </a:srgbClr>
          </a:solidFill>
          <a:prstDash val="solid"/>
          <a:miter lim="800000"/>
        </a:ln>
        <a:effectLst/>
      </dgm:spPr>
    </dgm:pt>
    <dgm:pt modelId="{4711E589-5D31-4F96-97F3-7F61C44546F9}" type="pres">
      <dgm:prSet presAssocID="{CA2F03FF-61D8-444E-91FD-029D8ED690AC}" presName="text_2" presStyleLbl="node1" presStyleIdx="1" presStyleCnt="4">
        <dgm:presLayoutVars>
          <dgm:bulletEnabled val="1"/>
        </dgm:presLayoutVars>
      </dgm:prSet>
      <dgm:spPr>
        <a:prstGeom prst="rect">
          <a:avLst/>
        </a:prstGeom>
      </dgm:spPr>
      <dgm:t>
        <a:bodyPr/>
        <a:lstStyle/>
        <a:p>
          <a:endParaRPr lang="en-US"/>
        </a:p>
      </dgm:t>
    </dgm:pt>
    <dgm:pt modelId="{FC302A24-6346-41E7-92CF-87076E5C57F7}" type="pres">
      <dgm:prSet presAssocID="{CA2F03FF-61D8-444E-91FD-029D8ED690AC}" presName="accent_2" presStyleCnt="0"/>
      <dgm:spPr/>
    </dgm:pt>
    <dgm:pt modelId="{B2A7EC95-BAFF-45AE-92EF-800CE183B937}" type="pres">
      <dgm:prSet presAssocID="{CA2F03FF-61D8-444E-91FD-029D8ED690AC}" presName="accentRepeatNode" presStyleLbl="solidFgAcc1" presStyleIdx="1" presStyleCnt="4"/>
      <dgm:spPr>
        <a:xfrm>
          <a:off x="567426" y="1563014"/>
          <a:ext cx="1042009" cy="1042009"/>
        </a:xfrm>
        <a:prstGeom prst="ellipse">
          <a:avLst/>
        </a:prstGeom>
        <a:blipFill rotWithShape="0">
          <a:blip xmlns:r="http://schemas.openxmlformats.org/officeDocument/2006/relationships" r:embed="rId2"/>
          <a:stretch>
            <a:fillRect/>
          </a:stretch>
        </a:blipFill>
        <a:ln w="12700" cap="flat" cmpd="sng" algn="ctr">
          <a:solidFill>
            <a:srgbClr val="00A9A3">
              <a:hueOff val="-2114347"/>
              <a:satOff val="-12097"/>
              <a:lumOff val="6079"/>
              <a:alphaOff val="0"/>
            </a:srgbClr>
          </a:solidFill>
          <a:prstDash val="solid"/>
          <a:miter lim="800000"/>
        </a:ln>
        <a:effectLst/>
      </dgm:spPr>
    </dgm:pt>
    <dgm:pt modelId="{8AEF5347-71A6-4634-A6A6-4B449B798DC8}" type="pres">
      <dgm:prSet presAssocID="{D08F8172-BAD0-4DB0-B351-99EFEF56A349}" presName="text_3" presStyleLbl="node1" presStyleIdx="2" presStyleCnt="4">
        <dgm:presLayoutVars>
          <dgm:bulletEnabled val="1"/>
        </dgm:presLayoutVars>
      </dgm:prSet>
      <dgm:spPr>
        <a:prstGeom prst="rect">
          <a:avLst/>
        </a:prstGeom>
      </dgm:spPr>
      <dgm:t>
        <a:bodyPr/>
        <a:lstStyle/>
        <a:p>
          <a:endParaRPr lang="en-US"/>
        </a:p>
      </dgm:t>
    </dgm:pt>
    <dgm:pt modelId="{1E2F6C23-9C6D-497E-8D8D-71F8A4B0BE51}" type="pres">
      <dgm:prSet presAssocID="{D08F8172-BAD0-4DB0-B351-99EFEF56A349}" presName="accent_3" presStyleCnt="0"/>
      <dgm:spPr/>
    </dgm:pt>
    <dgm:pt modelId="{203131F6-1D3D-483B-95C8-199FFEBD6EFD}" type="pres">
      <dgm:prSet presAssocID="{D08F8172-BAD0-4DB0-B351-99EFEF56A349}" presName="accentRepeatNode" presStyleLbl="solidFgAcc1" presStyleIdx="2" presStyleCnt="4"/>
      <dgm:spPr>
        <a:xfrm>
          <a:off x="567426" y="2813642"/>
          <a:ext cx="1042009" cy="1042009"/>
        </a:xfrm>
        <a:prstGeom prst="ellipse">
          <a:avLst/>
        </a:prstGeom>
        <a:blipFill rotWithShape="0">
          <a:blip xmlns:r="http://schemas.openxmlformats.org/officeDocument/2006/relationships" r:embed="rId3"/>
          <a:stretch>
            <a:fillRect/>
          </a:stretch>
        </a:blipFill>
        <a:ln w="12700" cap="flat" cmpd="sng" algn="ctr">
          <a:solidFill>
            <a:srgbClr val="00A9A3">
              <a:hueOff val="-4228693"/>
              <a:satOff val="-24193"/>
              <a:lumOff val="12157"/>
              <a:alphaOff val="0"/>
            </a:srgbClr>
          </a:solidFill>
          <a:prstDash val="solid"/>
          <a:miter lim="800000"/>
        </a:ln>
        <a:effectLst/>
      </dgm:spPr>
    </dgm:pt>
    <dgm:pt modelId="{EF621964-1960-49D4-BF6E-5CA6E08405BE}" type="pres">
      <dgm:prSet presAssocID="{DB1EDA6A-B8F9-4EEB-90DA-5CFFB8A9E7CD}" presName="text_4" presStyleLbl="node1" presStyleIdx="3" presStyleCnt="4">
        <dgm:presLayoutVars>
          <dgm:bulletEnabled val="1"/>
        </dgm:presLayoutVars>
      </dgm:prSet>
      <dgm:spPr>
        <a:prstGeom prst="rect">
          <a:avLst/>
        </a:prstGeom>
      </dgm:spPr>
      <dgm:t>
        <a:bodyPr/>
        <a:lstStyle/>
        <a:p>
          <a:endParaRPr lang="en-US"/>
        </a:p>
      </dgm:t>
    </dgm:pt>
    <dgm:pt modelId="{647ECA8A-8A34-482F-B00C-5F67E7B8515B}" type="pres">
      <dgm:prSet presAssocID="{DB1EDA6A-B8F9-4EEB-90DA-5CFFB8A9E7CD}" presName="accent_4" presStyleCnt="0"/>
      <dgm:spPr/>
    </dgm:pt>
    <dgm:pt modelId="{F728DAD9-4179-40DA-B94B-6A44DBBCD030}" type="pres">
      <dgm:prSet presAssocID="{DB1EDA6A-B8F9-4EEB-90DA-5CFFB8A9E7CD}" presName="accentRepeatNode" presStyleLbl="solidFgAcc1" presStyleIdx="3" presStyleCnt="4"/>
      <dgm:spPr>
        <a:xfrm>
          <a:off x="89500" y="4064271"/>
          <a:ext cx="1042009" cy="1042009"/>
        </a:xfrm>
        <a:prstGeom prst="ellipse">
          <a:avLst/>
        </a:prstGeom>
        <a:blipFill rotWithShape="0">
          <a:blip xmlns:r="http://schemas.openxmlformats.org/officeDocument/2006/relationships" r:embed="rId4"/>
          <a:stretch>
            <a:fillRect/>
          </a:stretch>
        </a:blipFill>
        <a:ln w="12700" cap="flat" cmpd="sng" algn="ctr">
          <a:solidFill>
            <a:srgbClr val="00A9A3">
              <a:hueOff val="-6343039"/>
              <a:satOff val="-36290"/>
              <a:lumOff val="18236"/>
              <a:alphaOff val="0"/>
            </a:srgbClr>
          </a:solidFill>
          <a:prstDash val="solid"/>
          <a:miter lim="800000"/>
        </a:ln>
        <a:effectLst/>
      </dgm:spPr>
    </dgm:pt>
  </dgm:ptLst>
  <dgm:cxnLst>
    <dgm:cxn modelId="{C2D9585B-C364-4057-B0FB-7DC072DC10A7}" type="presOf" srcId="{CA2F03FF-61D8-444E-91FD-029D8ED690AC}" destId="{4711E589-5D31-4F96-97F3-7F61C44546F9}" srcOrd="0" destOrd="0" presId="urn:microsoft.com/office/officeart/2008/layout/VerticalCurvedList"/>
    <dgm:cxn modelId="{5B17D8AC-15A9-461C-9620-DFBA35AAC318}" type="presOf" srcId="{FAC3A1B6-6C24-4AA0-92FF-A22E9F5F2279}" destId="{8CA1FD36-7366-422A-A101-16C3CE779136}" srcOrd="0" destOrd="0" presId="urn:microsoft.com/office/officeart/2008/layout/VerticalCurvedList"/>
    <dgm:cxn modelId="{BB1A7B46-1389-4FDD-81E9-BB6C116B168D}" srcId="{FCABDBDF-3D3E-433E-A9E4-4CA47C6C0127}" destId="{FAC3A1B6-6C24-4AA0-92FF-A22E9F5F2279}" srcOrd="0" destOrd="0" parTransId="{7ED310FD-C0B5-46D3-806C-6A198E569470}" sibTransId="{87053E43-6370-4CB8-9801-BDD0EBC5A777}"/>
    <dgm:cxn modelId="{055AAC84-172F-4B37-B119-D2337F715C71}" srcId="{FCABDBDF-3D3E-433E-A9E4-4CA47C6C0127}" destId="{D08F8172-BAD0-4DB0-B351-99EFEF56A349}" srcOrd="2" destOrd="0" parTransId="{3AEF0F34-77B0-4469-9A68-AE46B7DBEB9E}" sibTransId="{E0F5269F-1F83-4A3C-94D7-A048D6EF9407}"/>
    <dgm:cxn modelId="{7A6C3436-EE60-44A9-B64A-2776DE570DFA}" type="presOf" srcId="{DB1EDA6A-B8F9-4EEB-90DA-5CFFB8A9E7CD}" destId="{EF621964-1960-49D4-BF6E-5CA6E08405BE}" srcOrd="0" destOrd="0" presId="urn:microsoft.com/office/officeart/2008/layout/VerticalCurvedList"/>
    <dgm:cxn modelId="{964E813B-7BD4-4597-AA22-B7A42C802713}" type="presOf" srcId="{D08F8172-BAD0-4DB0-B351-99EFEF56A349}" destId="{8AEF5347-71A6-4634-A6A6-4B449B798DC8}" srcOrd="0" destOrd="0" presId="urn:microsoft.com/office/officeart/2008/layout/VerticalCurvedList"/>
    <dgm:cxn modelId="{6B58386C-1493-431E-B4C5-782B24DE3756}" srcId="{FCABDBDF-3D3E-433E-A9E4-4CA47C6C0127}" destId="{CA2F03FF-61D8-444E-91FD-029D8ED690AC}" srcOrd="1" destOrd="0" parTransId="{629BFC71-B478-44D5-8D51-BBE9E24A4BAB}" sibTransId="{02CC8BB0-9666-49AC-A487-6DE868D5E55C}"/>
    <dgm:cxn modelId="{D38A7636-6124-4E5F-AEC1-0317E8DD412D}" type="presOf" srcId="{FCABDBDF-3D3E-433E-A9E4-4CA47C6C0127}" destId="{1965B5D9-A432-44C4-973A-6BE7D5B20E99}" srcOrd="0" destOrd="0" presId="urn:microsoft.com/office/officeart/2008/layout/VerticalCurvedList"/>
    <dgm:cxn modelId="{251FFBCB-C945-4E86-82BF-08CAFDB0E06F}" srcId="{FCABDBDF-3D3E-433E-A9E4-4CA47C6C0127}" destId="{DB1EDA6A-B8F9-4EEB-90DA-5CFFB8A9E7CD}" srcOrd="3" destOrd="0" parTransId="{886364AC-6D07-49EA-98E1-8F86ADEC7D8C}" sibTransId="{31F1EA25-FC29-4F76-AD81-BD8C6BFC74FB}"/>
    <dgm:cxn modelId="{8D95F98F-BD01-4DF7-82FA-D693EC92F811}" type="presOf" srcId="{87053E43-6370-4CB8-9801-BDD0EBC5A777}" destId="{6DD07AEB-41C3-41C2-9DB4-52E908451CCD}" srcOrd="0" destOrd="0" presId="urn:microsoft.com/office/officeart/2008/layout/VerticalCurvedList"/>
    <dgm:cxn modelId="{648E072F-D25C-415D-9DED-3DCBF0568550}" type="presParOf" srcId="{1965B5D9-A432-44C4-973A-6BE7D5B20E99}" destId="{6217716C-06A6-4B90-B1C9-6A1AB24ECB43}" srcOrd="0" destOrd="0" presId="urn:microsoft.com/office/officeart/2008/layout/VerticalCurvedList"/>
    <dgm:cxn modelId="{6C2F7678-93A8-4C5A-97B7-9D1DA2D24168}" type="presParOf" srcId="{6217716C-06A6-4B90-B1C9-6A1AB24ECB43}" destId="{B3058341-6CBD-4BC7-B92E-E78970548540}" srcOrd="0" destOrd="0" presId="urn:microsoft.com/office/officeart/2008/layout/VerticalCurvedList"/>
    <dgm:cxn modelId="{0FF7D989-9535-4378-8B45-5D7F82C41F7C}" type="presParOf" srcId="{B3058341-6CBD-4BC7-B92E-E78970548540}" destId="{7EC88CD0-731E-435F-87AC-C73916431003}" srcOrd="0" destOrd="0" presId="urn:microsoft.com/office/officeart/2008/layout/VerticalCurvedList"/>
    <dgm:cxn modelId="{D99D1048-199E-4529-9810-A4533ADB54D3}" type="presParOf" srcId="{B3058341-6CBD-4BC7-B92E-E78970548540}" destId="{6DD07AEB-41C3-41C2-9DB4-52E908451CCD}" srcOrd="1" destOrd="0" presId="urn:microsoft.com/office/officeart/2008/layout/VerticalCurvedList"/>
    <dgm:cxn modelId="{3C3745D1-AE95-44E1-B239-225314E2E204}" type="presParOf" srcId="{B3058341-6CBD-4BC7-B92E-E78970548540}" destId="{D869B219-E1F6-4620-9B85-B2BC2A58DD05}" srcOrd="2" destOrd="0" presId="urn:microsoft.com/office/officeart/2008/layout/VerticalCurvedList"/>
    <dgm:cxn modelId="{84C04CE8-3BF9-4B76-BE54-2ABEB5B491F3}" type="presParOf" srcId="{B3058341-6CBD-4BC7-B92E-E78970548540}" destId="{CBFEDB36-4D9B-4CC4-809D-9070B9D50C71}" srcOrd="3" destOrd="0" presId="urn:microsoft.com/office/officeart/2008/layout/VerticalCurvedList"/>
    <dgm:cxn modelId="{E028BC4D-AA93-44C3-8103-F6B04D760D3B}" type="presParOf" srcId="{6217716C-06A6-4B90-B1C9-6A1AB24ECB43}" destId="{8CA1FD36-7366-422A-A101-16C3CE779136}" srcOrd="1" destOrd="0" presId="urn:microsoft.com/office/officeart/2008/layout/VerticalCurvedList"/>
    <dgm:cxn modelId="{09858AC3-F1B6-4600-B6C5-B6847A7833FF}" type="presParOf" srcId="{6217716C-06A6-4B90-B1C9-6A1AB24ECB43}" destId="{A4FA885F-0CF5-450F-9ABE-146DD55A6BAA}" srcOrd="2" destOrd="0" presId="urn:microsoft.com/office/officeart/2008/layout/VerticalCurvedList"/>
    <dgm:cxn modelId="{E5916167-B479-4F0C-AAF4-DC31E65971E2}" type="presParOf" srcId="{A4FA885F-0CF5-450F-9ABE-146DD55A6BAA}" destId="{3AFE5862-BDE4-427B-8915-5B1825BC116D}" srcOrd="0" destOrd="0" presId="urn:microsoft.com/office/officeart/2008/layout/VerticalCurvedList"/>
    <dgm:cxn modelId="{C50ADDA0-BFF6-451C-91BF-00B2999C4339}" type="presParOf" srcId="{6217716C-06A6-4B90-B1C9-6A1AB24ECB43}" destId="{4711E589-5D31-4F96-97F3-7F61C44546F9}" srcOrd="3" destOrd="0" presId="urn:microsoft.com/office/officeart/2008/layout/VerticalCurvedList"/>
    <dgm:cxn modelId="{4F11E130-8A3A-4FE6-B0F9-BA1D8DE0529E}" type="presParOf" srcId="{6217716C-06A6-4B90-B1C9-6A1AB24ECB43}" destId="{FC302A24-6346-41E7-92CF-87076E5C57F7}" srcOrd="4" destOrd="0" presId="urn:microsoft.com/office/officeart/2008/layout/VerticalCurvedList"/>
    <dgm:cxn modelId="{B80A18BA-C1A3-4E97-9CF4-EDB1450C1FEC}" type="presParOf" srcId="{FC302A24-6346-41E7-92CF-87076E5C57F7}" destId="{B2A7EC95-BAFF-45AE-92EF-800CE183B937}" srcOrd="0" destOrd="0" presId="urn:microsoft.com/office/officeart/2008/layout/VerticalCurvedList"/>
    <dgm:cxn modelId="{1CE530CA-1C6C-4B70-9C81-F2AA3670ADDD}" type="presParOf" srcId="{6217716C-06A6-4B90-B1C9-6A1AB24ECB43}" destId="{8AEF5347-71A6-4634-A6A6-4B449B798DC8}" srcOrd="5" destOrd="0" presId="urn:microsoft.com/office/officeart/2008/layout/VerticalCurvedList"/>
    <dgm:cxn modelId="{1C9F5FA6-4462-4A68-B70A-837850F7C62D}" type="presParOf" srcId="{6217716C-06A6-4B90-B1C9-6A1AB24ECB43}" destId="{1E2F6C23-9C6D-497E-8D8D-71F8A4B0BE51}" srcOrd="6" destOrd="0" presId="urn:microsoft.com/office/officeart/2008/layout/VerticalCurvedList"/>
    <dgm:cxn modelId="{27766613-1B71-460B-AD5E-57174F525615}" type="presParOf" srcId="{1E2F6C23-9C6D-497E-8D8D-71F8A4B0BE51}" destId="{203131F6-1D3D-483B-95C8-199FFEBD6EFD}" srcOrd="0" destOrd="0" presId="urn:microsoft.com/office/officeart/2008/layout/VerticalCurvedList"/>
    <dgm:cxn modelId="{D87D1904-7D9D-4C7C-A6E9-85683BA8B2F9}" type="presParOf" srcId="{6217716C-06A6-4B90-B1C9-6A1AB24ECB43}" destId="{EF621964-1960-49D4-BF6E-5CA6E08405BE}" srcOrd="7" destOrd="0" presId="urn:microsoft.com/office/officeart/2008/layout/VerticalCurvedList"/>
    <dgm:cxn modelId="{03229752-89D5-4D70-8C27-779951D629A8}" type="presParOf" srcId="{6217716C-06A6-4B90-B1C9-6A1AB24ECB43}" destId="{647ECA8A-8A34-482F-B00C-5F67E7B8515B}" srcOrd="8" destOrd="0" presId="urn:microsoft.com/office/officeart/2008/layout/VerticalCurvedList"/>
    <dgm:cxn modelId="{9B7D3522-782C-48D8-899E-D86BB93A3301}" type="presParOf" srcId="{647ECA8A-8A34-482F-B00C-5F67E7B8515B}" destId="{F728DAD9-4179-40DA-B94B-6A44DBBCD030}"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1F32C1-C84F-4278-BF60-FCAAA8D95ED9}"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lang="en-US"/>
        </a:p>
      </dgm:t>
    </dgm:pt>
    <dgm:pt modelId="{ED97A28D-910E-4DB7-B8F0-16E2CE26C60E}" type="pres">
      <dgm:prSet presAssocID="{F31F32C1-C84F-4278-BF60-FCAAA8D95ED9}" presName="cycle" presStyleCnt="0">
        <dgm:presLayoutVars>
          <dgm:dir/>
          <dgm:resizeHandles val="exact"/>
        </dgm:presLayoutVars>
      </dgm:prSet>
      <dgm:spPr/>
      <dgm:t>
        <a:bodyPr/>
        <a:lstStyle/>
        <a:p>
          <a:endParaRPr lang="en-US"/>
        </a:p>
      </dgm:t>
    </dgm:pt>
  </dgm:ptLst>
  <dgm:cxnLst>
    <dgm:cxn modelId="{74F14985-C654-4444-8660-245B3C555D8A}" type="presOf" srcId="{F31F32C1-C84F-4278-BF60-FCAAA8D95ED9}" destId="{ED97A28D-910E-4DB7-B8F0-16E2CE26C60E}" srcOrd="0"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B50623-1ABD-4632-98CB-BA5A7562F5EB}" type="doc">
      <dgm:prSet loTypeId="urn:microsoft.com/office/officeart/2005/8/layout/vList3" loCatId="list" qsTypeId="urn:microsoft.com/office/officeart/2005/8/quickstyle/simple1" qsCatId="simple" csTypeId="urn:microsoft.com/office/officeart/2005/8/colors/colorful2" csCatId="colorful" phldr="1"/>
      <dgm:spPr/>
    </dgm:pt>
    <dgm:pt modelId="{5A1E6022-A3AF-4A35-8014-CD0C9C4EB8C7}">
      <dgm:prSet phldrT="[Text]" custT="1"/>
      <dgm:spPr/>
      <dgm:t>
        <a:bodyPr/>
        <a:lstStyle/>
        <a:p>
          <a:pPr marR="0" algn="l" eaLnBrk="1" fontAlgn="auto" latinLnBrk="0" hangingPunct="1">
            <a:buClrTx/>
            <a:buSzTx/>
            <a:buFontTx/>
            <a:tabLst/>
            <a:defRPr/>
          </a:pPr>
          <a:endParaRPr lang="en-US" sz="3200" dirty="0" smtClean="0">
            <a:latin typeface="Calibri" panose="020F0502020204030204" pitchFamily="34" charset="0"/>
          </a:endParaRPr>
        </a:p>
        <a:p>
          <a:pPr marR="0" algn="l" eaLnBrk="1" fontAlgn="auto" latinLnBrk="0" hangingPunct="1">
            <a:buClrTx/>
            <a:buSzTx/>
            <a:buFontTx/>
            <a:tabLst/>
            <a:defRPr/>
          </a:pPr>
          <a:r>
            <a:rPr lang="en-US" sz="3200" dirty="0" smtClean="0">
              <a:latin typeface="Calibri" panose="020F0502020204030204" pitchFamily="34" charset="0"/>
            </a:rPr>
            <a:t>1. Getting them engaged</a:t>
          </a:r>
        </a:p>
        <a:p>
          <a:pPr marR="0" algn="l" eaLnBrk="1" fontAlgn="auto" latinLnBrk="0" hangingPunct="1">
            <a:buClrTx/>
            <a:buSzTx/>
            <a:buFontTx/>
            <a:tabLst/>
            <a:defRPr/>
          </a:pPr>
          <a:r>
            <a:rPr lang="en-US" sz="3200" dirty="0" smtClean="0">
              <a:latin typeface="Calibri" panose="020F0502020204030204" pitchFamily="34" charset="0"/>
            </a:rPr>
            <a:t>2. Getting provider to prioritize her own health and wellness</a:t>
          </a:r>
        </a:p>
        <a:p>
          <a:pPr algn="ctr"/>
          <a:endParaRPr lang="en-US" sz="2500" dirty="0"/>
        </a:p>
      </dgm:t>
    </dgm:pt>
    <dgm:pt modelId="{8A02AAA7-17CE-439E-ACD7-E96B4C5B68FA}" type="parTrans" cxnId="{834AFA33-8508-4FB2-ADD3-37CDFE83AD29}">
      <dgm:prSet/>
      <dgm:spPr/>
      <dgm:t>
        <a:bodyPr/>
        <a:lstStyle/>
        <a:p>
          <a:endParaRPr lang="en-US"/>
        </a:p>
      </dgm:t>
    </dgm:pt>
    <dgm:pt modelId="{78F0E3CF-D995-4651-AA82-45EAC4BE785D}" type="sibTrans" cxnId="{834AFA33-8508-4FB2-ADD3-37CDFE83AD29}">
      <dgm:prSet/>
      <dgm:spPr/>
      <dgm:t>
        <a:bodyPr/>
        <a:lstStyle/>
        <a:p>
          <a:endParaRPr lang="en-US"/>
        </a:p>
      </dgm:t>
    </dgm:pt>
    <dgm:pt modelId="{1F3C622C-A710-4BB9-9AE7-5C5BE827DD08}">
      <dgm:prSet phldrT="[Text]" custT="1"/>
      <dgm:spPr/>
      <dgm:t>
        <a:bodyPr/>
        <a:lstStyle/>
        <a:p>
          <a:pPr algn="l" defTabSz="1022350">
            <a:lnSpc>
              <a:spcPct val="90000"/>
            </a:lnSpc>
            <a:spcBef>
              <a:spcPct val="0"/>
            </a:spcBef>
            <a:spcAft>
              <a:spcPct val="35000"/>
            </a:spcAft>
          </a:pPr>
          <a:r>
            <a:rPr lang="en-US" sz="3200" dirty="0" smtClean="0">
              <a:latin typeface="Calibri" panose="020F0502020204030204" pitchFamily="34" charset="0"/>
            </a:rPr>
            <a:t>3. Structured play             </a:t>
          </a:r>
        </a:p>
        <a:p>
          <a:pPr algn="l" defTabSz="1022350">
            <a:lnSpc>
              <a:spcPct val="90000"/>
            </a:lnSpc>
            <a:spcBef>
              <a:spcPct val="0"/>
            </a:spcBef>
            <a:spcAft>
              <a:spcPct val="35000"/>
            </a:spcAft>
          </a:pPr>
          <a:r>
            <a:rPr lang="en-US" sz="3200" dirty="0" smtClean="0">
              <a:latin typeface="Calibri" panose="020F0502020204030204" pitchFamily="34" charset="0"/>
            </a:rPr>
            <a:t>4. Screen time</a:t>
          </a:r>
        </a:p>
        <a:p>
          <a:pPr algn="l" defTabSz="1022350">
            <a:lnSpc>
              <a:spcPct val="90000"/>
            </a:lnSpc>
            <a:spcBef>
              <a:spcPct val="0"/>
            </a:spcBef>
            <a:spcAft>
              <a:spcPct val="35000"/>
            </a:spcAft>
          </a:pPr>
          <a:r>
            <a:rPr lang="en-US" sz="3200" dirty="0" smtClean="0">
              <a:latin typeface="Calibri" panose="020F0502020204030204" pitchFamily="34" charset="0"/>
            </a:rPr>
            <a:t>5. Need more resources </a:t>
          </a:r>
        </a:p>
        <a:p>
          <a:pPr marL="0" marR="0" indent="0" algn="l" defTabSz="914400" eaLnBrk="1" fontAlgn="auto" latinLnBrk="0" hangingPunct="1">
            <a:lnSpc>
              <a:spcPct val="100000"/>
            </a:lnSpc>
            <a:spcBef>
              <a:spcPts val="0"/>
            </a:spcBef>
            <a:spcAft>
              <a:spcPts val="0"/>
            </a:spcAft>
            <a:buClrTx/>
            <a:buSzTx/>
            <a:buFontTx/>
            <a:buNone/>
            <a:tabLst/>
            <a:defRPr/>
          </a:pPr>
          <a:r>
            <a:rPr lang="en-US" sz="3200" dirty="0" smtClean="0">
              <a:latin typeface="Calibri" panose="020F0502020204030204" pitchFamily="34" charset="0"/>
            </a:rPr>
            <a:t>6. Concerned with the cost of making healthier meals</a:t>
          </a:r>
        </a:p>
      </dgm:t>
    </dgm:pt>
    <dgm:pt modelId="{DE5496D3-1E85-42B7-8D8D-4538F8AD0131}" type="sibTrans" cxnId="{5C639D7B-6F81-44B7-A89D-E3ABD67AE57A}">
      <dgm:prSet/>
      <dgm:spPr/>
      <dgm:t>
        <a:bodyPr/>
        <a:lstStyle/>
        <a:p>
          <a:endParaRPr lang="en-US"/>
        </a:p>
      </dgm:t>
    </dgm:pt>
    <dgm:pt modelId="{F6A3B005-1661-4F95-8802-0C32EA85C54D}" type="parTrans" cxnId="{5C639D7B-6F81-44B7-A89D-E3ABD67AE57A}">
      <dgm:prSet/>
      <dgm:spPr/>
      <dgm:t>
        <a:bodyPr/>
        <a:lstStyle/>
        <a:p>
          <a:endParaRPr lang="en-US"/>
        </a:p>
      </dgm:t>
    </dgm:pt>
    <dgm:pt modelId="{790E5288-FC7A-420B-9AA9-65820FC51853}" type="pres">
      <dgm:prSet presAssocID="{B4B50623-1ABD-4632-98CB-BA5A7562F5EB}" presName="linearFlow" presStyleCnt="0">
        <dgm:presLayoutVars>
          <dgm:dir/>
          <dgm:resizeHandles val="exact"/>
        </dgm:presLayoutVars>
      </dgm:prSet>
      <dgm:spPr/>
    </dgm:pt>
    <dgm:pt modelId="{5BE59BE9-35D6-43DB-9022-87AD54DA7C1F}" type="pres">
      <dgm:prSet presAssocID="{5A1E6022-A3AF-4A35-8014-CD0C9C4EB8C7}" presName="composite" presStyleCnt="0"/>
      <dgm:spPr/>
    </dgm:pt>
    <dgm:pt modelId="{6387290D-458D-459F-867C-7CFE504B3EA3}" type="pres">
      <dgm:prSet presAssocID="{5A1E6022-A3AF-4A35-8014-CD0C9C4EB8C7}" presName="imgShp" presStyleLbl="fgImgPlace1" presStyleIdx="0" presStyleCnt="2" custScaleX="120101" custScaleY="117372" custLinFactNeighborX="-90004" custLinFactNeighborY="11156"/>
      <dgm:spPr>
        <a:blipFill rotWithShape="1">
          <a:blip xmlns:r="http://schemas.openxmlformats.org/officeDocument/2006/relationships" r:embed="rId1"/>
          <a:stretch>
            <a:fillRect/>
          </a:stretch>
        </a:blipFill>
      </dgm:spPr>
    </dgm:pt>
    <dgm:pt modelId="{7801D02D-1F3A-4D11-9815-B32FF4A9F8BE}" type="pres">
      <dgm:prSet presAssocID="{5A1E6022-A3AF-4A35-8014-CD0C9C4EB8C7}" presName="txShp" presStyleLbl="node1" presStyleIdx="0" presStyleCnt="2" custScaleX="141221" custScaleY="144600" custLinFactNeighborX="8121" custLinFactNeighborY="5259">
        <dgm:presLayoutVars>
          <dgm:bulletEnabled val="1"/>
        </dgm:presLayoutVars>
      </dgm:prSet>
      <dgm:spPr/>
      <dgm:t>
        <a:bodyPr/>
        <a:lstStyle/>
        <a:p>
          <a:endParaRPr lang="en-US"/>
        </a:p>
      </dgm:t>
    </dgm:pt>
    <dgm:pt modelId="{8C8684ED-6B57-43BD-9949-BCBC921B50E7}" type="pres">
      <dgm:prSet presAssocID="{78F0E3CF-D995-4651-AA82-45EAC4BE785D}" presName="spacing" presStyleCnt="0"/>
      <dgm:spPr/>
    </dgm:pt>
    <dgm:pt modelId="{A115ECC3-A8A5-49C3-8552-18E0B66DF4AD}" type="pres">
      <dgm:prSet presAssocID="{1F3C622C-A710-4BB9-9AE7-5C5BE827DD08}" presName="composite" presStyleCnt="0"/>
      <dgm:spPr/>
    </dgm:pt>
    <dgm:pt modelId="{260BC6A6-C211-428F-9004-0B50A74F675E}" type="pres">
      <dgm:prSet presAssocID="{1F3C622C-A710-4BB9-9AE7-5C5BE827DD08}" presName="imgShp" presStyleLbl="fgImgPlace1" presStyleIdx="1" presStyleCnt="2" custScaleX="120210" custScaleY="120516" custLinFactNeighborX="-86862" custLinFactNeighborY="7210"/>
      <dgm:spPr>
        <a:blipFill rotWithShape="1">
          <a:blip xmlns:r="http://schemas.openxmlformats.org/officeDocument/2006/relationships" r:embed="rId2"/>
          <a:stretch>
            <a:fillRect/>
          </a:stretch>
        </a:blipFill>
      </dgm:spPr>
    </dgm:pt>
    <dgm:pt modelId="{E7CDB0F8-C4D5-4E3A-81ED-45B2DE0C5B85}" type="pres">
      <dgm:prSet presAssocID="{1F3C622C-A710-4BB9-9AE7-5C5BE827DD08}" presName="txShp" presStyleLbl="node1" presStyleIdx="1" presStyleCnt="2" custScaleX="142064" custScaleY="192866" custLinFactNeighborX="5108" custLinFactNeighborY="60">
        <dgm:presLayoutVars>
          <dgm:bulletEnabled val="1"/>
        </dgm:presLayoutVars>
      </dgm:prSet>
      <dgm:spPr/>
      <dgm:t>
        <a:bodyPr/>
        <a:lstStyle/>
        <a:p>
          <a:endParaRPr lang="en-US"/>
        </a:p>
      </dgm:t>
    </dgm:pt>
  </dgm:ptLst>
  <dgm:cxnLst>
    <dgm:cxn modelId="{834AFA33-8508-4FB2-ADD3-37CDFE83AD29}" srcId="{B4B50623-1ABD-4632-98CB-BA5A7562F5EB}" destId="{5A1E6022-A3AF-4A35-8014-CD0C9C4EB8C7}" srcOrd="0" destOrd="0" parTransId="{8A02AAA7-17CE-439E-ACD7-E96B4C5B68FA}" sibTransId="{78F0E3CF-D995-4651-AA82-45EAC4BE785D}"/>
    <dgm:cxn modelId="{5E7B5F41-E797-45DB-9E82-2C7FF8AD181D}" type="presOf" srcId="{B4B50623-1ABD-4632-98CB-BA5A7562F5EB}" destId="{790E5288-FC7A-420B-9AA9-65820FC51853}" srcOrd="0" destOrd="0" presId="urn:microsoft.com/office/officeart/2005/8/layout/vList3"/>
    <dgm:cxn modelId="{6E44B64F-9BD4-4936-89CE-DEE4C74313D0}" type="presOf" srcId="{5A1E6022-A3AF-4A35-8014-CD0C9C4EB8C7}" destId="{7801D02D-1F3A-4D11-9815-B32FF4A9F8BE}" srcOrd="0" destOrd="0" presId="urn:microsoft.com/office/officeart/2005/8/layout/vList3"/>
    <dgm:cxn modelId="{76350464-7A7E-480D-A059-07CFA4BCEEEE}" type="presOf" srcId="{1F3C622C-A710-4BB9-9AE7-5C5BE827DD08}" destId="{E7CDB0F8-C4D5-4E3A-81ED-45B2DE0C5B85}" srcOrd="0" destOrd="0" presId="urn:microsoft.com/office/officeart/2005/8/layout/vList3"/>
    <dgm:cxn modelId="{5C639D7B-6F81-44B7-A89D-E3ABD67AE57A}" srcId="{B4B50623-1ABD-4632-98CB-BA5A7562F5EB}" destId="{1F3C622C-A710-4BB9-9AE7-5C5BE827DD08}" srcOrd="1" destOrd="0" parTransId="{F6A3B005-1661-4F95-8802-0C32EA85C54D}" sibTransId="{DE5496D3-1E85-42B7-8D8D-4538F8AD0131}"/>
    <dgm:cxn modelId="{12DF1C15-EDCD-405B-8CB7-FC4F6F108DD3}" type="presParOf" srcId="{790E5288-FC7A-420B-9AA9-65820FC51853}" destId="{5BE59BE9-35D6-43DB-9022-87AD54DA7C1F}" srcOrd="0" destOrd="0" presId="urn:microsoft.com/office/officeart/2005/8/layout/vList3"/>
    <dgm:cxn modelId="{1F2CBED4-BA2E-4E7D-B31C-16F44FB9AEDE}" type="presParOf" srcId="{5BE59BE9-35D6-43DB-9022-87AD54DA7C1F}" destId="{6387290D-458D-459F-867C-7CFE504B3EA3}" srcOrd="0" destOrd="0" presId="urn:microsoft.com/office/officeart/2005/8/layout/vList3"/>
    <dgm:cxn modelId="{F4DC57C7-C144-4B60-A150-2AA2B179A05E}" type="presParOf" srcId="{5BE59BE9-35D6-43DB-9022-87AD54DA7C1F}" destId="{7801D02D-1F3A-4D11-9815-B32FF4A9F8BE}" srcOrd="1" destOrd="0" presId="urn:microsoft.com/office/officeart/2005/8/layout/vList3"/>
    <dgm:cxn modelId="{6793E78B-8FEF-4B1C-8B9F-97EA08C38B10}" type="presParOf" srcId="{790E5288-FC7A-420B-9AA9-65820FC51853}" destId="{8C8684ED-6B57-43BD-9949-BCBC921B50E7}" srcOrd="1" destOrd="0" presId="urn:microsoft.com/office/officeart/2005/8/layout/vList3"/>
    <dgm:cxn modelId="{7349ED93-0FF7-492B-B223-742DB9364A58}" type="presParOf" srcId="{790E5288-FC7A-420B-9AA9-65820FC51853}" destId="{A115ECC3-A8A5-49C3-8552-18E0B66DF4AD}" srcOrd="2" destOrd="0" presId="urn:microsoft.com/office/officeart/2005/8/layout/vList3"/>
    <dgm:cxn modelId="{84F1573B-CCBD-4E29-9DC4-BDDDC7ED4C8E}" type="presParOf" srcId="{A115ECC3-A8A5-49C3-8552-18E0B66DF4AD}" destId="{260BC6A6-C211-428F-9004-0B50A74F675E}" srcOrd="0" destOrd="0" presId="urn:microsoft.com/office/officeart/2005/8/layout/vList3"/>
    <dgm:cxn modelId="{54A931CA-7FB5-4D78-ADB6-83E73F5FEE03}" type="presParOf" srcId="{A115ECC3-A8A5-49C3-8552-18E0B66DF4AD}" destId="{E7CDB0F8-C4D5-4E3A-81ED-45B2DE0C5B8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06910-FF44-4309-A5A6-2972EC6AB517}">
      <dsp:nvSpPr>
        <dsp:cNvPr id="0" name=""/>
        <dsp:cNvSpPr/>
      </dsp:nvSpPr>
      <dsp:spPr>
        <a:xfrm>
          <a:off x="3721298" y="3268"/>
          <a:ext cx="2692003" cy="179466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rPr>
            <a:t>Early Childhood Obesity Prevention Initiative </a:t>
          </a:r>
        </a:p>
        <a:p>
          <a:pPr lvl="0" algn="ctr" defTabSz="1066800">
            <a:lnSpc>
              <a:spcPct val="90000"/>
            </a:lnSpc>
            <a:spcBef>
              <a:spcPct val="0"/>
            </a:spcBef>
            <a:spcAft>
              <a:spcPct val="35000"/>
            </a:spcAft>
          </a:pPr>
          <a:r>
            <a:rPr lang="en-US" sz="2400" kern="1200" dirty="0" smtClean="0">
              <a:latin typeface="Calibri" panose="020F0502020204030204" pitchFamily="34" charset="0"/>
            </a:rPr>
            <a:t>(ECOPI)</a:t>
          </a:r>
          <a:endParaRPr lang="en-US" sz="2400" kern="1200" dirty="0">
            <a:latin typeface="Calibri" panose="020F0502020204030204" pitchFamily="34" charset="0"/>
          </a:endParaRPr>
        </a:p>
      </dsp:txBody>
      <dsp:txXfrm>
        <a:off x="3773862" y="55832"/>
        <a:ext cx="2586875" cy="1689540"/>
      </dsp:txXfrm>
    </dsp:sp>
    <dsp:sp modelId="{0151C41B-5C2E-4732-9FAE-688C0A5DAD4B}">
      <dsp:nvSpPr>
        <dsp:cNvPr id="0" name=""/>
        <dsp:cNvSpPr/>
      </dsp:nvSpPr>
      <dsp:spPr>
        <a:xfrm>
          <a:off x="1567695" y="1797937"/>
          <a:ext cx="3499604" cy="717867"/>
        </a:xfrm>
        <a:custGeom>
          <a:avLst/>
          <a:gdLst/>
          <a:ahLst/>
          <a:cxnLst/>
          <a:rect l="0" t="0" r="0" b="0"/>
          <a:pathLst>
            <a:path>
              <a:moveTo>
                <a:pt x="3499604" y="0"/>
              </a:moveTo>
              <a:lnTo>
                <a:pt x="3499604" y="358933"/>
              </a:lnTo>
              <a:lnTo>
                <a:pt x="0" y="358933"/>
              </a:lnTo>
              <a:lnTo>
                <a:pt x="0" y="71786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F59734-31F0-4B3B-9222-CBAD4CEE9398}">
      <dsp:nvSpPr>
        <dsp:cNvPr id="0" name=""/>
        <dsp:cNvSpPr/>
      </dsp:nvSpPr>
      <dsp:spPr>
        <a:xfrm>
          <a:off x="221694" y="2515804"/>
          <a:ext cx="2692003" cy="179466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rPr>
            <a:t>Choose Health LA </a:t>
          </a:r>
          <a:r>
            <a:rPr lang="en-US" sz="2400" b="0" kern="1200" dirty="0" smtClean="0">
              <a:latin typeface="Calibri" panose="020F0502020204030204" pitchFamily="34" charset="0"/>
            </a:rPr>
            <a:t>Kids</a:t>
          </a:r>
          <a:endParaRPr lang="en-US" sz="2400" b="0" kern="1200" dirty="0">
            <a:latin typeface="Calibri" panose="020F0502020204030204" pitchFamily="34" charset="0"/>
          </a:endParaRPr>
        </a:p>
      </dsp:txBody>
      <dsp:txXfrm>
        <a:off x="274258" y="2568368"/>
        <a:ext cx="2586875" cy="1689540"/>
      </dsp:txXfrm>
    </dsp:sp>
    <dsp:sp modelId="{4C3557C7-AF70-4D3F-B346-4C7DAD2A5D97}">
      <dsp:nvSpPr>
        <dsp:cNvPr id="0" name=""/>
        <dsp:cNvSpPr/>
      </dsp:nvSpPr>
      <dsp:spPr>
        <a:xfrm>
          <a:off x="5021579" y="1797937"/>
          <a:ext cx="91440" cy="717867"/>
        </a:xfrm>
        <a:custGeom>
          <a:avLst/>
          <a:gdLst/>
          <a:ahLst/>
          <a:cxnLst/>
          <a:rect l="0" t="0" r="0" b="0"/>
          <a:pathLst>
            <a:path>
              <a:moveTo>
                <a:pt x="45720" y="0"/>
              </a:moveTo>
              <a:lnTo>
                <a:pt x="45720" y="71786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2148D0-64EE-4C99-BA83-649D69EA4808}">
      <dsp:nvSpPr>
        <dsp:cNvPr id="0" name=""/>
        <dsp:cNvSpPr/>
      </dsp:nvSpPr>
      <dsp:spPr>
        <a:xfrm>
          <a:off x="3721298" y="2515804"/>
          <a:ext cx="2692003" cy="1794668"/>
        </a:xfrm>
        <a:prstGeom prst="roundRect">
          <a:avLst>
            <a:gd name="adj" fmla="val 10000"/>
          </a:avLst>
        </a:prstGeom>
        <a:solidFill>
          <a:schemeClr val="accent3">
            <a:hueOff val="0"/>
            <a:satOff val="0"/>
            <a:lumOff val="0"/>
            <a:alphaOff val="0"/>
          </a:schemeClr>
        </a:solidFill>
        <a:ln w="762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latin typeface="Calibri" panose="020F0502020204030204" pitchFamily="34" charset="0"/>
            </a:rPr>
            <a:t>Choose Health LA Child Care</a:t>
          </a:r>
          <a:endParaRPr lang="en-US" sz="2400" b="1" kern="1200" dirty="0">
            <a:latin typeface="Calibri" panose="020F0502020204030204" pitchFamily="34" charset="0"/>
          </a:endParaRPr>
        </a:p>
      </dsp:txBody>
      <dsp:txXfrm>
        <a:off x="3773862" y="2568368"/>
        <a:ext cx="2586875" cy="1689540"/>
      </dsp:txXfrm>
    </dsp:sp>
    <dsp:sp modelId="{EDABBD84-418D-47BF-AC36-52A93C869069}">
      <dsp:nvSpPr>
        <dsp:cNvPr id="0" name=""/>
        <dsp:cNvSpPr/>
      </dsp:nvSpPr>
      <dsp:spPr>
        <a:xfrm>
          <a:off x="5067300" y="1797937"/>
          <a:ext cx="3499604" cy="717867"/>
        </a:xfrm>
        <a:custGeom>
          <a:avLst/>
          <a:gdLst/>
          <a:ahLst/>
          <a:cxnLst/>
          <a:rect l="0" t="0" r="0" b="0"/>
          <a:pathLst>
            <a:path>
              <a:moveTo>
                <a:pt x="0" y="0"/>
              </a:moveTo>
              <a:lnTo>
                <a:pt x="0" y="358933"/>
              </a:lnTo>
              <a:lnTo>
                <a:pt x="3499604" y="358933"/>
              </a:lnTo>
              <a:lnTo>
                <a:pt x="3499604" y="71786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C367A5-5D81-4E86-ABFB-464CDCE4269E}">
      <dsp:nvSpPr>
        <dsp:cNvPr id="0" name=""/>
        <dsp:cNvSpPr/>
      </dsp:nvSpPr>
      <dsp:spPr>
        <a:xfrm>
          <a:off x="7220902" y="2515804"/>
          <a:ext cx="2692003" cy="179466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rPr>
            <a:t>Choose Health LA Moms</a:t>
          </a:r>
          <a:endParaRPr lang="en-US" sz="2400" kern="1200" dirty="0">
            <a:latin typeface="Calibri" panose="020F0502020204030204" pitchFamily="34" charset="0"/>
          </a:endParaRPr>
        </a:p>
      </dsp:txBody>
      <dsp:txXfrm>
        <a:off x="7273466" y="2568368"/>
        <a:ext cx="2586875" cy="1689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B47F9-3636-42AB-A753-136581C19275}">
      <dsp:nvSpPr>
        <dsp:cNvPr id="0" name=""/>
        <dsp:cNvSpPr/>
      </dsp:nvSpPr>
      <dsp:spPr>
        <a:xfrm>
          <a:off x="1416129" y="56311"/>
          <a:ext cx="2734419" cy="2553706"/>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en-US" sz="2200" b="1" kern="1200" dirty="0" smtClean="0"/>
        </a:p>
        <a:p>
          <a:pPr lvl="0" algn="ctr" defTabSz="977900">
            <a:lnSpc>
              <a:spcPct val="90000"/>
            </a:lnSpc>
            <a:spcBef>
              <a:spcPct val="0"/>
            </a:spcBef>
            <a:spcAft>
              <a:spcPct val="35000"/>
            </a:spcAft>
          </a:pPr>
          <a:r>
            <a:rPr lang="en-US" sz="2200" b="1" kern="1200" dirty="0" smtClean="0"/>
            <a:t>Conduct nutrition and physical activity workshops for child care providers that includes a policy component.</a:t>
          </a:r>
        </a:p>
        <a:p>
          <a:pPr lvl="0" algn="ctr" defTabSz="977900">
            <a:lnSpc>
              <a:spcPct val="90000"/>
            </a:lnSpc>
            <a:spcBef>
              <a:spcPct val="0"/>
            </a:spcBef>
            <a:spcAft>
              <a:spcPct val="35000"/>
            </a:spcAft>
          </a:pPr>
          <a:endParaRPr lang="en-US" sz="1900" b="1" kern="1200" dirty="0"/>
        </a:p>
      </dsp:txBody>
      <dsp:txXfrm>
        <a:off x="1540791" y="180973"/>
        <a:ext cx="2485095" cy="2304382"/>
      </dsp:txXfrm>
    </dsp:sp>
    <dsp:sp modelId="{D8ED73B9-2E62-4E12-845D-42844D8337C6}">
      <dsp:nvSpPr>
        <dsp:cNvPr id="0" name=""/>
        <dsp:cNvSpPr/>
      </dsp:nvSpPr>
      <dsp:spPr>
        <a:xfrm>
          <a:off x="2874477" y="2859619"/>
          <a:ext cx="2734419" cy="2346804"/>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Offer on site coaching to reinforce provider learning and evaluate use of training information.</a:t>
          </a:r>
          <a:endParaRPr lang="en-US" sz="2200" b="1" kern="1200" dirty="0"/>
        </a:p>
      </dsp:txBody>
      <dsp:txXfrm>
        <a:off x="2989039" y="2974181"/>
        <a:ext cx="2505295" cy="2117680"/>
      </dsp:txXfrm>
    </dsp:sp>
    <dsp:sp modelId="{F4D2FDC2-1DB5-4944-A79C-733E9F88E74F}">
      <dsp:nvSpPr>
        <dsp:cNvPr id="0" name=""/>
        <dsp:cNvSpPr/>
      </dsp:nvSpPr>
      <dsp:spPr>
        <a:xfrm>
          <a:off x="7399858" y="56303"/>
          <a:ext cx="2734419" cy="2553723"/>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To incentivize training participation, offer Certificates of Completion through the R&amp;R Gateways to Education program.</a:t>
          </a:r>
        </a:p>
      </dsp:txBody>
      <dsp:txXfrm>
        <a:off x="7524520" y="180965"/>
        <a:ext cx="2485095" cy="2304399"/>
      </dsp:txXfrm>
    </dsp:sp>
    <dsp:sp modelId="{665FE9CB-1B0F-4331-BD47-BAC2878558E1}">
      <dsp:nvSpPr>
        <dsp:cNvPr id="0" name=""/>
        <dsp:cNvSpPr/>
      </dsp:nvSpPr>
      <dsp:spPr>
        <a:xfrm>
          <a:off x="4423990" y="23255"/>
          <a:ext cx="2734419" cy="2577725"/>
        </a:xfrm>
        <a:prstGeom prst="roundRect">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200" b="1" kern="1200" dirty="0" smtClean="0"/>
            <a:t>Evaluate trainings for satisfaction, increase in knowledge and readiness to change.</a:t>
          </a:r>
        </a:p>
      </dsp:txBody>
      <dsp:txXfrm>
        <a:off x="4549824" y="149089"/>
        <a:ext cx="2482751" cy="2326057"/>
      </dsp:txXfrm>
    </dsp:sp>
    <dsp:sp modelId="{4733F813-424E-454F-ADFA-2B63FEC013B7}">
      <dsp:nvSpPr>
        <dsp:cNvPr id="0" name=""/>
        <dsp:cNvSpPr/>
      </dsp:nvSpPr>
      <dsp:spPr>
        <a:xfrm>
          <a:off x="5952476" y="2827104"/>
          <a:ext cx="2734419" cy="2371840"/>
        </a:xfrm>
        <a:prstGeom prst="roundRect">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200" b="1"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n-US" sz="2200" b="1" kern="1200" dirty="0" smtClean="0"/>
            <a:t>Conduct events for families to promote and encourage healthy nutrition and physical activity habits.</a:t>
          </a:r>
        </a:p>
        <a:p>
          <a:pPr lvl="0" algn="ctr">
            <a:spcBef>
              <a:spcPct val="0"/>
            </a:spcBef>
          </a:pPr>
          <a:endParaRPr lang="en-US" sz="2100" b="1" kern="1200" dirty="0" smtClean="0"/>
        </a:p>
      </dsp:txBody>
      <dsp:txXfrm>
        <a:off x="6068260" y="2942888"/>
        <a:ext cx="2502851" cy="21402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F0EA5-F41D-4433-8F56-EF5E1F46D039}">
      <dsp:nvSpPr>
        <dsp:cNvPr id="0" name=""/>
        <dsp:cNvSpPr/>
      </dsp:nvSpPr>
      <dsp:spPr>
        <a:xfrm rot="16200000">
          <a:off x="612823" y="-612823"/>
          <a:ext cx="2619999" cy="3845646"/>
        </a:xfrm>
        <a:prstGeom prst="round1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Approximately, 475 FCCs participated in coaching following training</a:t>
          </a:r>
          <a:endParaRPr lang="en-US" sz="2800" kern="1200" dirty="0"/>
        </a:p>
      </dsp:txBody>
      <dsp:txXfrm rot="5400000">
        <a:off x="-1" y="1"/>
        <a:ext cx="3845646" cy="1965000"/>
      </dsp:txXfrm>
    </dsp:sp>
    <dsp:sp modelId="{3B942B8C-4E7C-4E68-826C-0841C9957772}">
      <dsp:nvSpPr>
        <dsp:cNvPr id="0" name=""/>
        <dsp:cNvSpPr/>
      </dsp:nvSpPr>
      <dsp:spPr>
        <a:xfrm>
          <a:off x="3845646" y="0"/>
          <a:ext cx="3845646" cy="2619999"/>
        </a:xfrm>
        <a:prstGeom prst="round1Rect">
          <a:avLst/>
        </a:prstGeom>
        <a:solidFill>
          <a:schemeClr val="accent3">
            <a:hueOff val="3750088"/>
            <a:satOff val="-5627"/>
            <a:lumOff val="-91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Each FCC serves approximately 6 families</a:t>
          </a:r>
          <a:endParaRPr lang="en-US" sz="2800" kern="1200" dirty="0"/>
        </a:p>
      </dsp:txBody>
      <dsp:txXfrm>
        <a:off x="3845646" y="0"/>
        <a:ext cx="3845646" cy="1965000"/>
      </dsp:txXfrm>
    </dsp:sp>
    <dsp:sp modelId="{DCE6384B-45F6-4E99-A3A7-428E0047715A}">
      <dsp:nvSpPr>
        <dsp:cNvPr id="0" name=""/>
        <dsp:cNvSpPr/>
      </dsp:nvSpPr>
      <dsp:spPr>
        <a:xfrm rot="10800000">
          <a:off x="0" y="2619999"/>
          <a:ext cx="3845646" cy="2619999"/>
        </a:xfrm>
        <a:prstGeom prst="round1Rect">
          <a:avLst/>
        </a:prstGeom>
        <a:solidFill>
          <a:schemeClr val="accent3">
            <a:hueOff val="7500176"/>
            <a:satOff val="-11253"/>
            <a:lumOff val="-183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56% are Spanish Speakers, 36% are English Speakers</a:t>
          </a:r>
          <a:endParaRPr lang="en-US" sz="2800" kern="1200" dirty="0"/>
        </a:p>
      </dsp:txBody>
      <dsp:txXfrm rot="10800000">
        <a:off x="0" y="3274999"/>
        <a:ext cx="3845646" cy="1965000"/>
      </dsp:txXfrm>
    </dsp:sp>
    <dsp:sp modelId="{8C424804-2722-4361-93E5-BABBD52B5C6F}">
      <dsp:nvSpPr>
        <dsp:cNvPr id="0" name=""/>
        <dsp:cNvSpPr/>
      </dsp:nvSpPr>
      <dsp:spPr>
        <a:xfrm rot="5400000">
          <a:off x="4458469" y="2007176"/>
          <a:ext cx="2619999" cy="3845646"/>
        </a:xfrm>
        <a:prstGeom prst="round1Rect">
          <a:avLst/>
        </a:prstGeom>
        <a:solidFill>
          <a:schemeClr val="accent3">
            <a:hueOff val="11250264"/>
            <a:satOff val="-16880"/>
            <a:lumOff val="-274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69% are Hispanic/Latino, </a:t>
          </a:r>
        </a:p>
        <a:p>
          <a:pPr lvl="0" algn="ctr" defTabSz="1244600">
            <a:lnSpc>
              <a:spcPct val="90000"/>
            </a:lnSpc>
            <a:spcBef>
              <a:spcPct val="0"/>
            </a:spcBef>
            <a:spcAft>
              <a:spcPct val="35000"/>
            </a:spcAft>
          </a:pPr>
          <a:r>
            <a:rPr lang="en-US" sz="2800" kern="1200" dirty="0" smtClean="0"/>
            <a:t>15% are Black/AA</a:t>
          </a:r>
          <a:endParaRPr lang="en-US" sz="2800" kern="1200" dirty="0"/>
        </a:p>
      </dsp:txBody>
      <dsp:txXfrm rot="-5400000">
        <a:off x="3845645" y="3274999"/>
        <a:ext cx="3845646" cy="1965000"/>
      </dsp:txXfrm>
    </dsp:sp>
    <dsp:sp modelId="{61A05416-3FEC-49F9-AF06-07A041CCFCB0}">
      <dsp:nvSpPr>
        <dsp:cNvPr id="0" name=""/>
        <dsp:cNvSpPr/>
      </dsp:nvSpPr>
      <dsp:spPr>
        <a:xfrm>
          <a:off x="2360103" y="1642661"/>
          <a:ext cx="2971084" cy="1954677"/>
        </a:xfrm>
        <a:prstGeom prst="roundRect">
          <a:avLst/>
        </a:prstGeom>
        <a:solidFill>
          <a:schemeClr val="accent3">
            <a:tint val="4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Over 1,000 FCCs have completed the CHLA Child Care Training</a:t>
          </a:r>
          <a:endParaRPr lang="en-US" sz="2800" kern="1200" dirty="0"/>
        </a:p>
      </dsp:txBody>
      <dsp:txXfrm>
        <a:off x="2455522" y="1738080"/>
        <a:ext cx="2780246" cy="1763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07AEB-41C3-41C2-9DB4-52E908451CCD}">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rgbClr val="B2D234">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CA1FD36-7366-422A-A101-16C3CE779136}">
      <dsp:nvSpPr>
        <dsp:cNvPr id="0" name=""/>
        <dsp:cNvSpPr/>
      </dsp:nvSpPr>
      <dsp:spPr>
        <a:xfrm>
          <a:off x="610504" y="416587"/>
          <a:ext cx="10383249" cy="833607"/>
        </a:xfrm>
        <a:prstGeom prst="rect">
          <a:avLst/>
        </a:prstGeom>
        <a:solidFill>
          <a:srgbClr val="00A9A3">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solidFill>
                <a:sysClr val="window" lastClr="FFFFFF"/>
              </a:solidFill>
              <a:latin typeface="Calibri"/>
              <a:ea typeface="+mn-ea"/>
              <a:cs typeface="+mn-cs"/>
            </a:rPr>
            <a:t>Usually have the authority to make changes  </a:t>
          </a:r>
          <a:endParaRPr lang="en-US" sz="3200" b="1" kern="1200" dirty="0">
            <a:solidFill>
              <a:sysClr val="window" lastClr="FFFFFF"/>
            </a:solidFill>
            <a:latin typeface="Calibri"/>
            <a:ea typeface="+mn-ea"/>
            <a:cs typeface="+mn-cs"/>
          </a:endParaRPr>
        </a:p>
      </dsp:txBody>
      <dsp:txXfrm>
        <a:off x="610504" y="416587"/>
        <a:ext cx="10383249" cy="833607"/>
      </dsp:txXfrm>
    </dsp:sp>
    <dsp:sp modelId="{3AFE5862-BDE4-427B-8915-5B1825BC116D}">
      <dsp:nvSpPr>
        <dsp:cNvPr id="0" name=""/>
        <dsp:cNvSpPr/>
      </dsp:nvSpPr>
      <dsp:spPr>
        <a:xfrm>
          <a:off x="89500" y="312386"/>
          <a:ext cx="1042009" cy="1042009"/>
        </a:xfrm>
        <a:prstGeom prst="ellipse">
          <a:avLst/>
        </a:prstGeom>
        <a:blipFill rotWithShape="0">
          <a:blip xmlns:r="http://schemas.openxmlformats.org/officeDocument/2006/relationships" r:embed="rId1"/>
          <a:stretch>
            <a:fillRect/>
          </a:stretch>
        </a:blipFill>
        <a:ln w="12700" cap="flat" cmpd="sng" algn="ctr">
          <a:solidFill>
            <a:srgbClr val="00A9A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711E589-5D31-4F96-97F3-7F61C44546F9}">
      <dsp:nvSpPr>
        <dsp:cNvPr id="0" name=""/>
        <dsp:cNvSpPr/>
      </dsp:nvSpPr>
      <dsp:spPr>
        <a:xfrm>
          <a:off x="1088431" y="1667215"/>
          <a:ext cx="9905322" cy="833607"/>
        </a:xfrm>
        <a:prstGeom prst="rect">
          <a:avLst/>
        </a:prstGeom>
        <a:solidFill>
          <a:srgbClr val="00A9A3">
            <a:hueOff val="-2114347"/>
            <a:satOff val="-12097"/>
            <a:lumOff val="607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solidFill>
                <a:sysClr val="window" lastClr="FFFFFF"/>
              </a:solidFill>
              <a:latin typeface="Calibri"/>
              <a:ea typeface="+mn-ea"/>
              <a:cs typeface="+mn-cs"/>
            </a:rPr>
            <a:t>Recognize that small changes can have a large impact</a:t>
          </a:r>
          <a:endParaRPr lang="en-US" sz="3200" b="1" kern="1200" dirty="0">
            <a:solidFill>
              <a:sysClr val="window" lastClr="FFFFFF"/>
            </a:solidFill>
            <a:latin typeface="Calibri"/>
            <a:ea typeface="+mn-ea"/>
            <a:cs typeface="+mn-cs"/>
          </a:endParaRPr>
        </a:p>
      </dsp:txBody>
      <dsp:txXfrm>
        <a:off x="1088431" y="1667215"/>
        <a:ext cx="9905322" cy="833607"/>
      </dsp:txXfrm>
    </dsp:sp>
    <dsp:sp modelId="{B2A7EC95-BAFF-45AE-92EF-800CE183B937}">
      <dsp:nvSpPr>
        <dsp:cNvPr id="0" name=""/>
        <dsp:cNvSpPr/>
      </dsp:nvSpPr>
      <dsp:spPr>
        <a:xfrm>
          <a:off x="567426" y="1563014"/>
          <a:ext cx="1042009" cy="1042009"/>
        </a:xfrm>
        <a:prstGeom prst="ellipse">
          <a:avLst/>
        </a:prstGeom>
        <a:blipFill rotWithShape="0">
          <a:blip xmlns:r="http://schemas.openxmlformats.org/officeDocument/2006/relationships" r:embed="rId2"/>
          <a:stretch>
            <a:fillRect/>
          </a:stretch>
        </a:blipFill>
        <a:ln w="12700" cap="flat" cmpd="sng" algn="ctr">
          <a:solidFill>
            <a:srgbClr val="00A9A3">
              <a:hueOff val="-2114347"/>
              <a:satOff val="-12097"/>
              <a:lumOff val="6079"/>
              <a:alphaOff val="0"/>
            </a:srgbClr>
          </a:solidFill>
          <a:prstDash val="solid"/>
          <a:miter lim="800000"/>
        </a:ln>
        <a:effectLst/>
      </dsp:spPr>
      <dsp:style>
        <a:lnRef idx="2">
          <a:scrgbClr r="0" g="0" b="0"/>
        </a:lnRef>
        <a:fillRef idx="1">
          <a:scrgbClr r="0" g="0" b="0"/>
        </a:fillRef>
        <a:effectRef idx="0">
          <a:scrgbClr r="0" g="0" b="0"/>
        </a:effectRef>
        <a:fontRef idx="minor"/>
      </dsp:style>
    </dsp:sp>
    <dsp:sp modelId="{8AEF5347-71A6-4634-A6A6-4B449B798DC8}">
      <dsp:nvSpPr>
        <dsp:cNvPr id="0" name=""/>
        <dsp:cNvSpPr/>
      </dsp:nvSpPr>
      <dsp:spPr>
        <a:xfrm>
          <a:off x="1088431" y="2917843"/>
          <a:ext cx="9905322" cy="833607"/>
        </a:xfrm>
        <a:prstGeom prst="rect">
          <a:avLst/>
        </a:prstGeom>
        <a:solidFill>
          <a:srgbClr val="00A9A3">
            <a:hueOff val="-4228693"/>
            <a:satOff val="-24193"/>
            <a:lumOff val="1215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solidFill>
                <a:sysClr val="window" lastClr="FFFFFF"/>
              </a:solidFill>
              <a:latin typeface="Calibri"/>
              <a:ea typeface="+mn-ea"/>
              <a:cs typeface="+mn-cs"/>
            </a:rPr>
            <a:t>More prepared to support breastfeeding</a:t>
          </a:r>
        </a:p>
      </dsp:txBody>
      <dsp:txXfrm>
        <a:off x="1088431" y="2917843"/>
        <a:ext cx="9905322" cy="833607"/>
      </dsp:txXfrm>
    </dsp:sp>
    <dsp:sp modelId="{203131F6-1D3D-483B-95C8-199FFEBD6EFD}">
      <dsp:nvSpPr>
        <dsp:cNvPr id="0" name=""/>
        <dsp:cNvSpPr/>
      </dsp:nvSpPr>
      <dsp:spPr>
        <a:xfrm>
          <a:off x="567426" y="2813642"/>
          <a:ext cx="1042009" cy="1042009"/>
        </a:xfrm>
        <a:prstGeom prst="ellipse">
          <a:avLst/>
        </a:prstGeom>
        <a:blipFill rotWithShape="0">
          <a:blip xmlns:r="http://schemas.openxmlformats.org/officeDocument/2006/relationships" r:embed="rId3"/>
          <a:stretch>
            <a:fillRect/>
          </a:stretch>
        </a:blipFill>
        <a:ln w="12700" cap="flat" cmpd="sng" algn="ctr">
          <a:solidFill>
            <a:srgbClr val="00A9A3">
              <a:hueOff val="-4228693"/>
              <a:satOff val="-24193"/>
              <a:lumOff val="12157"/>
              <a:alphaOff val="0"/>
            </a:srgbClr>
          </a:solidFill>
          <a:prstDash val="solid"/>
          <a:miter lim="800000"/>
        </a:ln>
        <a:effectLst/>
      </dsp:spPr>
      <dsp:style>
        <a:lnRef idx="2">
          <a:scrgbClr r="0" g="0" b="0"/>
        </a:lnRef>
        <a:fillRef idx="1">
          <a:scrgbClr r="0" g="0" b="0"/>
        </a:fillRef>
        <a:effectRef idx="0">
          <a:scrgbClr r="0" g="0" b="0"/>
        </a:effectRef>
        <a:fontRef idx="minor"/>
      </dsp:style>
    </dsp:sp>
    <dsp:sp modelId="{EF621964-1960-49D4-BF6E-5CA6E08405BE}">
      <dsp:nvSpPr>
        <dsp:cNvPr id="0" name=""/>
        <dsp:cNvSpPr/>
      </dsp:nvSpPr>
      <dsp:spPr>
        <a:xfrm>
          <a:off x="610504" y="4168472"/>
          <a:ext cx="10383249" cy="833607"/>
        </a:xfrm>
        <a:prstGeom prst="rect">
          <a:avLst/>
        </a:prstGeom>
        <a:solidFill>
          <a:srgbClr val="00A9A3">
            <a:hueOff val="-6343039"/>
            <a:satOff val="-36290"/>
            <a:lumOff val="1823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solidFill>
                <a:sysClr val="window" lastClr="FFFFFF"/>
              </a:solidFill>
              <a:latin typeface="Calibri"/>
              <a:ea typeface="+mn-ea"/>
              <a:cs typeface="+mn-cs"/>
            </a:rPr>
            <a:t>Very responsive to the yoga cards and movement kits</a:t>
          </a:r>
          <a:endParaRPr lang="en-US" sz="3200" b="1" kern="1200" dirty="0">
            <a:solidFill>
              <a:sysClr val="window" lastClr="FFFFFF"/>
            </a:solidFill>
            <a:latin typeface="Calibri"/>
            <a:ea typeface="+mn-ea"/>
            <a:cs typeface="+mn-cs"/>
          </a:endParaRPr>
        </a:p>
      </dsp:txBody>
      <dsp:txXfrm>
        <a:off x="610504" y="4168472"/>
        <a:ext cx="10383249" cy="833607"/>
      </dsp:txXfrm>
    </dsp:sp>
    <dsp:sp modelId="{F728DAD9-4179-40DA-B94B-6A44DBBCD030}">
      <dsp:nvSpPr>
        <dsp:cNvPr id="0" name=""/>
        <dsp:cNvSpPr/>
      </dsp:nvSpPr>
      <dsp:spPr>
        <a:xfrm>
          <a:off x="89500" y="4064271"/>
          <a:ext cx="1042009" cy="1042009"/>
        </a:xfrm>
        <a:prstGeom prst="ellipse">
          <a:avLst/>
        </a:prstGeom>
        <a:blipFill rotWithShape="0">
          <a:blip xmlns:r="http://schemas.openxmlformats.org/officeDocument/2006/relationships" r:embed="rId4"/>
          <a:stretch>
            <a:fillRect/>
          </a:stretch>
        </a:blipFill>
        <a:ln w="12700" cap="flat" cmpd="sng" algn="ctr">
          <a:solidFill>
            <a:srgbClr val="00A9A3">
              <a:hueOff val="-6343039"/>
              <a:satOff val="-36290"/>
              <a:lumOff val="18236"/>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1D02D-1F3A-4D11-9815-B32FF4A9F8BE}">
      <dsp:nvSpPr>
        <dsp:cNvPr id="0" name=""/>
        <dsp:cNvSpPr/>
      </dsp:nvSpPr>
      <dsp:spPr>
        <a:xfrm rot="10800000">
          <a:off x="732702" y="69144"/>
          <a:ext cx="11302415" cy="1858859"/>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6878" tIns="121920" rIns="227584" bIns="121920" numCol="1" spcCol="1270" anchor="ctr" anchorCtr="0">
          <a:noAutofit/>
        </a:bodyPr>
        <a:lstStyle/>
        <a:p>
          <a:pPr marR="0" lvl="0" algn="l" defTabSz="1422400" eaLnBrk="1" fontAlgn="auto" latinLnBrk="0" hangingPunct="1">
            <a:lnSpc>
              <a:spcPct val="90000"/>
            </a:lnSpc>
            <a:spcBef>
              <a:spcPct val="0"/>
            </a:spcBef>
            <a:spcAft>
              <a:spcPct val="35000"/>
            </a:spcAft>
            <a:buClrTx/>
            <a:buSzTx/>
            <a:buFontTx/>
            <a:tabLst/>
            <a:defRPr/>
          </a:pPr>
          <a:endParaRPr lang="en-US" sz="3200" kern="1200" dirty="0" smtClean="0">
            <a:latin typeface="Calibri" panose="020F0502020204030204" pitchFamily="34" charset="0"/>
          </a:endParaRPr>
        </a:p>
        <a:p>
          <a:pPr marR="0" lvl="0" algn="l" defTabSz="1422400" eaLnBrk="1" fontAlgn="auto" latinLnBrk="0" hangingPunct="1">
            <a:lnSpc>
              <a:spcPct val="90000"/>
            </a:lnSpc>
            <a:spcBef>
              <a:spcPct val="0"/>
            </a:spcBef>
            <a:spcAft>
              <a:spcPct val="35000"/>
            </a:spcAft>
            <a:buClrTx/>
            <a:buSzTx/>
            <a:buFontTx/>
            <a:tabLst/>
            <a:defRPr/>
          </a:pPr>
          <a:r>
            <a:rPr lang="en-US" sz="3200" kern="1200" dirty="0" smtClean="0">
              <a:latin typeface="Calibri" panose="020F0502020204030204" pitchFamily="34" charset="0"/>
            </a:rPr>
            <a:t>1. Getting them engaged</a:t>
          </a:r>
        </a:p>
        <a:p>
          <a:pPr marR="0" lvl="0" algn="l" defTabSz="1422400" eaLnBrk="1" fontAlgn="auto" latinLnBrk="0" hangingPunct="1">
            <a:lnSpc>
              <a:spcPct val="90000"/>
            </a:lnSpc>
            <a:spcBef>
              <a:spcPct val="0"/>
            </a:spcBef>
            <a:spcAft>
              <a:spcPct val="35000"/>
            </a:spcAft>
            <a:buClrTx/>
            <a:buSzTx/>
            <a:buFontTx/>
            <a:tabLst/>
            <a:defRPr/>
          </a:pPr>
          <a:r>
            <a:rPr lang="en-US" sz="3200" kern="1200" dirty="0" smtClean="0">
              <a:latin typeface="Calibri" panose="020F0502020204030204" pitchFamily="34" charset="0"/>
            </a:rPr>
            <a:t>2. Getting provider to prioritize her own health and wellness</a:t>
          </a:r>
        </a:p>
        <a:p>
          <a:pPr lvl="0" algn="ctr" defTabSz="1422400">
            <a:lnSpc>
              <a:spcPct val="90000"/>
            </a:lnSpc>
            <a:spcBef>
              <a:spcPct val="0"/>
            </a:spcBef>
            <a:spcAft>
              <a:spcPct val="35000"/>
            </a:spcAft>
          </a:pPr>
          <a:endParaRPr lang="en-US" sz="2500" kern="1200" dirty="0"/>
        </a:p>
      </dsp:txBody>
      <dsp:txXfrm rot="10800000">
        <a:off x="1197417" y="69144"/>
        <a:ext cx="10837700" cy="1858859"/>
      </dsp:txXfrm>
    </dsp:sp>
    <dsp:sp modelId="{6387290D-458D-459F-867C-7CFE504B3EA3}">
      <dsp:nvSpPr>
        <dsp:cNvPr id="0" name=""/>
        <dsp:cNvSpPr/>
      </dsp:nvSpPr>
      <dsp:spPr>
        <a:xfrm>
          <a:off x="86903" y="319962"/>
          <a:ext cx="1543920" cy="1508838"/>
        </a:xfrm>
        <a:prstGeom prst="ellipse">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CDB0F8-C4D5-4E3A-81ED-45B2DE0C5B85}">
      <dsp:nvSpPr>
        <dsp:cNvPr id="0" name=""/>
        <dsp:cNvSpPr/>
      </dsp:nvSpPr>
      <dsp:spPr>
        <a:xfrm rot="10800000">
          <a:off x="665233" y="2237194"/>
          <a:ext cx="11369884" cy="2479328"/>
        </a:xfrm>
        <a:prstGeom prst="homePlate">
          <a:avLst/>
        </a:prstGeom>
        <a:solidFill>
          <a:schemeClr val="accent2">
            <a:hueOff val="4681519"/>
            <a:satOff val="-5839"/>
            <a:lumOff val="137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6878" tIns="121920" rIns="227584" bIns="121920" numCol="1" spcCol="1270" anchor="ctr" anchorCtr="0">
          <a:noAutofit/>
        </a:bodyPr>
        <a:lstStyle/>
        <a:p>
          <a:pPr lvl="0" algn="l" defTabSz="1022350">
            <a:lnSpc>
              <a:spcPct val="90000"/>
            </a:lnSpc>
            <a:spcBef>
              <a:spcPct val="0"/>
            </a:spcBef>
            <a:spcAft>
              <a:spcPct val="35000"/>
            </a:spcAft>
          </a:pPr>
          <a:r>
            <a:rPr lang="en-US" sz="3200" kern="1200" dirty="0" smtClean="0">
              <a:latin typeface="Calibri" panose="020F0502020204030204" pitchFamily="34" charset="0"/>
            </a:rPr>
            <a:t>3. Structured play             </a:t>
          </a:r>
        </a:p>
        <a:p>
          <a:pPr lvl="0" algn="l" defTabSz="1022350">
            <a:lnSpc>
              <a:spcPct val="90000"/>
            </a:lnSpc>
            <a:spcBef>
              <a:spcPct val="0"/>
            </a:spcBef>
            <a:spcAft>
              <a:spcPct val="35000"/>
            </a:spcAft>
          </a:pPr>
          <a:r>
            <a:rPr lang="en-US" sz="3200" kern="1200" dirty="0" smtClean="0">
              <a:latin typeface="Calibri" panose="020F0502020204030204" pitchFamily="34" charset="0"/>
            </a:rPr>
            <a:t>4. Screen time</a:t>
          </a:r>
        </a:p>
        <a:p>
          <a:pPr lvl="0" algn="l" defTabSz="1022350">
            <a:lnSpc>
              <a:spcPct val="90000"/>
            </a:lnSpc>
            <a:spcBef>
              <a:spcPct val="0"/>
            </a:spcBef>
            <a:spcAft>
              <a:spcPct val="35000"/>
            </a:spcAft>
          </a:pPr>
          <a:r>
            <a:rPr lang="en-US" sz="3200" kern="1200" dirty="0" smtClean="0">
              <a:latin typeface="Calibri" panose="020F0502020204030204" pitchFamily="34" charset="0"/>
            </a:rPr>
            <a:t>5. Need more resources </a:t>
          </a:r>
        </a:p>
        <a:p>
          <a:pPr marL="0" marR="0" lvl="0" indent="0" algn="l" defTabSz="914400" eaLnBrk="1" fontAlgn="auto" latinLnBrk="0" hangingPunct="1">
            <a:lnSpc>
              <a:spcPct val="100000"/>
            </a:lnSpc>
            <a:spcBef>
              <a:spcPct val="0"/>
            </a:spcBef>
            <a:spcAft>
              <a:spcPts val="0"/>
            </a:spcAft>
            <a:buClrTx/>
            <a:buSzTx/>
            <a:buFontTx/>
            <a:buNone/>
            <a:tabLst/>
            <a:defRPr/>
          </a:pPr>
          <a:r>
            <a:rPr lang="en-US" sz="3200" kern="1200" dirty="0" smtClean="0">
              <a:latin typeface="Calibri" panose="020F0502020204030204" pitchFamily="34" charset="0"/>
            </a:rPr>
            <a:t>6. Concerned with the cost of making healthier meals</a:t>
          </a:r>
        </a:p>
      </dsp:txBody>
      <dsp:txXfrm rot="10800000">
        <a:off x="1285065" y="2237194"/>
        <a:ext cx="10750052" cy="2479328"/>
      </dsp:txXfrm>
    </dsp:sp>
    <dsp:sp modelId="{260BC6A6-C211-428F-9004-0B50A74F675E}">
      <dsp:nvSpPr>
        <dsp:cNvPr id="0" name=""/>
        <dsp:cNvSpPr/>
      </dsp:nvSpPr>
      <dsp:spPr>
        <a:xfrm>
          <a:off x="126594" y="2794145"/>
          <a:ext cx="1545321" cy="1549255"/>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E0273A8E-5D64-43B6-A7B0-978294B2B6BB}" type="datetimeFigureOut">
              <a:rPr lang="en-US" smtClean="0"/>
              <a:t>10/21/2015</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6919FDD8-1F75-4E7F-BA02-FD459E74D5BB}" type="slidenum">
              <a:rPr lang="en-US" smtClean="0"/>
              <a:t>‹#›</a:t>
            </a:fld>
            <a:endParaRPr lang="en-US"/>
          </a:p>
        </p:txBody>
      </p:sp>
    </p:spTree>
    <p:extLst>
      <p:ext uri="{BB962C8B-B14F-4D97-AF65-F5344CB8AC3E}">
        <p14:creationId xmlns:p14="http://schemas.microsoft.com/office/powerpoint/2010/main" val="4089367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B6129601-CF1A-4C86-9BEB-0F5C0C82C623}" type="datetimeFigureOut">
              <a:rPr lang="en-US" smtClean="0"/>
              <a:t>10/21/2015</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9E9E43DB-C976-49B4-82CB-BAF5915E5C9C}" type="slidenum">
              <a:rPr lang="en-US" smtClean="0"/>
              <a:t>‹#›</a:t>
            </a:fld>
            <a:endParaRPr lang="en-US"/>
          </a:p>
        </p:txBody>
      </p:sp>
    </p:spTree>
    <p:extLst>
      <p:ext uri="{BB962C8B-B14F-4D97-AF65-F5344CB8AC3E}">
        <p14:creationId xmlns:p14="http://schemas.microsoft.com/office/powerpoint/2010/main" val="4093675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myla2050live2015.maker.good.is/projects/caregiverandme"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1</a:t>
            </a:fld>
            <a:endParaRPr lang="en-US"/>
          </a:p>
        </p:txBody>
      </p:sp>
    </p:spTree>
    <p:extLst>
      <p:ext uri="{BB962C8B-B14F-4D97-AF65-F5344CB8AC3E}">
        <p14:creationId xmlns:p14="http://schemas.microsoft.com/office/powerpoint/2010/main" val="47846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Total Responses: N=342 (</a:t>
            </a:r>
            <a:r>
              <a:rPr lang="en-US" sz="1200" kern="1200" dirty="0" smtClean="0">
                <a:solidFill>
                  <a:schemeClr val="tx1"/>
                </a:solidFill>
                <a:effectLst/>
                <a:latin typeface="+mn-lt"/>
                <a:ea typeface="+mn-ea"/>
                <a:cs typeface="+mn-cs"/>
              </a:rPr>
              <a:t>English: 290 | Spanish: 52) (Check all</a:t>
            </a:r>
            <a:r>
              <a:rPr lang="en-US" sz="1200" kern="1200" baseline="0" dirty="0" smtClean="0">
                <a:solidFill>
                  <a:schemeClr val="tx1"/>
                </a:solidFill>
                <a:effectLst/>
                <a:latin typeface="+mn-lt"/>
                <a:ea typeface="+mn-ea"/>
                <a:cs typeface="+mn-cs"/>
              </a:rPr>
              <a:t> that apply)</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CACFP: N= 180| Percent= 53%</a:t>
            </a:r>
          </a:p>
          <a:p>
            <a:pPr lvl="0"/>
            <a:r>
              <a:rPr lang="en-US" sz="1200" kern="1200" dirty="0" smtClean="0">
                <a:solidFill>
                  <a:schemeClr val="tx1"/>
                </a:solidFill>
                <a:effectLst/>
                <a:latin typeface="+mn-lt"/>
                <a:ea typeface="+mn-ea"/>
                <a:cs typeface="+mn-cs"/>
              </a:rPr>
              <a:t>NAP SACC Best Practices: N= 7 | Percent= 2%</a:t>
            </a:r>
          </a:p>
          <a:p>
            <a:pPr lvl="0"/>
            <a:r>
              <a:rPr lang="en-US" sz="1200" kern="1200" dirty="0" smtClean="0">
                <a:solidFill>
                  <a:schemeClr val="tx1"/>
                </a:solidFill>
                <a:effectLst/>
                <a:latin typeface="+mn-lt"/>
                <a:ea typeface="+mn-ea"/>
                <a:cs typeface="+mn-cs"/>
              </a:rPr>
              <a:t>Caring for our Children: N= 33 | Percent= 10%</a:t>
            </a:r>
          </a:p>
          <a:p>
            <a:pPr lvl="0"/>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N= 110 | Percent= 32%</a:t>
            </a:r>
          </a:p>
          <a:p>
            <a:pPr lvl="0"/>
            <a:r>
              <a:rPr lang="en-US" sz="1200" kern="1200" dirty="0" smtClean="0">
                <a:solidFill>
                  <a:schemeClr val="tx1"/>
                </a:solidFill>
                <a:effectLst/>
                <a:latin typeface="+mn-lt"/>
                <a:ea typeface="+mn-ea"/>
                <a:cs typeface="+mn-cs"/>
              </a:rPr>
              <a:t>Nemours: N= 12 | Percent= 4%</a:t>
            </a:r>
          </a:p>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22</a:t>
            </a:fld>
            <a:endParaRPr lang="en-US"/>
          </a:p>
        </p:txBody>
      </p:sp>
    </p:spTree>
    <p:extLst>
      <p:ext uri="{BB962C8B-B14F-4D97-AF65-F5344CB8AC3E}">
        <p14:creationId xmlns:p14="http://schemas.microsoft.com/office/powerpoint/2010/main" val="3632134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Total Responses: N=268 (</a:t>
            </a:r>
            <a:r>
              <a:rPr lang="en-US" sz="1200" kern="1200" dirty="0" smtClean="0">
                <a:solidFill>
                  <a:schemeClr val="tx1"/>
                </a:solidFill>
                <a:effectLst/>
                <a:latin typeface="+mn-lt"/>
                <a:ea typeface="+mn-ea"/>
                <a:cs typeface="+mn-cs"/>
              </a:rPr>
              <a:t>English: 230 | Spanish: 38)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Wholesale Stores N= 126 | Percent= 47%</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National Retail Grocery Stores N= 110 | Percent= 41%</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Independent Grocery Store N= 13 | Percent= 5%</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Convenience Stores N= 6 | Percent= 2%</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Farmers Markets: N= 13 | Percent= 5%</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23</a:t>
            </a:fld>
            <a:endParaRPr lang="en-US"/>
          </a:p>
        </p:txBody>
      </p:sp>
    </p:spTree>
    <p:extLst>
      <p:ext uri="{BB962C8B-B14F-4D97-AF65-F5344CB8AC3E}">
        <p14:creationId xmlns:p14="http://schemas.microsoft.com/office/powerpoint/2010/main" val="3080193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Total Responses: N=268 (</a:t>
            </a:r>
            <a:r>
              <a:rPr lang="en-US" sz="1200" kern="1200" dirty="0" smtClean="0">
                <a:solidFill>
                  <a:schemeClr val="tx1"/>
                </a:solidFill>
                <a:effectLst/>
                <a:latin typeface="+mn-lt"/>
                <a:ea typeface="+mn-ea"/>
                <a:cs typeface="+mn-cs"/>
              </a:rPr>
              <a:t>English: 230 | Spanish: 38)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$0 to $50.00  N= 6 | Percent= 3%</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51 to $100: N= 12 | Percent= 4%</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$101 to $150.00  N= 14 | Percent= 5%</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$151 to $250 N= 40 | Percent= 15%</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$251 to $300: N= 39 | Percent= 15%</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$350.00</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 157 | Percent= 58%</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24</a:t>
            </a:fld>
            <a:endParaRPr lang="en-US"/>
          </a:p>
        </p:txBody>
      </p:sp>
    </p:spTree>
    <p:extLst>
      <p:ext uri="{BB962C8B-B14F-4D97-AF65-F5344CB8AC3E}">
        <p14:creationId xmlns:p14="http://schemas.microsoft.com/office/powerpoint/2010/main" val="377856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A. Breakfast</a:t>
            </a:r>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Total Responses N= 256  </a:t>
            </a:r>
          </a:p>
          <a:p>
            <a:pPr lvl="2"/>
            <a:r>
              <a:rPr lang="en-US" sz="1200" kern="1200" dirty="0" smtClean="0">
                <a:solidFill>
                  <a:schemeClr val="tx1"/>
                </a:solidFill>
                <a:effectLst/>
                <a:latin typeface="+mn-lt"/>
                <a:ea typeface="+mn-ea"/>
                <a:cs typeface="+mn-cs"/>
              </a:rPr>
              <a:t>Yes: N=248 | Percent= 97%  No: N=8 | Percent=3%</a:t>
            </a:r>
          </a:p>
          <a:p>
            <a:pPr lvl="0"/>
            <a:r>
              <a:rPr lang="en-US" sz="1200" b="1" kern="1200" dirty="0" smtClean="0">
                <a:solidFill>
                  <a:schemeClr val="tx1"/>
                </a:solidFill>
                <a:effectLst/>
                <a:latin typeface="+mn-lt"/>
                <a:ea typeface="+mn-ea"/>
                <a:cs typeface="+mn-cs"/>
              </a:rPr>
              <a:t>B. Morning Snack</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Total Responses N= 242  </a:t>
            </a:r>
          </a:p>
          <a:p>
            <a:pPr lvl="2"/>
            <a:r>
              <a:rPr lang="en-US" sz="1200" kern="1200" dirty="0" smtClean="0">
                <a:solidFill>
                  <a:schemeClr val="tx1"/>
                </a:solidFill>
                <a:effectLst/>
                <a:latin typeface="+mn-lt"/>
                <a:ea typeface="+mn-ea"/>
                <a:cs typeface="+mn-cs"/>
              </a:rPr>
              <a:t>Yes: N=214 | Percent= 88%  No: N=28 | Percent=12%</a:t>
            </a:r>
          </a:p>
          <a:p>
            <a:pPr lvl="0"/>
            <a:r>
              <a:rPr lang="en-US" sz="1200" b="1" kern="1200" dirty="0" smtClean="0">
                <a:solidFill>
                  <a:schemeClr val="tx1"/>
                </a:solidFill>
                <a:effectLst/>
                <a:latin typeface="+mn-lt"/>
                <a:ea typeface="+mn-ea"/>
                <a:cs typeface="+mn-cs"/>
              </a:rPr>
              <a:t>C. Lunch</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Total Responses N= 263  </a:t>
            </a:r>
          </a:p>
          <a:p>
            <a:pPr lvl="2"/>
            <a:r>
              <a:rPr lang="en-US" sz="1200" kern="1200" dirty="0" smtClean="0">
                <a:solidFill>
                  <a:schemeClr val="tx1"/>
                </a:solidFill>
                <a:effectLst/>
                <a:latin typeface="+mn-lt"/>
                <a:ea typeface="+mn-ea"/>
                <a:cs typeface="+mn-cs"/>
              </a:rPr>
              <a:t>Yes: N=257 | Percent= 98%  No: N=6 | Percent=2%</a:t>
            </a:r>
          </a:p>
          <a:p>
            <a:pPr lvl="0"/>
            <a:r>
              <a:rPr lang="en-US" sz="1200" b="1" kern="1200" dirty="0" smtClean="0">
                <a:solidFill>
                  <a:schemeClr val="tx1"/>
                </a:solidFill>
                <a:effectLst/>
                <a:latin typeface="+mn-lt"/>
                <a:ea typeface="+mn-ea"/>
                <a:cs typeface="+mn-cs"/>
              </a:rPr>
              <a:t>D. Afternoon Snack</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Total Responses N= 259  </a:t>
            </a:r>
          </a:p>
          <a:p>
            <a:pPr lvl="2"/>
            <a:r>
              <a:rPr lang="en-US" sz="1200" kern="1200" dirty="0" smtClean="0">
                <a:solidFill>
                  <a:schemeClr val="tx1"/>
                </a:solidFill>
                <a:effectLst/>
                <a:latin typeface="+mn-lt"/>
                <a:ea typeface="+mn-ea"/>
                <a:cs typeface="+mn-cs"/>
              </a:rPr>
              <a:t>Yes: N=255 | Percent= 98%  No: N=4 | Percent=2%</a:t>
            </a:r>
          </a:p>
          <a:p>
            <a:pPr lvl="0"/>
            <a:r>
              <a:rPr lang="en-US" sz="1200" b="1" kern="1200" dirty="0" smtClean="0">
                <a:solidFill>
                  <a:schemeClr val="tx1"/>
                </a:solidFill>
                <a:effectLst/>
                <a:latin typeface="+mn-lt"/>
                <a:ea typeface="+mn-ea"/>
                <a:cs typeface="+mn-cs"/>
              </a:rPr>
              <a:t>E. Dinner/Supper</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Total Responses N= 193  </a:t>
            </a:r>
          </a:p>
          <a:p>
            <a:pPr lvl="2"/>
            <a:r>
              <a:rPr lang="en-US" sz="1200" kern="1200" dirty="0" smtClean="0">
                <a:solidFill>
                  <a:schemeClr val="tx1"/>
                </a:solidFill>
                <a:effectLst/>
                <a:latin typeface="+mn-lt"/>
                <a:ea typeface="+mn-ea"/>
                <a:cs typeface="+mn-cs"/>
              </a:rPr>
              <a:t>Yes: N=147 | Percent=76%  No: N=46 | Percent=24%</a:t>
            </a:r>
          </a:p>
          <a:p>
            <a:pPr lvl="0"/>
            <a:r>
              <a:rPr lang="en-US" sz="1200" b="1" kern="1200" dirty="0" smtClean="0">
                <a:solidFill>
                  <a:schemeClr val="tx1"/>
                </a:solidFill>
                <a:effectLst/>
                <a:latin typeface="+mn-lt"/>
                <a:ea typeface="+mn-ea"/>
                <a:cs typeface="+mn-cs"/>
              </a:rPr>
              <a:t>F. Evening Snack</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Total Responses N= 150 </a:t>
            </a:r>
          </a:p>
          <a:p>
            <a:pPr lvl="2"/>
            <a:r>
              <a:rPr lang="en-US" sz="1200" kern="1200" dirty="0" smtClean="0">
                <a:solidFill>
                  <a:schemeClr val="tx1"/>
                </a:solidFill>
                <a:effectLst/>
                <a:latin typeface="+mn-lt"/>
                <a:ea typeface="+mn-ea"/>
                <a:cs typeface="+mn-cs"/>
              </a:rPr>
              <a:t>Yes: N=85 | Percent=57%  No: N=65 | Percent=43%</a:t>
            </a:r>
          </a:p>
          <a:p>
            <a:pPr lvl="0"/>
            <a:r>
              <a:rPr lang="en-US" sz="1200" b="1" kern="1200" dirty="0" smtClean="0">
                <a:solidFill>
                  <a:schemeClr val="tx1"/>
                </a:solidFill>
                <a:effectLst/>
                <a:latin typeface="+mn-lt"/>
                <a:ea typeface="+mn-ea"/>
                <a:cs typeface="+mn-cs"/>
              </a:rPr>
              <a:t>G. Breast milk or formula</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Total Responses N= 180</a:t>
            </a:r>
          </a:p>
          <a:p>
            <a:pPr lvl="2"/>
            <a:r>
              <a:rPr lang="en-US" sz="1200" kern="1200" dirty="0" smtClean="0">
                <a:solidFill>
                  <a:schemeClr val="tx1"/>
                </a:solidFill>
                <a:effectLst/>
                <a:latin typeface="+mn-lt"/>
                <a:ea typeface="+mn-ea"/>
                <a:cs typeface="+mn-cs"/>
              </a:rPr>
              <a:t>Yes: N=148 | Percent=82%  No: N=32 | Percent=17%</a:t>
            </a:r>
          </a:p>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25</a:t>
            </a:fld>
            <a:endParaRPr lang="en-US"/>
          </a:p>
        </p:txBody>
      </p:sp>
    </p:spTree>
    <p:extLst>
      <p:ext uri="{BB962C8B-B14F-4D97-AF65-F5344CB8AC3E}">
        <p14:creationId xmlns:p14="http://schemas.microsoft.com/office/powerpoint/2010/main" val="98583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A. Whole Grains</a:t>
            </a:r>
            <a:endParaRPr lang="en-US"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Total Responses N= 266  </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Never:  N= 0 | Percent= 0 %</a:t>
            </a:r>
          </a:p>
          <a:p>
            <a:pPr lvl="2"/>
            <a:r>
              <a:rPr lang="en-US" sz="1200" kern="1200" dirty="0" smtClean="0">
                <a:solidFill>
                  <a:schemeClr val="tx1"/>
                </a:solidFill>
                <a:effectLst/>
                <a:latin typeface="+mn-lt"/>
                <a:ea typeface="+mn-ea"/>
                <a:cs typeface="+mn-cs"/>
              </a:rPr>
              <a:t>Less than 1 time per week: N= 4 | Percent = 2%</a:t>
            </a:r>
          </a:p>
          <a:p>
            <a:pPr lvl="2"/>
            <a:r>
              <a:rPr lang="en-US" sz="1200" kern="1200" dirty="0" smtClean="0">
                <a:solidFill>
                  <a:schemeClr val="tx1"/>
                </a:solidFill>
                <a:effectLst/>
                <a:latin typeface="+mn-lt"/>
                <a:ea typeface="+mn-ea"/>
                <a:cs typeface="+mn-cs"/>
              </a:rPr>
              <a:t>1 time per week: N=18 | Percent = 7%</a:t>
            </a:r>
          </a:p>
          <a:p>
            <a:pPr lvl="2"/>
            <a:r>
              <a:rPr lang="en-US" sz="1200" kern="1200" dirty="0" smtClean="0">
                <a:solidFill>
                  <a:schemeClr val="tx1"/>
                </a:solidFill>
                <a:effectLst/>
                <a:latin typeface="+mn-lt"/>
                <a:ea typeface="+mn-ea"/>
                <a:cs typeface="+mn-cs"/>
              </a:rPr>
              <a:t>Once a day: N= 74 | Percent= 28%</a:t>
            </a:r>
          </a:p>
          <a:p>
            <a:pPr lvl="2"/>
            <a:r>
              <a:rPr lang="en-US" sz="1200" kern="1200" dirty="0" smtClean="0">
                <a:solidFill>
                  <a:schemeClr val="tx1"/>
                </a:solidFill>
                <a:effectLst/>
                <a:latin typeface="+mn-lt"/>
                <a:ea typeface="+mn-ea"/>
                <a:cs typeface="+mn-cs"/>
              </a:rPr>
              <a:t>2 or more times per day: N=170 | Percent 64%</a:t>
            </a:r>
          </a:p>
          <a:p>
            <a:pPr lvl="0"/>
            <a:r>
              <a:rPr lang="en-US" sz="1200" b="1" kern="1200" dirty="0" smtClean="0">
                <a:solidFill>
                  <a:schemeClr val="tx1"/>
                </a:solidFill>
                <a:effectLst/>
                <a:latin typeface="+mn-lt"/>
                <a:ea typeface="+mn-ea"/>
                <a:cs typeface="+mn-cs"/>
              </a:rPr>
              <a:t>B. Fresh or Frozen Fruits</a:t>
            </a:r>
            <a:endParaRPr lang="en-US"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Total Responses N= 266 </a:t>
            </a:r>
            <a:endParaRPr lang="en-US" sz="1200" kern="1200" dirty="0" smtClean="0">
              <a:solidFill>
                <a:schemeClr val="tx1"/>
              </a:solidFill>
              <a:effectLst/>
              <a:latin typeface="+mn-lt"/>
              <a:ea typeface="+mn-ea"/>
              <a:cs typeface="+mn-cs"/>
            </a:endParaRPr>
          </a:p>
          <a:p>
            <a:pPr lvl="2"/>
            <a:r>
              <a:rPr lang="en-US" sz="1200" i="1" kern="1200" dirty="0" smtClean="0">
                <a:solidFill>
                  <a:schemeClr val="tx1"/>
                </a:solidFill>
                <a:effectLst/>
                <a:latin typeface="+mn-lt"/>
                <a:ea typeface="+mn-ea"/>
                <a:cs typeface="+mn-cs"/>
              </a:rPr>
              <a:t>Never:</a:t>
            </a:r>
            <a:r>
              <a:rPr lang="en-US" sz="1200" kern="1200" dirty="0" smtClean="0">
                <a:solidFill>
                  <a:schemeClr val="tx1"/>
                </a:solidFill>
                <a:effectLst/>
                <a:latin typeface="+mn-lt"/>
                <a:ea typeface="+mn-ea"/>
                <a:cs typeface="+mn-cs"/>
              </a:rPr>
              <a:t>  N= 1 | Percent= &lt; 1%</a:t>
            </a:r>
          </a:p>
          <a:p>
            <a:pPr lvl="2"/>
            <a:r>
              <a:rPr lang="en-US" sz="1200" kern="1200" dirty="0" smtClean="0">
                <a:solidFill>
                  <a:schemeClr val="tx1"/>
                </a:solidFill>
                <a:effectLst/>
                <a:latin typeface="+mn-lt"/>
                <a:ea typeface="+mn-ea"/>
                <a:cs typeface="+mn-cs"/>
              </a:rPr>
              <a:t>Less than 1 time per week: N= 0 | Percent = 0%</a:t>
            </a:r>
          </a:p>
          <a:p>
            <a:pPr lvl="2"/>
            <a:r>
              <a:rPr lang="en-US" sz="1200" kern="1200" dirty="0" smtClean="0">
                <a:solidFill>
                  <a:schemeClr val="tx1"/>
                </a:solidFill>
                <a:effectLst/>
                <a:latin typeface="+mn-lt"/>
                <a:ea typeface="+mn-ea"/>
                <a:cs typeface="+mn-cs"/>
              </a:rPr>
              <a:t>1 time per week: N=0| Percent = 0%</a:t>
            </a:r>
          </a:p>
          <a:p>
            <a:pPr lvl="2"/>
            <a:r>
              <a:rPr lang="en-US" sz="1200" kern="1200" dirty="0" smtClean="0">
                <a:solidFill>
                  <a:schemeClr val="tx1"/>
                </a:solidFill>
                <a:effectLst/>
                <a:latin typeface="+mn-lt"/>
                <a:ea typeface="+mn-ea"/>
                <a:cs typeface="+mn-cs"/>
              </a:rPr>
              <a:t>Once a day: N= 9 | Percent= 9%</a:t>
            </a:r>
          </a:p>
          <a:p>
            <a:pPr lvl="2"/>
            <a:r>
              <a:rPr lang="en-US" sz="1200" kern="1200" dirty="0" smtClean="0">
                <a:solidFill>
                  <a:schemeClr val="tx1"/>
                </a:solidFill>
                <a:effectLst/>
                <a:latin typeface="+mn-lt"/>
                <a:ea typeface="+mn-ea"/>
                <a:cs typeface="+mn-cs"/>
              </a:rPr>
              <a:t>2 or more times per day: N=94 | Percent 90%</a:t>
            </a:r>
          </a:p>
          <a:p>
            <a:pPr lvl="0"/>
            <a:r>
              <a:rPr lang="en-US" sz="1200" b="1" kern="1200" dirty="0" smtClean="0">
                <a:solidFill>
                  <a:schemeClr val="tx1"/>
                </a:solidFill>
                <a:effectLst/>
                <a:latin typeface="+mn-lt"/>
                <a:ea typeface="+mn-ea"/>
                <a:cs typeface="+mn-cs"/>
              </a:rPr>
              <a:t>C. Fresh or Frozen Vegetables</a:t>
            </a:r>
            <a:endParaRPr lang="en-US"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Total Responses N= 264  </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Never:  N= 3 | Percent= 1%</a:t>
            </a:r>
          </a:p>
          <a:p>
            <a:pPr lvl="2"/>
            <a:r>
              <a:rPr lang="en-US" sz="1200" kern="1200" dirty="0" smtClean="0">
                <a:solidFill>
                  <a:schemeClr val="tx1"/>
                </a:solidFill>
                <a:effectLst/>
                <a:latin typeface="+mn-lt"/>
                <a:ea typeface="+mn-ea"/>
                <a:cs typeface="+mn-cs"/>
              </a:rPr>
              <a:t>Less than 1 time per week: N= 2 | Percent = &lt; 1%</a:t>
            </a:r>
          </a:p>
          <a:p>
            <a:pPr lvl="2"/>
            <a:r>
              <a:rPr lang="en-US" sz="1200" kern="1200" dirty="0" smtClean="0">
                <a:solidFill>
                  <a:schemeClr val="tx1"/>
                </a:solidFill>
                <a:effectLst/>
                <a:latin typeface="+mn-lt"/>
                <a:ea typeface="+mn-ea"/>
                <a:cs typeface="+mn-cs"/>
              </a:rPr>
              <a:t>1 time per week: N=5| Percent = 2%</a:t>
            </a:r>
          </a:p>
          <a:p>
            <a:pPr lvl="2"/>
            <a:r>
              <a:rPr lang="en-US" sz="1200" kern="1200" dirty="0" smtClean="0">
                <a:solidFill>
                  <a:schemeClr val="tx1"/>
                </a:solidFill>
                <a:effectLst/>
                <a:latin typeface="+mn-lt"/>
                <a:ea typeface="+mn-ea"/>
                <a:cs typeface="+mn-cs"/>
              </a:rPr>
              <a:t>Once a day: N= 58| Percent= 22%</a:t>
            </a:r>
          </a:p>
          <a:p>
            <a:pPr lvl="2"/>
            <a:r>
              <a:rPr lang="en-US" sz="1200" kern="1200" dirty="0" smtClean="0">
                <a:solidFill>
                  <a:schemeClr val="tx1"/>
                </a:solidFill>
                <a:effectLst/>
                <a:latin typeface="+mn-lt"/>
                <a:ea typeface="+mn-ea"/>
                <a:cs typeface="+mn-cs"/>
              </a:rPr>
              <a:t>2 or more times per day: N=196 | Percent 74%</a:t>
            </a:r>
          </a:p>
          <a:p>
            <a:pPr lvl="0"/>
            <a:r>
              <a:rPr lang="en-US" sz="1200" b="1" kern="1200" dirty="0" smtClean="0">
                <a:solidFill>
                  <a:schemeClr val="tx1"/>
                </a:solidFill>
                <a:effectLst/>
                <a:latin typeface="+mn-lt"/>
                <a:ea typeface="+mn-ea"/>
                <a:cs typeface="+mn-cs"/>
              </a:rPr>
              <a:t>D. Fried Foods</a:t>
            </a:r>
            <a:endParaRPr lang="en-US"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Total Responses N= 266  </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Never:  N= 67 | Percent= 25%</a:t>
            </a:r>
          </a:p>
          <a:p>
            <a:pPr lvl="2"/>
            <a:r>
              <a:rPr lang="en-US" sz="1200" kern="1200" dirty="0" smtClean="0">
                <a:solidFill>
                  <a:schemeClr val="tx1"/>
                </a:solidFill>
                <a:effectLst/>
                <a:latin typeface="+mn-lt"/>
                <a:ea typeface="+mn-ea"/>
                <a:cs typeface="+mn-cs"/>
              </a:rPr>
              <a:t>Less than 1 time per week: N= 93 | Percent = 35%</a:t>
            </a:r>
          </a:p>
          <a:p>
            <a:pPr lvl="2"/>
            <a:r>
              <a:rPr lang="en-US" sz="1200" kern="1200" dirty="0" smtClean="0">
                <a:solidFill>
                  <a:schemeClr val="tx1"/>
                </a:solidFill>
                <a:effectLst/>
                <a:latin typeface="+mn-lt"/>
                <a:ea typeface="+mn-ea"/>
                <a:cs typeface="+mn-cs"/>
              </a:rPr>
              <a:t>1 time per week: N=73| Percent =27%</a:t>
            </a:r>
          </a:p>
          <a:p>
            <a:pPr lvl="2"/>
            <a:r>
              <a:rPr lang="en-US" sz="1200" kern="1200" dirty="0" smtClean="0">
                <a:solidFill>
                  <a:schemeClr val="tx1"/>
                </a:solidFill>
                <a:effectLst/>
                <a:latin typeface="+mn-lt"/>
                <a:ea typeface="+mn-ea"/>
                <a:cs typeface="+mn-cs"/>
              </a:rPr>
              <a:t>Once a day: N= 13| Percent= 5%</a:t>
            </a:r>
          </a:p>
          <a:p>
            <a:pPr lvl="2"/>
            <a:r>
              <a:rPr lang="en-US" sz="1200" kern="1200" dirty="0" smtClean="0">
                <a:solidFill>
                  <a:schemeClr val="tx1"/>
                </a:solidFill>
                <a:effectLst/>
                <a:latin typeface="+mn-lt"/>
                <a:ea typeface="+mn-ea"/>
                <a:cs typeface="+mn-cs"/>
              </a:rPr>
              <a:t>2 or more times per day: N=20 | Percent 8%</a:t>
            </a:r>
          </a:p>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26</a:t>
            </a:fld>
            <a:endParaRPr lang="en-US"/>
          </a:p>
        </p:txBody>
      </p:sp>
    </p:spTree>
    <p:extLst>
      <p:ext uri="{BB962C8B-B14F-4D97-AF65-F5344CB8AC3E}">
        <p14:creationId xmlns:p14="http://schemas.microsoft.com/office/powerpoint/2010/main" val="199370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A. Only Water</a:t>
            </a:r>
            <a:endParaRPr lang="en-US"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Total Responses N= 265</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Never:  N= 2 | Percent= &lt;1 %</a:t>
            </a:r>
          </a:p>
          <a:p>
            <a:pPr lvl="2"/>
            <a:r>
              <a:rPr lang="en-US" sz="1200" kern="1200" dirty="0" smtClean="0">
                <a:solidFill>
                  <a:schemeClr val="tx1"/>
                </a:solidFill>
                <a:effectLst/>
                <a:latin typeface="+mn-lt"/>
                <a:ea typeface="+mn-ea"/>
                <a:cs typeface="+mn-cs"/>
              </a:rPr>
              <a:t>Less than 1 time per week: N= 0 | Percent =  0%</a:t>
            </a:r>
          </a:p>
          <a:p>
            <a:pPr lvl="2"/>
            <a:r>
              <a:rPr lang="en-US" sz="1200" kern="1200" dirty="0" smtClean="0">
                <a:solidFill>
                  <a:schemeClr val="tx1"/>
                </a:solidFill>
                <a:effectLst/>
                <a:latin typeface="+mn-lt"/>
                <a:ea typeface="+mn-ea"/>
                <a:cs typeface="+mn-cs"/>
              </a:rPr>
              <a:t>1 time per week: N=1 | Percent = &lt;1%</a:t>
            </a:r>
          </a:p>
          <a:p>
            <a:pPr lvl="2"/>
            <a:r>
              <a:rPr lang="en-US" sz="1200" kern="1200" dirty="0" smtClean="0">
                <a:solidFill>
                  <a:schemeClr val="tx1"/>
                </a:solidFill>
                <a:effectLst/>
                <a:latin typeface="+mn-lt"/>
                <a:ea typeface="+mn-ea"/>
                <a:cs typeface="+mn-cs"/>
              </a:rPr>
              <a:t>Once a day: N= 12 | Percent= 5%</a:t>
            </a:r>
          </a:p>
          <a:p>
            <a:pPr lvl="2"/>
            <a:r>
              <a:rPr lang="en-US" sz="1200" kern="1200" dirty="0" smtClean="0">
                <a:solidFill>
                  <a:schemeClr val="tx1"/>
                </a:solidFill>
                <a:effectLst/>
                <a:latin typeface="+mn-lt"/>
                <a:ea typeface="+mn-ea"/>
                <a:cs typeface="+mn-cs"/>
              </a:rPr>
              <a:t>2 or more times per day: N=250 | Percent 94%</a:t>
            </a:r>
          </a:p>
          <a:p>
            <a:pPr lvl="0"/>
            <a:r>
              <a:rPr lang="en-US" sz="1200" b="1" kern="1200" dirty="0" smtClean="0">
                <a:solidFill>
                  <a:schemeClr val="tx1"/>
                </a:solidFill>
                <a:effectLst/>
                <a:latin typeface="+mn-lt"/>
                <a:ea typeface="+mn-ea"/>
                <a:cs typeface="+mn-cs"/>
              </a:rPr>
              <a:t>B. Non-fat or 1% milk	</a:t>
            </a:r>
            <a:endParaRPr lang="en-US"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Total Responses N= 263  </a:t>
            </a:r>
            <a:endParaRPr lang="en-US" sz="1200" kern="1200" dirty="0" smtClean="0">
              <a:solidFill>
                <a:schemeClr val="tx1"/>
              </a:solidFill>
              <a:effectLst/>
              <a:latin typeface="+mn-lt"/>
              <a:ea typeface="+mn-ea"/>
              <a:cs typeface="+mn-cs"/>
            </a:endParaRPr>
          </a:p>
          <a:p>
            <a:pPr lvl="2"/>
            <a:r>
              <a:rPr lang="en-US" sz="1200" i="1" kern="1200" dirty="0" smtClean="0">
                <a:solidFill>
                  <a:schemeClr val="tx1"/>
                </a:solidFill>
                <a:effectLst/>
                <a:latin typeface="+mn-lt"/>
                <a:ea typeface="+mn-ea"/>
                <a:cs typeface="+mn-cs"/>
              </a:rPr>
              <a:t>Never:</a:t>
            </a:r>
            <a:r>
              <a:rPr lang="en-US" sz="1200" kern="1200" dirty="0" smtClean="0">
                <a:solidFill>
                  <a:schemeClr val="tx1"/>
                </a:solidFill>
                <a:effectLst/>
                <a:latin typeface="+mn-lt"/>
                <a:ea typeface="+mn-ea"/>
                <a:cs typeface="+mn-cs"/>
              </a:rPr>
              <a:t>  N= 11 | Percent= 4%</a:t>
            </a:r>
          </a:p>
          <a:p>
            <a:pPr lvl="2"/>
            <a:r>
              <a:rPr lang="en-US" sz="1200" kern="1200" dirty="0" smtClean="0">
                <a:solidFill>
                  <a:schemeClr val="tx1"/>
                </a:solidFill>
                <a:effectLst/>
                <a:latin typeface="+mn-lt"/>
                <a:ea typeface="+mn-ea"/>
                <a:cs typeface="+mn-cs"/>
              </a:rPr>
              <a:t>Less than 1 time per week: N= 2 | Percent = 1%</a:t>
            </a:r>
          </a:p>
          <a:p>
            <a:pPr lvl="2"/>
            <a:r>
              <a:rPr lang="en-US" sz="1200" kern="1200" dirty="0" smtClean="0">
                <a:solidFill>
                  <a:schemeClr val="tx1"/>
                </a:solidFill>
                <a:effectLst/>
                <a:latin typeface="+mn-lt"/>
                <a:ea typeface="+mn-ea"/>
                <a:cs typeface="+mn-cs"/>
              </a:rPr>
              <a:t>1 time per week: N=1| Percent =  &lt;1%</a:t>
            </a:r>
          </a:p>
          <a:p>
            <a:pPr lvl="2"/>
            <a:r>
              <a:rPr lang="en-US" sz="1200" kern="1200" dirty="0" smtClean="0">
                <a:solidFill>
                  <a:schemeClr val="tx1"/>
                </a:solidFill>
                <a:effectLst/>
                <a:latin typeface="+mn-lt"/>
                <a:ea typeface="+mn-ea"/>
                <a:cs typeface="+mn-cs"/>
              </a:rPr>
              <a:t>Once a day: N= 31 | Percent= 12%</a:t>
            </a:r>
          </a:p>
          <a:p>
            <a:pPr lvl="2"/>
            <a:r>
              <a:rPr lang="en-US" sz="1200" kern="1200" dirty="0" smtClean="0">
                <a:solidFill>
                  <a:schemeClr val="tx1"/>
                </a:solidFill>
                <a:effectLst/>
                <a:latin typeface="+mn-lt"/>
                <a:ea typeface="+mn-ea"/>
                <a:cs typeface="+mn-cs"/>
              </a:rPr>
              <a:t>2 or more times per day: N=218 | Percent 83%</a:t>
            </a:r>
          </a:p>
          <a:p>
            <a:pPr lvl="0"/>
            <a:r>
              <a:rPr lang="en-US" sz="1200" b="1" kern="1200" dirty="0" smtClean="0">
                <a:solidFill>
                  <a:schemeClr val="tx1"/>
                </a:solidFill>
                <a:effectLst/>
                <a:latin typeface="+mn-lt"/>
                <a:ea typeface="+mn-ea"/>
                <a:cs typeface="+mn-cs"/>
              </a:rPr>
              <a:t>C. No More than 1 appropriate serving size of 100% juice</a:t>
            </a:r>
            <a:endParaRPr lang="en-US" sz="12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Total Responses N= 254</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Never:  N= 53 | Percent= 21%</a:t>
            </a:r>
          </a:p>
          <a:p>
            <a:pPr lvl="2"/>
            <a:r>
              <a:rPr lang="en-US" sz="1200" kern="1200" dirty="0" smtClean="0">
                <a:solidFill>
                  <a:schemeClr val="tx1"/>
                </a:solidFill>
                <a:effectLst/>
                <a:latin typeface="+mn-lt"/>
                <a:ea typeface="+mn-ea"/>
                <a:cs typeface="+mn-cs"/>
              </a:rPr>
              <a:t>Less than 1 time per week: N= 36 | Percent = 14%</a:t>
            </a:r>
          </a:p>
          <a:p>
            <a:pPr lvl="2"/>
            <a:r>
              <a:rPr lang="en-US" sz="1200" kern="1200" dirty="0" smtClean="0">
                <a:solidFill>
                  <a:schemeClr val="tx1"/>
                </a:solidFill>
                <a:effectLst/>
                <a:latin typeface="+mn-lt"/>
                <a:ea typeface="+mn-ea"/>
                <a:cs typeface="+mn-cs"/>
              </a:rPr>
              <a:t>1 time per week: N=51| Percent =20%</a:t>
            </a:r>
          </a:p>
          <a:p>
            <a:pPr lvl="2"/>
            <a:r>
              <a:rPr lang="en-US" sz="1200" kern="1200" dirty="0" smtClean="0">
                <a:solidFill>
                  <a:schemeClr val="tx1"/>
                </a:solidFill>
                <a:effectLst/>
                <a:latin typeface="+mn-lt"/>
                <a:ea typeface="+mn-ea"/>
                <a:cs typeface="+mn-cs"/>
              </a:rPr>
              <a:t>Once a day: N= 75| Percent= 30%</a:t>
            </a:r>
          </a:p>
          <a:p>
            <a:pPr lvl="2"/>
            <a:r>
              <a:rPr lang="en-US" sz="1200" kern="1200" dirty="0" smtClean="0">
                <a:solidFill>
                  <a:schemeClr val="tx1"/>
                </a:solidFill>
                <a:effectLst/>
                <a:latin typeface="+mn-lt"/>
                <a:ea typeface="+mn-ea"/>
                <a:cs typeface="+mn-cs"/>
              </a:rPr>
              <a:t>2 or more times per day: N=39 | Percent 15%</a:t>
            </a:r>
          </a:p>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27</a:t>
            </a:fld>
            <a:endParaRPr lang="en-US"/>
          </a:p>
        </p:txBody>
      </p:sp>
    </p:spTree>
    <p:extLst>
      <p:ext uri="{BB962C8B-B14F-4D97-AF65-F5344CB8AC3E}">
        <p14:creationId xmlns:p14="http://schemas.microsoft.com/office/powerpoint/2010/main" val="1782497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 am able to serve healthy meals and snacks to the children in my care</a:t>
            </a:r>
          </a:p>
          <a:p>
            <a:pPr lvl="1"/>
            <a:r>
              <a:rPr lang="en-US" dirty="0" smtClean="0"/>
              <a:t>Agree N= 38 | Percent= 16%</a:t>
            </a:r>
          </a:p>
          <a:p>
            <a:pPr lvl="1"/>
            <a:r>
              <a:rPr lang="en-US" dirty="0" smtClean="0"/>
              <a:t>Strongly Agree: N=191 | Percent 80%</a:t>
            </a:r>
          </a:p>
          <a:p>
            <a:pPr lvl="1"/>
            <a:endParaRPr lang="en-US" dirty="0" smtClean="0"/>
          </a:p>
          <a:p>
            <a:r>
              <a:rPr lang="en-US" b="1" dirty="0" smtClean="0"/>
              <a:t> I read nutrition labels when buying food to serve to the children in my care</a:t>
            </a:r>
          </a:p>
          <a:p>
            <a:pPr lvl="1"/>
            <a:r>
              <a:rPr lang="en-US" dirty="0" smtClean="0"/>
              <a:t>Agree N= 49 | Percent= 21%</a:t>
            </a:r>
          </a:p>
          <a:p>
            <a:pPr lvl="1"/>
            <a:r>
              <a:rPr lang="en-US" dirty="0" smtClean="0"/>
              <a:t>Strongly Agree: N=157 | Percent 66%</a:t>
            </a:r>
          </a:p>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28</a:t>
            </a:fld>
            <a:endParaRPr lang="en-US"/>
          </a:p>
        </p:txBody>
      </p:sp>
    </p:spTree>
    <p:extLst>
      <p:ext uri="{BB962C8B-B14F-4D97-AF65-F5344CB8AC3E}">
        <p14:creationId xmlns:p14="http://schemas.microsoft.com/office/powerpoint/2010/main" val="3443504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D. I am able to incorporate nutrition education into the child care curriculum.</a:t>
            </a:r>
            <a:endParaRPr lang="en-US" sz="16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Total Responses N= 238</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Strongly Disagree  N=6  | Percent= 3% </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Disagree: N= 8 | Percent =  3%</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Neutral: N=29 | Percent = 12%</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Agree N= 73 | Percent= 31%</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Strongly Agree: N=122 | Percent 51%</a:t>
            </a:r>
            <a:endParaRPr lang="en-US" sz="16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E. Preparing meals and snacks that meet nutritional guidelines (for example, the CACFP meal pattern or other best practices) for the children in my care is not difficult to do.</a:t>
            </a:r>
            <a:endParaRPr lang="en-US" sz="16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Total Responses N= 239</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Strongly Disagree  N= 3 | Percent= 1% </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Disagree: N= 6 | Percent =  3%</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Neutral: N=12 | Percent = 5%</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Agree N= 58 | Percent= 24%</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Strongly Agree: N=160 | Percent 67</a:t>
            </a:r>
            <a:r>
              <a:rPr lang="en-US" sz="1200" kern="1200" dirty="0" smtClean="0">
                <a:solidFill>
                  <a:schemeClr val="tx1"/>
                </a:solidFill>
                <a:effectLst/>
                <a:latin typeface="+mn-lt"/>
                <a:ea typeface="+mn-ea"/>
                <a:cs typeface="+mn-cs"/>
              </a:rPr>
              <a:t>%</a:t>
            </a:r>
          </a:p>
          <a:p>
            <a:pPr lvl="2"/>
            <a:endParaRPr lang="en-US" sz="16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 I have cost-effective strategies for serving nutritious options to the children in my care.</a:t>
            </a:r>
            <a:endParaRPr lang="en-US" sz="16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Total Responses N= 238</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Strongly Disagree  N= 0 | Percent= 2% </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Disagree: N= 3 | Percent =  3%</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Neutral: N=16 | Percent = 19%</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Agree N= 28 | Percent= 26%</a:t>
            </a:r>
            <a:endParaRPr lang="en-US" sz="16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Strongly Agree: N=56 | Percent 50%</a:t>
            </a:r>
            <a:endParaRPr lang="en-US" sz="16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29</a:t>
            </a:fld>
            <a:endParaRPr lang="en-US"/>
          </a:p>
        </p:txBody>
      </p:sp>
    </p:spTree>
    <p:extLst>
      <p:ext uri="{BB962C8B-B14F-4D97-AF65-F5344CB8AC3E}">
        <p14:creationId xmlns:p14="http://schemas.microsoft.com/office/powerpoint/2010/main" val="3428412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30</a:t>
            </a:fld>
            <a:endParaRPr lang="en-US"/>
          </a:p>
        </p:txBody>
      </p:sp>
    </p:spTree>
    <p:extLst>
      <p:ext uri="{BB962C8B-B14F-4D97-AF65-F5344CB8AC3E}">
        <p14:creationId xmlns:p14="http://schemas.microsoft.com/office/powerpoint/2010/main" val="2645877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1588"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4D0D49-BD96-4B4A-95DC-8372C2DB78E0}"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37285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3</a:t>
            </a:fld>
            <a:endParaRPr lang="en-US"/>
          </a:p>
        </p:txBody>
      </p:sp>
    </p:spTree>
    <p:extLst>
      <p:ext uri="{BB962C8B-B14F-4D97-AF65-F5344CB8AC3E}">
        <p14:creationId xmlns:p14="http://schemas.microsoft.com/office/powerpoint/2010/main" val="2897912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4D0D49-BD96-4B4A-95DC-8372C2DB78E0}"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36821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3810000" y="514350"/>
            <a:ext cx="4572000" cy="2571750"/>
          </a:xfrm>
          <a:ln/>
        </p:spPr>
      </p:sp>
      <p:sp>
        <p:nvSpPr>
          <p:cNvPr id="28675" name="Notes Placeholder 2"/>
          <p:cNvSpPr>
            <a:spLocks noGrp="1"/>
          </p:cNvSpPr>
          <p:nvPr>
            <p:ph type="body" idx="1"/>
          </p:nvPr>
        </p:nvSpPr>
        <p:spPr>
          <a:ln/>
        </p:spPr>
        <p:txBody>
          <a:bodyPr/>
          <a:lstStyle/>
          <a:p>
            <a:pPr>
              <a:buFont typeface="Arial" pitchFamily="34" charset="0"/>
              <a:buChar char="•"/>
              <a:defRPr/>
            </a:pPr>
            <a:r>
              <a:rPr lang="en-US" dirty="0" smtClean="0"/>
              <a:t>Children are taking in a significant portion of their daily calories in child care – therefore child care settings present an opportune environment to establish health eating habits and attitudes early in life as a way to prevent obesity. </a:t>
            </a:r>
          </a:p>
          <a:p>
            <a:pPr>
              <a:buFont typeface="Arial" pitchFamily="34" charset="0"/>
              <a:buChar char="•"/>
              <a:defRPr/>
            </a:pPr>
            <a:endParaRPr lang="en-US" dirty="0" smtClean="0"/>
          </a:p>
          <a:p>
            <a:pPr>
              <a:buFont typeface="Arial" pitchFamily="34" charset="0"/>
              <a:buChar char="•"/>
              <a:defRPr/>
            </a:pPr>
            <a:r>
              <a:rPr lang="en-US" dirty="0" smtClean="0">
                <a:latin typeface="+mn-lt"/>
              </a:rPr>
              <a:t>The WIC Report noted that there is unanimous consent that child care providers need support, encouragement, resources and incentives to facilitate improving food, beverage and physical activity practices in all child care settings. </a:t>
            </a:r>
          </a:p>
          <a:p>
            <a:pPr>
              <a:buFont typeface="Arial" pitchFamily="34" charset="0"/>
              <a:buChar char="•"/>
              <a:defRPr/>
            </a:pPr>
            <a:r>
              <a:rPr lang="en-US" dirty="0" smtClean="0">
                <a:latin typeface="+mn-lt"/>
              </a:rPr>
              <a:t>Due to the de‐centralized system of child care in Los Angeles County, thousands of independent and unconnected caregivers, centers and programs, and the busy lives providers lead, multiple, overlapping strategies are critical to improve nutrition and activity  policies and practices in child care.</a:t>
            </a:r>
          </a:p>
          <a:p>
            <a:pPr>
              <a:buFont typeface="Arial" pitchFamily="34" charset="0"/>
              <a:buNone/>
              <a:defRPr/>
            </a:pPr>
            <a:endParaRPr lang="en-US" dirty="0" smtClean="0"/>
          </a:p>
          <a:p>
            <a:pPr>
              <a:buFont typeface="Arial" pitchFamily="34" charset="0"/>
              <a:buChar char="•"/>
              <a:defRPr/>
            </a:pPr>
            <a:r>
              <a:rPr lang="en-US" dirty="0" smtClean="0"/>
              <a:t>Over the past several years significant efforts have been made to improve nutrition and PA in child care environments that I’ll briefly share with you. </a:t>
            </a:r>
          </a:p>
          <a:p>
            <a:pPr>
              <a:buFont typeface="Arial" pitchFamily="34" charset="0"/>
              <a:buChar char="•"/>
              <a:defRPr/>
            </a:pPr>
            <a:endParaRPr lang="en-US" dirty="0" smtClean="0"/>
          </a:p>
          <a:p>
            <a:pPr>
              <a:buFont typeface="Arial" pitchFamily="34" charset="0"/>
              <a:buChar char="•"/>
              <a:defRPr/>
            </a:pPr>
            <a:endParaRPr lang="en-US" dirty="0" smtClean="0"/>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48" eaLnBrk="0" hangingPunct="0">
              <a:defRPr sz="2400">
                <a:solidFill>
                  <a:schemeClr val="tx1"/>
                </a:solidFill>
                <a:latin typeface="Times" pitchFamily="18" charset="0"/>
              </a:defRPr>
            </a:lvl1pPr>
            <a:lvl2pPr marL="729057" indent="-280406" defTabSz="906648" eaLnBrk="0" hangingPunct="0">
              <a:defRPr sz="2400">
                <a:solidFill>
                  <a:schemeClr val="tx1"/>
                </a:solidFill>
                <a:latin typeface="Times" pitchFamily="18" charset="0"/>
              </a:defRPr>
            </a:lvl2pPr>
            <a:lvl3pPr marL="1121626" indent="-224325" defTabSz="906648" eaLnBrk="0" hangingPunct="0">
              <a:defRPr sz="2400">
                <a:solidFill>
                  <a:schemeClr val="tx1"/>
                </a:solidFill>
                <a:latin typeface="Times" pitchFamily="18" charset="0"/>
              </a:defRPr>
            </a:lvl3pPr>
            <a:lvl4pPr marL="1570276" indent="-224325" defTabSz="906648" eaLnBrk="0" hangingPunct="0">
              <a:defRPr sz="2400">
                <a:solidFill>
                  <a:schemeClr val="tx1"/>
                </a:solidFill>
                <a:latin typeface="Times" pitchFamily="18" charset="0"/>
              </a:defRPr>
            </a:lvl4pPr>
            <a:lvl5pPr marL="2018927" indent="-224325" defTabSz="906648" eaLnBrk="0" hangingPunct="0">
              <a:defRPr sz="2400">
                <a:solidFill>
                  <a:schemeClr val="tx1"/>
                </a:solidFill>
                <a:latin typeface="Times" pitchFamily="18" charset="0"/>
              </a:defRPr>
            </a:lvl5pPr>
            <a:lvl6pPr marL="2467577" indent="-224325" defTabSz="906648" eaLnBrk="0" fontAlgn="base" hangingPunct="0">
              <a:spcBef>
                <a:spcPct val="0"/>
              </a:spcBef>
              <a:spcAft>
                <a:spcPct val="0"/>
              </a:spcAft>
              <a:defRPr sz="2400">
                <a:solidFill>
                  <a:schemeClr val="tx1"/>
                </a:solidFill>
                <a:latin typeface="Times" pitchFamily="18" charset="0"/>
              </a:defRPr>
            </a:lvl6pPr>
            <a:lvl7pPr marL="2916227" indent="-224325" defTabSz="906648" eaLnBrk="0" fontAlgn="base" hangingPunct="0">
              <a:spcBef>
                <a:spcPct val="0"/>
              </a:spcBef>
              <a:spcAft>
                <a:spcPct val="0"/>
              </a:spcAft>
              <a:defRPr sz="2400">
                <a:solidFill>
                  <a:schemeClr val="tx1"/>
                </a:solidFill>
                <a:latin typeface="Times" pitchFamily="18" charset="0"/>
              </a:defRPr>
            </a:lvl7pPr>
            <a:lvl8pPr marL="3364878" indent="-224325" defTabSz="906648" eaLnBrk="0" fontAlgn="base" hangingPunct="0">
              <a:spcBef>
                <a:spcPct val="0"/>
              </a:spcBef>
              <a:spcAft>
                <a:spcPct val="0"/>
              </a:spcAft>
              <a:defRPr sz="2400">
                <a:solidFill>
                  <a:schemeClr val="tx1"/>
                </a:solidFill>
                <a:latin typeface="Times" pitchFamily="18" charset="0"/>
              </a:defRPr>
            </a:lvl8pPr>
            <a:lvl9pPr marL="3813528" indent="-224325" defTabSz="906648" eaLnBrk="0" fontAlgn="base" hangingPunct="0">
              <a:spcBef>
                <a:spcPct val="0"/>
              </a:spcBef>
              <a:spcAft>
                <a:spcPct val="0"/>
              </a:spcAft>
              <a:defRPr sz="2400">
                <a:solidFill>
                  <a:schemeClr val="tx1"/>
                </a:solidFill>
                <a:latin typeface="Times" pitchFamily="18" charset="0"/>
              </a:defRPr>
            </a:lvl9pPr>
          </a:lstStyle>
          <a:p>
            <a:fld id="{32818FB7-D786-494F-8F96-13E381119CF6}" type="slidenum">
              <a:rPr lang="en-US" sz="1200">
                <a:solidFill>
                  <a:srgbClr val="000000"/>
                </a:solidFill>
              </a:rPr>
              <a:pPr/>
              <a:t>33</a:t>
            </a:fld>
            <a:endParaRPr lang="en-US" sz="1200">
              <a:solidFill>
                <a:srgbClr val="000000"/>
              </a:solidFill>
            </a:endParaRPr>
          </a:p>
        </p:txBody>
      </p:sp>
    </p:spTree>
    <p:extLst>
      <p:ext uri="{BB962C8B-B14F-4D97-AF65-F5344CB8AC3E}">
        <p14:creationId xmlns:p14="http://schemas.microsoft.com/office/powerpoint/2010/main" val="2743066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3810000" y="514350"/>
            <a:ext cx="4572000" cy="2571750"/>
          </a:xfrm>
          <a:ln/>
        </p:spPr>
      </p:sp>
      <p:sp>
        <p:nvSpPr>
          <p:cNvPr id="28675" name="Notes Placeholder 2"/>
          <p:cNvSpPr>
            <a:spLocks noGrp="1"/>
          </p:cNvSpPr>
          <p:nvPr>
            <p:ph type="body" idx="1"/>
          </p:nvPr>
        </p:nvSpPr>
        <p:spPr>
          <a:noFill/>
          <a:ln/>
        </p:spPr>
        <p:txBody>
          <a:bodyPr>
            <a:normAutofit/>
          </a:bodyPr>
          <a:lstStyle/>
          <a:p>
            <a:pPr lvl="0" fontAlgn="t">
              <a:buFont typeface="Arial" pitchFamily="34" charset="0"/>
              <a:buNone/>
            </a:pPr>
            <a:r>
              <a:rPr lang="en-US" sz="1600" b="1" dirty="0"/>
              <a:t>AB 627</a:t>
            </a:r>
          </a:p>
          <a:p>
            <a:pPr lvl="0" fontAlgn="t">
              <a:buFont typeface="Arial" pitchFamily="34" charset="0"/>
              <a:buChar char="•"/>
            </a:pPr>
            <a:r>
              <a:rPr lang="en-US" sz="1600" dirty="0"/>
              <a:t>In 2009, AB 627 would have established basic nutrition and PA requirements as a condition of licensure. It was vetoed by Governor Schwarzenegger due to concerns about cost and feasibility of implementation by child care providers.</a:t>
            </a:r>
          </a:p>
          <a:p>
            <a:pPr lvl="0" fontAlgn="t">
              <a:buFont typeface="Arial" pitchFamily="34" charset="0"/>
              <a:buNone/>
            </a:pPr>
            <a:endParaRPr lang="en-US" sz="1600" dirty="0"/>
          </a:p>
          <a:p>
            <a:pPr lvl="0" fontAlgn="t">
              <a:buFont typeface="Arial" pitchFamily="34" charset="0"/>
              <a:buChar char="•"/>
            </a:pPr>
            <a:r>
              <a:rPr lang="en-US" sz="1600" dirty="0"/>
              <a:t>Would have required water to be available throughout the day, allowed only low-fat or non-fat milk to be served to children two years or older, and provided at least one serving of a vegetable at lunch or dinner, unless exempted in writing by a physician.</a:t>
            </a:r>
          </a:p>
          <a:p>
            <a:pPr lvl="0" fontAlgn="t">
              <a:buFont typeface="Arial" pitchFamily="34" charset="0"/>
              <a:buChar char="•"/>
            </a:pPr>
            <a:endParaRPr lang="en-US" sz="1600" dirty="0"/>
          </a:p>
          <a:p>
            <a:pPr lvl="0" fontAlgn="t">
              <a:buFont typeface="Arial" pitchFamily="34" charset="0"/>
              <a:buNone/>
            </a:pPr>
            <a:endParaRPr lang="en-US" sz="1600" dirty="0"/>
          </a:p>
          <a:p>
            <a:endParaRPr lang="en-US" baseline="0" dirty="0" smtClean="0"/>
          </a:p>
        </p:txBody>
      </p:sp>
      <p:sp>
        <p:nvSpPr>
          <p:cNvPr id="4" name="Slide Number Placeholder 3"/>
          <p:cNvSpPr>
            <a:spLocks noGrp="1"/>
          </p:cNvSpPr>
          <p:nvPr>
            <p:ph type="sldNum" sz="quarter" idx="5"/>
          </p:nvPr>
        </p:nvSpPr>
        <p:spPr/>
        <p:txBody>
          <a:bodyPr/>
          <a:lstStyle/>
          <a:p>
            <a:pPr>
              <a:defRPr/>
            </a:pPr>
            <a:fld id="{807EB31E-9671-474B-A364-43E7EDE79860}"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3338015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3811588" y="514350"/>
            <a:ext cx="4572000" cy="2571750"/>
          </a:xfrm>
          <a:ln/>
        </p:spPr>
      </p:sp>
      <p:sp>
        <p:nvSpPr>
          <p:cNvPr id="139267" name="Notes Placeholder 2"/>
          <p:cNvSpPr>
            <a:spLocks noGrp="1"/>
          </p:cNvSpPr>
          <p:nvPr>
            <p:ph type="body" idx="1"/>
          </p:nvPr>
        </p:nvSpPr>
        <p:spPr>
          <a:noFill/>
        </p:spPr>
        <p:txBody>
          <a:bodyPr/>
          <a:lstStyle/>
          <a:p>
            <a:endParaRPr lang="en-US" altLang="en-US" smtClean="0"/>
          </a:p>
        </p:txBody>
      </p:sp>
      <p:sp>
        <p:nvSpPr>
          <p:cNvPr id="13926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36D76A0-750E-47DD-9BF2-F245A5AAABC8}" type="slidenum">
              <a:rPr lang="en-US" altLang="en-US">
                <a:solidFill>
                  <a:srgbClr val="000000"/>
                </a:solidFill>
              </a:rPr>
              <a:pPr eaLnBrk="1" hangingPunct="1">
                <a:spcBef>
                  <a:spcPct val="0"/>
                </a:spcBef>
              </a:pPr>
              <a:t>35</a:t>
            </a:fld>
            <a:endParaRPr lang="en-US" altLang="en-US">
              <a:solidFill>
                <a:srgbClr val="000000"/>
              </a:solidFill>
            </a:endParaRPr>
          </a:p>
        </p:txBody>
      </p:sp>
    </p:spTree>
    <p:extLst>
      <p:ext uri="{BB962C8B-B14F-4D97-AF65-F5344CB8AC3E}">
        <p14:creationId xmlns:p14="http://schemas.microsoft.com/office/powerpoint/2010/main" val="2409298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3810000" y="514350"/>
            <a:ext cx="4572000" cy="2571750"/>
          </a:xfrm>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Curriculum will be tailored specifically for each type of provider in both English and Spanish</a:t>
            </a:r>
          </a:p>
          <a:p>
            <a:endParaRPr lang="en-US" dirty="0" smtClean="0"/>
          </a:p>
          <a:p>
            <a:pPr eaLnBrk="1" hangingPunct="1">
              <a:spcBef>
                <a:spcPct val="0"/>
              </a:spcBef>
            </a:pPr>
            <a:r>
              <a:rPr lang="en-US" dirty="0" smtClean="0"/>
              <a:t>Incorporation of parents via provider-parent meetings and workshops on healthy movement, food prep, etc.</a:t>
            </a:r>
          </a:p>
          <a:p>
            <a:endParaRPr lang="en-US" dirty="0" smtClean="0"/>
          </a:p>
          <a:p>
            <a:endParaRPr lang="en-US" dirty="0" smtClean="0"/>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48" eaLnBrk="0" hangingPunct="0">
              <a:defRPr sz="2400">
                <a:solidFill>
                  <a:schemeClr val="tx1"/>
                </a:solidFill>
                <a:latin typeface="Times" pitchFamily="18" charset="0"/>
              </a:defRPr>
            </a:lvl1pPr>
            <a:lvl2pPr marL="729057" indent="-280406" defTabSz="906648" eaLnBrk="0" hangingPunct="0">
              <a:defRPr sz="2400">
                <a:solidFill>
                  <a:schemeClr val="tx1"/>
                </a:solidFill>
                <a:latin typeface="Times" pitchFamily="18" charset="0"/>
              </a:defRPr>
            </a:lvl2pPr>
            <a:lvl3pPr marL="1121626" indent="-224325" defTabSz="906648" eaLnBrk="0" hangingPunct="0">
              <a:defRPr sz="2400">
                <a:solidFill>
                  <a:schemeClr val="tx1"/>
                </a:solidFill>
                <a:latin typeface="Times" pitchFamily="18" charset="0"/>
              </a:defRPr>
            </a:lvl3pPr>
            <a:lvl4pPr marL="1570276" indent="-224325" defTabSz="906648" eaLnBrk="0" hangingPunct="0">
              <a:defRPr sz="2400">
                <a:solidFill>
                  <a:schemeClr val="tx1"/>
                </a:solidFill>
                <a:latin typeface="Times" pitchFamily="18" charset="0"/>
              </a:defRPr>
            </a:lvl4pPr>
            <a:lvl5pPr marL="2018927" indent="-224325" defTabSz="906648" eaLnBrk="0" hangingPunct="0">
              <a:defRPr sz="2400">
                <a:solidFill>
                  <a:schemeClr val="tx1"/>
                </a:solidFill>
                <a:latin typeface="Times" pitchFamily="18" charset="0"/>
              </a:defRPr>
            </a:lvl5pPr>
            <a:lvl6pPr marL="2467577" indent="-224325" defTabSz="906648" eaLnBrk="0" fontAlgn="base" hangingPunct="0">
              <a:spcBef>
                <a:spcPct val="0"/>
              </a:spcBef>
              <a:spcAft>
                <a:spcPct val="0"/>
              </a:spcAft>
              <a:defRPr sz="2400">
                <a:solidFill>
                  <a:schemeClr val="tx1"/>
                </a:solidFill>
                <a:latin typeface="Times" pitchFamily="18" charset="0"/>
              </a:defRPr>
            </a:lvl6pPr>
            <a:lvl7pPr marL="2916227" indent="-224325" defTabSz="906648" eaLnBrk="0" fontAlgn="base" hangingPunct="0">
              <a:spcBef>
                <a:spcPct val="0"/>
              </a:spcBef>
              <a:spcAft>
                <a:spcPct val="0"/>
              </a:spcAft>
              <a:defRPr sz="2400">
                <a:solidFill>
                  <a:schemeClr val="tx1"/>
                </a:solidFill>
                <a:latin typeface="Times" pitchFamily="18" charset="0"/>
              </a:defRPr>
            </a:lvl7pPr>
            <a:lvl8pPr marL="3364878" indent="-224325" defTabSz="906648" eaLnBrk="0" fontAlgn="base" hangingPunct="0">
              <a:spcBef>
                <a:spcPct val="0"/>
              </a:spcBef>
              <a:spcAft>
                <a:spcPct val="0"/>
              </a:spcAft>
              <a:defRPr sz="2400">
                <a:solidFill>
                  <a:schemeClr val="tx1"/>
                </a:solidFill>
                <a:latin typeface="Times" pitchFamily="18" charset="0"/>
              </a:defRPr>
            </a:lvl8pPr>
            <a:lvl9pPr marL="3813528" indent="-224325" defTabSz="906648" eaLnBrk="0" fontAlgn="base" hangingPunct="0">
              <a:spcBef>
                <a:spcPct val="0"/>
              </a:spcBef>
              <a:spcAft>
                <a:spcPct val="0"/>
              </a:spcAft>
              <a:defRPr sz="2400">
                <a:solidFill>
                  <a:schemeClr val="tx1"/>
                </a:solidFill>
                <a:latin typeface="Times" pitchFamily="18" charset="0"/>
              </a:defRPr>
            </a:lvl9pPr>
          </a:lstStyle>
          <a:p>
            <a:fld id="{3D16D0D0-EDC7-46C7-992A-E0BF8F650F5F}" type="slidenum">
              <a:rPr lang="en-US" sz="1200">
                <a:solidFill>
                  <a:srgbClr val="000000"/>
                </a:solidFill>
              </a:rPr>
              <a:pPr/>
              <a:t>36</a:t>
            </a:fld>
            <a:endParaRPr lang="en-US" sz="1200">
              <a:solidFill>
                <a:srgbClr val="000000"/>
              </a:solidFill>
            </a:endParaRPr>
          </a:p>
        </p:txBody>
      </p:sp>
    </p:spTree>
    <p:extLst>
      <p:ext uri="{BB962C8B-B14F-4D97-AF65-F5344CB8AC3E}">
        <p14:creationId xmlns:p14="http://schemas.microsoft.com/office/powerpoint/2010/main" val="114570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3810000" y="514350"/>
            <a:ext cx="4572000" cy="2571750"/>
          </a:xfrm>
          <a:ln/>
        </p:spPr>
      </p:sp>
      <p:sp>
        <p:nvSpPr>
          <p:cNvPr id="28675" name="Notes Placeholder 2"/>
          <p:cNvSpPr>
            <a:spLocks noGrp="1"/>
          </p:cNvSpPr>
          <p:nvPr>
            <p:ph type="body" idx="1"/>
          </p:nvPr>
        </p:nvSpPr>
        <p:spPr>
          <a:ln/>
        </p:spPr>
        <p:txBody>
          <a:bodyPr/>
          <a:lstStyle/>
          <a:p>
            <a:pPr>
              <a:defRPr/>
            </a:pPr>
            <a:r>
              <a:rPr lang="en-US" dirty="0" smtClean="0">
                <a:effectLst>
                  <a:outerShdw blurRad="38100" dist="38100" dir="2700000" algn="tl">
                    <a:srgbClr val="000000">
                      <a:alpha val="43137"/>
                    </a:srgbClr>
                  </a:outerShdw>
                </a:effectLst>
              </a:rPr>
              <a:t>Above all we hope to</a:t>
            </a:r>
            <a:r>
              <a:rPr lang="en-US" dirty="0" smtClean="0">
                <a:latin typeface="+mn-lt"/>
              </a:rPr>
              <a:t> reduce prevalence of overweight and obesity among children in child care</a:t>
            </a:r>
          </a:p>
          <a:p>
            <a:pPr>
              <a:defRPr/>
            </a:pPr>
            <a:endParaRPr lang="en-US" dirty="0" smtClean="0">
              <a:effectLst>
                <a:outerShdw blurRad="38100" dist="38100" dir="2700000" algn="tl">
                  <a:srgbClr val="000000">
                    <a:alpha val="43137"/>
                  </a:srgbClr>
                </a:outerShdw>
              </a:effectLst>
            </a:endParaRPr>
          </a:p>
          <a:p>
            <a:pPr>
              <a:defRPr/>
            </a:pPr>
            <a:r>
              <a:rPr lang="en-US" dirty="0" smtClean="0">
                <a:effectLst>
                  <a:outerShdw blurRad="38100" dist="38100" dir="2700000" algn="tl">
                    <a:srgbClr val="000000">
                      <a:alpha val="43137"/>
                    </a:srgbClr>
                  </a:outerShdw>
                </a:effectLst>
              </a:rPr>
              <a:t>However, through implementation of the LA ROCCS Project SOW we anticipate accomplishing the outcomes described in the slide.</a:t>
            </a:r>
          </a:p>
          <a:p>
            <a:pPr>
              <a:defRPr/>
            </a:pPr>
            <a:endParaRPr lang="en-US" b="1" dirty="0" smtClean="0">
              <a:effectLst>
                <a:outerShdw blurRad="38100" dist="38100" dir="2700000" algn="tl">
                  <a:srgbClr val="000000">
                    <a:alpha val="43137"/>
                  </a:srgbClr>
                </a:outerShdw>
              </a:effectLst>
            </a:endParaRPr>
          </a:p>
          <a:p>
            <a:pPr>
              <a:defRPr/>
            </a:pPr>
            <a:r>
              <a:rPr lang="en-US" b="1" dirty="0" smtClean="0">
                <a:effectLst>
                  <a:outerShdw blurRad="38100" dist="38100" dir="2700000" algn="tl">
                    <a:srgbClr val="000000">
                      <a:alpha val="43137"/>
                    </a:srgbClr>
                  </a:outerShdw>
                </a:effectLst>
              </a:rPr>
              <a:t>Other Considerations</a:t>
            </a:r>
          </a:p>
          <a:p>
            <a:pPr>
              <a:defRPr/>
            </a:pPr>
            <a:r>
              <a:rPr lang="en-US" dirty="0" smtClean="0"/>
              <a:t>Project may inform future advocacy efforts such as:</a:t>
            </a:r>
          </a:p>
          <a:p>
            <a:pPr lvl="1">
              <a:buFont typeface="Arial" pitchFamily="34" charset="0"/>
              <a:buChar char="•"/>
              <a:defRPr/>
            </a:pPr>
            <a:r>
              <a:rPr lang="en-US" dirty="0" smtClean="0"/>
              <a:t> Enhanced licensing regulations with improved Nutrition and Physical Activity standards at the State level</a:t>
            </a:r>
          </a:p>
          <a:p>
            <a:pPr lvl="1">
              <a:buFont typeface="Arial" pitchFamily="34" charset="0"/>
              <a:buChar char="•"/>
              <a:defRPr/>
            </a:pPr>
            <a:r>
              <a:rPr lang="en-US" dirty="0" smtClean="0"/>
              <a:t> Ways to improve participation in the Child and Adult Care Food Program (CACFP)</a:t>
            </a:r>
          </a:p>
          <a:p>
            <a:pPr>
              <a:defRPr/>
            </a:pPr>
            <a:endParaRPr lang="en-US" dirty="0" smtClean="0"/>
          </a:p>
          <a:p>
            <a:pPr>
              <a:defRPr/>
            </a:pPr>
            <a:r>
              <a:rPr lang="en-US" dirty="0" smtClean="0"/>
              <a:t>While it is not in the current project budget we hope the outcome of this project will influence the development of state standards for nutrition and PA in child care. </a:t>
            </a:r>
          </a:p>
          <a:p>
            <a:pPr>
              <a:defRPr/>
            </a:pPr>
            <a:endParaRPr lang="en-US" dirty="0" smtClean="0"/>
          </a:p>
          <a:p>
            <a:pPr>
              <a:defRPr/>
            </a:pPr>
            <a:endParaRPr lang="en-US" dirty="0" smtClean="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48" eaLnBrk="0" hangingPunct="0">
              <a:defRPr sz="2400">
                <a:solidFill>
                  <a:schemeClr val="tx1"/>
                </a:solidFill>
                <a:latin typeface="Times" pitchFamily="18" charset="0"/>
              </a:defRPr>
            </a:lvl1pPr>
            <a:lvl2pPr marL="729057" indent="-280406" defTabSz="906648" eaLnBrk="0" hangingPunct="0">
              <a:defRPr sz="2400">
                <a:solidFill>
                  <a:schemeClr val="tx1"/>
                </a:solidFill>
                <a:latin typeface="Times" pitchFamily="18" charset="0"/>
              </a:defRPr>
            </a:lvl2pPr>
            <a:lvl3pPr marL="1121626" indent="-224325" defTabSz="906648" eaLnBrk="0" hangingPunct="0">
              <a:defRPr sz="2400">
                <a:solidFill>
                  <a:schemeClr val="tx1"/>
                </a:solidFill>
                <a:latin typeface="Times" pitchFamily="18" charset="0"/>
              </a:defRPr>
            </a:lvl3pPr>
            <a:lvl4pPr marL="1570276" indent="-224325" defTabSz="906648" eaLnBrk="0" hangingPunct="0">
              <a:defRPr sz="2400">
                <a:solidFill>
                  <a:schemeClr val="tx1"/>
                </a:solidFill>
                <a:latin typeface="Times" pitchFamily="18" charset="0"/>
              </a:defRPr>
            </a:lvl4pPr>
            <a:lvl5pPr marL="2018927" indent="-224325" defTabSz="906648" eaLnBrk="0" hangingPunct="0">
              <a:defRPr sz="2400">
                <a:solidFill>
                  <a:schemeClr val="tx1"/>
                </a:solidFill>
                <a:latin typeface="Times" pitchFamily="18" charset="0"/>
              </a:defRPr>
            </a:lvl5pPr>
            <a:lvl6pPr marL="2467577" indent="-224325" defTabSz="906648" eaLnBrk="0" fontAlgn="base" hangingPunct="0">
              <a:spcBef>
                <a:spcPct val="0"/>
              </a:spcBef>
              <a:spcAft>
                <a:spcPct val="0"/>
              </a:spcAft>
              <a:defRPr sz="2400">
                <a:solidFill>
                  <a:schemeClr val="tx1"/>
                </a:solidFill>
                <a:latin typeface="Times" pitchFamily="18" charset="0"/>
              </a:defRPr>
            </a:lvl6pPr>
            <a:lvl7pPr marL="2916227" indent="-224325" defTabSz="906648" eaLnBrk="0" fontAlgn="base" hangingPunct="0">
              <a:spcBef>
                <a:spcPct val="0"/>
              </a:spcBef>
              <a:spcAft>
                <a:spcPct val="0"/>
              </a:spcAft>
              <a:defRPr sz="2400">
                <a:solidFill>
                  <a:schemeClr val="tx1"/>
                </a:solidFill>
                <a:latin typeface="Times" pitchFamily="18" charset="0"/>
              </a:defRPr>
            </a:lvl7pPr>
            <a:lvl8pPr marL="3364878" indent="-224325" defTabSz="906648" eaLnBrk="0" fontAlgn="base" hangingPunct="0">
              <a:spcBef>
                <a:spcPct val="0"/>
              </a:spcBef>
              <a:spcAft>
                <a:spcPct val="0"/>
              </a:spcAft>
              <a:defRPr sz="2400">
                <a:solidFill>
                  <a:schemeClr val="tx1"/>
                </a:solidFill>
                <a:latin typeface="Times" pitchFamily="18" charset="0"/>
              </a:defRPr>
            </a:lvl8pPr>
            <a:lvl9pPr marL="3813528" indent="-224325" defTabSz="906648" eaLnBrk="0" fontAlgn="base" hangingPunct="0">
              <a:spcBef>
                <a:spcPct val="0"/>
              </a:spcBef>
              <a:spcAft>
                <a:spcPct val="0"/>
              </a:spcAft>
              <a:defRPr sz="2400">
                <a:solidFill>
                  <a:schemeClr val="tx1"/>
                </a:solidFill>
                <a:latin typeface="Times" pitchFamily="18" charset="0"/>
              </a:defRPr>
            </a:lvl9pPr>
          </a:lstStyle>
          <a:p>
            <a:fld id="{C229F197-C0FD-40F6-A844-F174D0253884}" type="slidenum">
              <a:rPr lang="en-US" sz="1200">
                <a:solidFill>
                  <a:srgbClr val="000000"/>
                </a:solidFill>
              </a:rPr>
              <a:pPr/>
              <a:t>37</a:t>
            </a:fld>
            <a:endParaRPr lang="en-US" sz="1200">
              <a:solidFill>
                <a:srgbClr val="000000"/>
              </a:solidFill>
            </a:endParaRPr>
          </a:p>
        </p:txBody>
      </p:sp>
    </p:spTree>
    <p:extLst>
      <p:ext uri="{BB962C8B-B14F-4D97-AF65-F5344CB8AC3E}">
        <p14:creationId xmlns:p14="http://schemas.microsoft.com/office/powerpoint/2010/main" val="2307256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3810000" y="514350"/>
            <a:ext cx="4572000" cy="2571750"/>
          </a:xfrm>
          <a:ln/>
        </p:spPr>
      </p:sp>
      <p:sp>
        <p:nvSpPr>
          <p:cNvPr id="28675" name="Notes Placeholder 2"/>
          <p:cNvSpPr>
            <a:spLocks noGrp="1"/>
          </p:cNvSpPr>
          <p:nvPr>
            <p:ph type="body" idx="1"/>
          </p:nvPr>
        </p:nvSpPr>
        <p:spPr>
          <a:ln/>
        </p:spPr>
        <p:txBody>
          <a:bodyPr/>
          <a:lstStyle/>
          <a:p>
            <a:r>
              <a:rPr lang="en-US" dirty="0" smtClean="0"/>
              <a:t>Talk about</a:t>
            </a:r>
            <a:r>
              <a:rPr lang="en-US" baseline="0" dirty="0" smtClean="0"/>
              <a:t> the curriculum development</a:t>
            </a:r>
          </a:p>
          <a:p>
            <a:r>
              <a:rPr lang="en-US" baseline="0" dirty="0" smtClean="0"/>
              <a:t>Nikki will walk through components of the curriculum</a:t>
            </a:r>
          </a:p>
          <a:p>
            <a:r>
              <a:rPr lang="en-US" baseline="0" dirty="0" smtClean="0"/>
              <a:t>And there will be a verbal quiz about nutrition and PA</a:t>
            </a:r>
            <a:endParaRPr lang="en-US" dirty="0" smtClean="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48" eaLnBrk="0" hangingPunct="0">
              <a:defRPr sz="2400">
                <a:solidFill>
                  <a:schemeClr val="tx1"/>
                </a:solidFill>
                <a:latin typeface="Times" pitchFamily="18" charset="0"/>
              </a:defRPr>
            </a:lvl1pPr>
            <a:lvl2pPr marL="729057" indent="-280406" defTabSz="906648" eaLnBrk="0" hangingPunct="0">
              <a:defRPr sz="2400">
                <a:solidFill>
                  <a:schemeClr val="tx1"/>
                </a:solidFill>
                <a:latin typeface="Times" pitchFamily="18" charset="0"/>
              </a:defRPr>
            </a:lvl2pPr>
            <a:lvl3pPr marL="1121626" indent="-224325" defTabSz="906648" eaLnBrk="0" hangingPunct="0">
              <a:defRPr sz="2400">
                <a:solidFill>
                  <a:schemeClr val="tx1"/>
                </a:solidFill>
                <a:latin typeface="Times" pitchFamily="18" charset="0"/>
              </a:defRPr>
            </a:lvl3pPr>
            <a:lvl4pPr marL="1570276" indent="-224325" defTabSz="906648" eaLnBrk="0" hangingPunct="0">
              <a:defRPr sz="2400">
                <a:solidFill>
                  <a:schemeClr val="tx1"/>
                </a:solidFill>
                <a:latin typeface="Times" pitchFamily="18" charset="0"/>
              </a:defRPr>
            </a:lvl4pPr>
            <a:lvl5pPr marL="2018927" indent="-224325" defTabSz="906648" eaLnBrk="0" hangingPunct="0">
              <a:defRPr sz="2400">
                <a:solidFill>
                  <a:schemeClr val="tx1"/>
                </a:solidFill>
                <a:latin typeface="Times" pitchFamily="18" charset="0"/>
              </a:defRPr>
            </a:lvl5pPr>
            <a:lvl6pPr marL="2467577" indent="-224325" defTabSz="906648" eaLnBrk="0" fontAlgn="base" hangingPunct="0">
              <a:spcBef>
                <a:spcPct val="0"/>
              </a:spcBef>
              <a:spcAft>
                <a:spcPct val="0"/>
              </a:spcAft>
              <a:defRPr sz="2400">
                <a:solidFill>
                  <a:schemeClr val="tx1"/>
                </a:solidFill>
                <a:latin typeface="Times" pitchFamily="18" charset="0"/>
              </a:defRPr>
            </a:lvl6pPr>
            <a:lvl7pPr marL="2916227" indent="-224325" defTabSz="906648" eaLnBrk="0" fontAlgn="base" hangingPunct="0">
              <a:spcBef>
                <a:spcPct val="0"/>
              </a:spcBef>
              <a:spcAft>
                <a:spcPct val="0"/>
              </a:spcAft>
              <a:defRPr sz="2400">
                <a:solidFill>
                  <a:schemeClr val="tx1"/>
                </a:solidFill>
                <a:latin typeface="Times" pitchFamily="18" charset="0"/>
              </a:defRPr>
            </a:lvl7pPr>
            <a:lvl8pPr marL="3364878" indent="-224325" defTabSz="906648" eaLnBrk="0" fontAlgn="base" hangingPunct="0">
              <a:spcBef>
                <a:spcPct val="0"/>
              </a:spcBef>
              <a:spcAft>
                <a:spcPct val="0"/>
              </a:spcAft>
              <a:defRPr sz="2400">
                <a:solidFill>
                  <a:schemeClr val="tx1"/>
                </a:solidFill>
                <a:latin typeface="Times" pitchFamily="18" charset="0"/>
              </a:defRPr>
            </a:lvl8pPr>
            <a:lvl9pPr marL="3813528" indent="-224325" defTabSz="906648" eaLnBrk="0" fontAlgn="base" hangingPunct="0">
              <a:spcBef>
                <a:spcPct val="0"/>
              </a:spcBef>
              <a:spcAft>
                <a:spcPct val="0"/>
              </a:spcAft>
              <a:defRPr sz="2400">
                <a:solidFill>
                  <a:schemeClr val="tx1"/>
                </a:solidFill>
                <a:latin typeface="Times" pitchFamily="18" charset="0"/>
              </a:defRPr>
            </a:lvl9pPr>
          </a:lstStyle>
          <a:p>
            <a:fld id="{C229F197-C0FD-40F6-A844-F174D0253884}" type="slidenum">
              <a:rPr lang="en-US" sz="1200">
                <a:solidFill>
                  <a:srgbClr val="000000"/>
                </a:solidFill>
              </a:rPr>
              <a:pPr/>
              <a:t>38</a:t>
            </a:fld>
            <a:endParaRPr lang="en-US" sz="1200">
              <a:solidFill>
                <a:srgbClr val="000000"/>
              </a:solidFill>
            </a:endParaRPr>
          </a:p>
        </p:txBody>
      </p:sp>
    </p:spTree>
    <p:extLst>
      <p:ext uri="{BB962C8B-B14F-4D97-AF65-F5344CB8AC3E}">
        <p14:creationId xmlns:p14="http://schemas.microsoft.com/office/powerpoint/2010/main" val="2817424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have trained 1732 providers</a:t>
            </a:r>
            <a:r>
              <a:rPr lang="en-US" baseline="0" dirty="0" smtClean="0"/>
              <a:t> as of August 15, 2014. The numbers in the update document are as of June 30, 2014.</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Of the providers trained, approximately 50% are child care centers, 40% are licensed homes and 10% are license-exempt caregivers.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37E3E6C-534F-4F1F-96A8-8C1C8425585C}"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605504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7E3E6C-534F-4F1F-96A8-8C1C8425585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628184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lstStyle/>
          <a:p>
            <a:pPr algn="ctr"/>
            <a:r>
              <a:rPr lang="es-MX" sz="1600" b="1" u="sng" dirty="0" err="1" smtClean="0">
                <a:solidFill>
                  <a:srgbClr val="7030A0"/>
                </a:solidFill>
              </a:rPr>
              <a:t>Provider</a:t>
            </a:r>
            <a:r>
              <a:rPr lang="es-MX" sz="1600" b="1" u="sng" dirty="0" smtClean="0">
                <a:solidFill>
                  <a:srgbClr val="7030A0"/>
                </a:solidFill>
              </a:rPr>
              <a:t> </a:t>
            </a:r>
            <a:r>
              <a:rPr lang="es-MX" sz="1600" b="1" u="sng" dirty="0" err="1" smtClean="0">
                <a:solidFill>
                  <a:srgbClr val="7030A0"/>
                </a:solidFill>
              </a:rPr>
              <a:t>Most</a:t>
            </a:r>
            <a:r>
              <a:rPr lang="es-MX" sz="1600" b="1" u="sng" dirty="0" smtClean="0">
                <a:solidFill>
                  <a:srgbClr val="7030A0"/>
                </a:solidFill>
              </a:rPr>
              <a:t> </a:t>
            </a:r>
            <a:r>
              <a:rPr lang="es-MX" sz="1600" b="1" u="sng" dirty="0" err="1" smtClean="0">
                <a:solidFill>
                  <a:srgbClr val="7030A0"/>
                </a:solidFill>
              </a:rPr>
              <a:t>Common</a:t>
            </a:r>
            <a:r>
              <a:rPr lang="es-MX" sz="1600" b="1" u="sng" dirty="0" smtClean="0">
                <a:solidFill>
                  <a:srgbClr val="7030A0"/>
                </a:solidFill>
              </a:rPr>
              <a:t> Coaching </a:t>
            </a:r>
            <a:r>
              <a:rPr lang="es-MX" sz="1600" b="1" u="sng" dirty="0" err="1" smtClean="0">
                <a:solidFill>
                  <a:srgbClr val="7030A0"/>
                </a:solidFill>
              </a:rPr>
              <a:t>Requests</a:t>
            </a:r>
            <a:endParaRPr lang="es-MX" sz="1600" b="1" u="sng" dirty="0" smtClean="0">
              <a:solidFill>
                <a:srgbClr val="7030A0"/>
              </a:solidFill>
            </a:endParaRPr>
          </a:p>
          <a:p>
            <a:pPr>
              <a:buFont typeface="Wingdings" pitchFamily="2" charset="2"/>
              <a:buChar char="v"/>
            </a:pPr>
            <a:r>
              <a:rPr lang="es-MX" sz="1200" dirty="0" err="1" smtClean="0"/>
              <a:t>Menu</a:t>
            </a:r>
            <a:r>
              <a:rPr lang="es-MX" sz="1200" dirty="0" smtClean="0"/>
              <a:t> plan </a:t>
            </a:r>
            <a:r>
              <a:rPr lang="es-MX" sz="1200" dirty="0" err="1" smtClean="0"/>
              <a:t>improvements</a:t>
            </a:r>
            <a:r>
              <a:rPr lang="es-MX" sz="1200" dirty="0" smtClean="0"/>
              <a:t> / </a:t>
            </a:r>
            <a:r>
              <a:rPr lang="es-MX" sz="1200" dirty="0" err="1" smtClean="0"/>
              <a:t>recipe</a:t>
            </a:r>
            <a:r>
              <a:rPr lang="es-MX" sz="1200" dirty="0" smtClean="0"/>
              <a:t> ideas </a:t>
            </a:r>
          </a:p>
          <a:p>
            <a:pPr>
              <a:buFont typeface="Wingdings" pitchFamily="2" charset="2"/>
              <a:buChar char="v"/>
            </a:pPr>
            <a:r>
              <a:rPr lang="es-MX" sz="1200" dirty="0" err="1" smtClean="0"/>
              <a:t>Developing</a:t>
            </a:r>
            <a:r>
              <a:rPr lang="es-MX" sz="1200" dirty="0" smtClean="0"/>
              <a:t> new </a:t>
            </a:r>
            <a:r>
              <a:rPr lang="es-MX" sz="1200" dirty="0" err="1" smtClean="0"/>
              <a:t>menus</a:t>
            </a:r>
            <a:r>
              <a:rPr lang="es-MX" sz="1200" dirty="0" smtClean="0"/>
              <a:t> </a:t>
            </a:r>
            <a:r>
              <a:rPr lang="es-MX" sz="1200" dirty="0" err="1" smtClean="0"/>
              <a:t>for</a:t>
            </a:r>
            <a:r>
              <a:rPr lang="es-MX" sz="1200" dirty="0" smtClean="0"/>
              <a:t> new </a:t>
            </a:r>
            <a:r>
              <a:rPr lang="es-MX" sz="1200" dirty="0" err="1" smtClean="0"/>
              <a:t>providers</a:t>
            </a:r>
            <a:endParaRPr lang="es-MX" sz="1200" dirty="0" smtClean="0"/>
          </a:p>
          <a:p>
            <a:pPr>
              <a:buFont typeface="Wingdings" pitchFamily="2" charset="2"/>
              <a:buChar char="v"/>
            </a:pPr>
            <a:r>
              <a:rPr lang="es-MX" sz="1200" dirty="0" err="1" smtClean="0"/>
              <a:t>Assistance</a:t>
            </a:r>
            <a:r>
              <a:rPr lang="es-MX" sz="1200" dirty="0" smtClean="0"/>
              <a:t> </a:t>
            </a:r>
            <a:r>
              <a:rPr lang="es-MX" sz="1200" dirty="0" err="1" smtClean="0"/>
              <a:t>with</a:t>
            </a:r>
            <a:r>
              <a:rPr lang="es-MX" sz="1200" dirty="0" smtClean="0"/>
              <a:t> </a:t>
            </a:r>
            <a:r>
              <a:rPr lang="es-MX" sz="1200" dirty="0" err="1" smtClean="0"/>
              <a:t>joininig</a:t>
            </a:r>
            <a:r>
              <a:rPr lang="es-MX" sz="1200" dirty="0" smtClean="0"/>
              <a:t> </a:t>
            </a:r>
            <a:r>
              <a:rPr lang="es-MX" sz="1200" dirty="0" err="1" smtClean="0"/>
              <a:t>the</a:t>
            </a:r>
            <a:r>
              <a:rPr lang="es-MX" sz="1200" dirty="0" smtClean="0"/>
              <a:t> </a:t>
            </a:r>
            <a:r>
              <a:rPr lang="es-MX" sz="1200" dirty="0" err="1" smtClean="0"/>
              <a:t>Child</a:t>
            </a:r>
            <a:r>
              <a:rPr lang="es-MX" sz="1200" dirty="0" smtClean="0"/>
              <a:t> </a:t>
            </a:r>
            <a:r>
              <a:rPr lang="es-MX" sz="1200" dirty="0" err="1" smtClean="0"/>
              <a:t>Care</a:t>
            </a:r>
            <a:r>
              <a:rPr lang="es-MX" sz="1200" dirty="0" smtClean="0"/>
              <a:t> and </a:t>
            </a:r>
            <a:r>
              <a:rPr lang="es-MX" sz="1200" dirty="0" err="1" smtClean="0"/>
              <a:t>Adult</a:t>
            </a:r>
            <a:r>
              <a:rPr lang="es-MX" sz="1200" dirty="0" smtClean="0"/>
              <a:t> </a:t>
            </a:r>
            <a:r>
              <a:rPr lang="es-MX" sz="1200" dirty="0" err="1" smtClean="0"/>
              <a:t>Food</a:t>
            </a:r>
            <a:r>
              <a:rPr lang="es-MX" sz="1200" dirty="0" smtClean="0"/>
              <a:t> </a:t>
            </a:r>
            <a:r>
              <a:rPr lang="es-MX" sz="1200" dirty="0" err="1" smtClean="0"/>
              <a:t>Program</a:t>
            </a:r>
            <a:r>
              <a:rPr lang="es-MX" sz="1200" dirty="0" smtClean="0"/>
              <a:t> (CCAFP)</a:t>
            </a:r>
          </a:p>
          <a:p>
            <a:pPr>
              <a:buFont typeface="Wingdings" pitchFamily="2" charset="2"/>
              <a:buChar char="v"/>
            </a:pPr>
            <a:r>
              <a:rPr lang="es-MX" sz="1200" dirty="0" err="1" smtClean="0"/>
              <a:t>Healthy</a:t>
            </a:r>
            <a:r>
              <a:rPr lang="es-MX" sz="1200" dirty="0" smtClean="0"/>
              <a:t> </a:t>
            </a:r>
            <a:r>
              <a:rPr lang="es-MX" sz="1200" dirty="0" err="1" smtClean="0"/>
              <a:t>cooking</a:t>
            </a:r>
            <a:r>
              <a:rPr lang="es-MX" sz="1200" dirty="0" smtClean="0"/>
              <a:t> </a:t>
            </a:r>
            <a:r>
              <a:rPr lang="es-MX" sz="1200" dirty="0" err="1" smtClean="0"/>
              <a:t>activity</a:t>
            </a:r>
            <a:r>
              <a:rPr lang="es-MX" sz="1200" dirty="0" smtClean="0"/>
              <a:t> ideas</a:t>
            </a:r>
          </a:p>
          <a:p>
            <a:pPr>
              <a:buFont typeface="Wingdings" pitchFamily="2" charset="2"/>
              <a:buChar char="v"/>
            </a:pPr>
            <a:r>
              <a:rPr lang="es-MX" sz="1200" dirty="0" err="1" smtClean="0"/>
              <a:t>Expanding</a:t>
            </a:r>
            <a:r>
              <a:rPr lang="es-MX" sz="1200" dirty="0" smtClean="0"/>
              <a:t> </a:t>
            </a:r>
            <a:r>
              <a:rPr lang="es-MX" sz="1200" dirty="0" err="1" smtClean="0"/>
              <a:t>physical</a:t>
            </a:r>
            <a:r>
              <a:rPr lang="es-MX" sz="1200" dirty="0" smtClean="0"/>
              <a:t> </a:t>
            </a:r>
            <a:r>
              <a:rPr lang="es-MX" sz="1200" dirty="0" err="1" smtClean="0"/>
              <a:t>activity</a:t>
            </a:r>
            <a:r>
              <a:rPr lang="es-MX" sz="1200" dirty="0" smtClean="0"/>
              <a:t> ideas</a:t>
            </a:r>
          </a:p>
          <a:p>
            <a:pPr>
              <a:buFont typeface="Wingdings" pitchFamily="2" charset="2"/>
              <a:buChar char="v"/>
            </a:pPr>
            <a:r>
              <a:rPr lang="es-MX" sz="1200" dirty="0" err="1" smtClean="0"/>
              <a:t>Incorporating</a:t>
            </a:r>
            <a:r>
              <a:rPr lang="es-MX" sz="1200" dirty="0" smtClean="0"/>
              <a:t> more </a:t>
            </a:r>
            <a:r>
              <a:rPr lang="es-MX" sz="1200" dirty="0" err="1" smtClean="0"/>
              <a:t>stuctured</a:t>
            </a:r>
            <a:r>
              <a:rPr lang="es-MX" sz="1200" dirty="0" smtClean="0"/>
              <a:t> </a:t>
            </a:r>
            <a:r>
              <a:rPr lang="es-MX" sz="1200" dirty="0" err="1" smtClean="0"/>
              <a:t>play</a:t>
            </a:r>
            <a:r>
              <a:rPr lang="es-MX" sz="1200" dirty="0" smtClean="0"/>
              <a:t> to </a:t>
            </a:r>
            <a:r>
              <a:rPr lang="es-MX" sz="1200" dirty="0" err="1" smtClean="0"/>
              <a:t>curriculum</a:t>
            </a:r>
            <a:endParaRPr lang="es-MX" sz="1200" dirty="0" smtClean="0"/>
          </a:p>
          <a:p>
            <a:pPr>
              <a:buFont typeface="Wingdings" pitchFamily="2" charset="2"/>
              <a:buChar char="v"/>
            </a:pPr>
            <a:r>
              <a:rPr lang="es-MX" sz="1200" dirty="0" err="1" smtClean="0"/>
              <a:t>Starting</a:t>
            </a:r>
            <a:r>
              <a:rPr lang="es-MX" sz="1200" dirty="0" smtClean="0"/>
              <a:t> a </a:t>
            </a:r>
            <a:r>
              <a:rPr lang="es-MX" sz="1200" dirty="0" err="1" smtClean="0"/>
              <a:t>garden</a:t>
            </a:r>
            <a:r>
              <a:rPr lang="es-MX" sz="1200" dirty="0" smtClean="0"/>
              <a:t> at </a:t>
            </a:r>
            <a:r>
              <a:rPr lang="es-MX" sz="1200" dirty="0" err="1" smtClean="0"/>
              <a:t>child</a:t>
            </a:r>
            <a:r>
              <a:rPr lang="es-MX" sz="1200" dirty="0" smtClean="0"/>
              <a:t> </a:t>
            </a:r>
            <a:r>
              <a:rPr lang="es-MX" sz="1200" dirty="0" err="1" smtClean="0"/>
              <a:t>care</a:t>
            </a:r>
            <a:r>
              <a:rPr lang="es-MX" sz="1200" dirty="0" smtClean="0"/>
              <a:t> </a:t>
            </a:r>
            <a:r>
              <a:rPr lang="es-MX" sz="1200" dirty="0" err="1" smtClean="0"/>
              <a:t>sites</a:t>
            </a:r>
            <a:endParaRPr lang="es-MX" sz="1200" dirty="0" smtClean="0"/>
          </a:p>
          <a:p>
            <a:pPr>
              <a:buFont typeface="Wingdings" pitchFamily="2" charset="2"/>
              <a:buChar char="v"/>
            </a:pPr>
            <a:r>
              <a:rPr lang="es-MX" sz="1200" dirty="0" err="1" smtClean="0"/>
              <a:t>Developing</a:t>
            </a:r>
            <a:r>
              <a:rPr lang="es-MX" sz="1200" dirty="0" smtClean="0"/>
              <a:t> ideas </a:t>
            </a:r>
            <a:r>
              <a:rPr lang="es-MX" sz="1200" dirty="0" err="1" smtClean="0"/>
              <a:t>for</a:t>
            </a:r>
            <a:r>
              <a:rPr lang="es-MX" sz="1200" dirty="0" smtClean="0"/>
              <a:t> </a:t>
            </a:r>
            <a:r>
              <a:rPr lang="es-MX" sz="1200" dirty="0" err="1" smtClean="0"/>
              <a:t>classroom</a:t>
            </a:r>
            <a:r>
              <a:rPr lang="es-MX" sz="1200" dirty="0" smtClean="0"/>
              <a:t> </a:t>
            </a:r>
            <a:r>
              <a:rPr lang="es-MX" sz="1200" dirty="0" err="1" smtClean="0"/>
              <a:t>container</a:t>
            </a:r>
            <a:r>
              <a:rPr lang="es-MX" sz="1200" dirty="0" smtClean="0"/>
              <a:t> </a:t>
            </a:r>
            <a:r>
              <a:rPr lang="es-MX" sz="1200" dirty="0" err="1" smtClean="0"/>
              <a:t>gardening</a:t>
            </a:r>
            <a:endParaRPr lang="es-MX" sz="1200" dirty="0" smtClean="0"/>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37E3E6C-534F-4F1F-96A8-8C1C8425585C}"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342123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108" indent="-226108">
              <a:lnSpc>
                <a:spcPct val="80000"/>
              </a:lnSpc>
              <a:spcBef>
                <a:spcPct val="0"/>
              </a:spcBef>
              <a:defRPr/>
            </a:pPr>
            <a:r>
              <a:rPr lang="en-US" dirty="0" smtClean="0">
                <a:ea typeface="ＭＳ Ｐゴシック" charset="0"/>
                <a:cs typeface="Adobe Caslon Pro"/>
              </a:rPr>
              <a:t>Elyse </a:t>
            </a:r>
            <a:r>
              <a:rPr lang="en-US" dirty="0">
                <a:ea typeface="ＭＳ Ｐゴシック" charset="0"/>
                <a:cs typeface="Adobe Caslon Pro"/>
              </a:rPr>
              <a:t>Homel Vitale – Nutrition Policy Advocate at CFPA</a:t>
            </a:r>
          </a:p>
          <a:p>
            <a:pPr marL="226108" indent="-226108">
              <a:lnSpc>
                <a:spcPct val="80000"/>
              </a:lnSpc>
              <a:spcBef>
                <a:spcPct val="0"/>
              </a:spcBef>
              <a:defRPr/>
            </a:pPr>
            <a:endParaRPr lang="en-US" dirty="0">
              <a:ea typeface="ＭＳ Ｐゴシック" charset="0"/>
              <a:cs typeface="Adobe Caslon Pro"/>
            </a:endParaRPr>
          </a:p>
          <a:p>
            <a:pPr marL="226108" indent="-226108">
              <a:lnSpc>
                <a:spcPct val="80000"/>
              </a:lnSpc>
              <a:spcBef>
                <a:spcPct val="0"/>
              </a:spcBef>
              <a:defRPr/>
            </a:pPr>
            <a:r>
              <a:rPr lang="en-US" dirty="0">
                <a:ea typeface="ＭＳ Ｐゴシック" charset="0"/>
                <a:cs typeface="Adobe Caslon Pro"/>
              </a:rPr>
              <a:t>CFPA is a statewide policy and advocacy organization dedicated to improving the health and well being of low income Californians by increasing their access to nutritious, affordable food. </a:t>
            </a:r>
            <a:endParaRPr lang="en-US" dirty="0" smtClean="0">
              <a:ea typeface="ＭＳ Ｐゴシック" charset="0"/>
              <a:cs typeface="Adobe Caslon Pro"/>
            </a:endParaRPr>
          </a:p>
          <a:p>
            <a:pPr marL="226108" indent="-226108">
              <a:lnSpc>
                <a:spcPct val="80000"/>
              </a:lnSpc>
              <a:spcBef>
                <a:spcPct val="0"/>
              </a:spcBef>
              <a:defRPr/>
            </a:pPr>
            <a:endParaRPr lang="en-US" dirty="0" smtClean="0">
              <a:ea typeface="ＭＳ Ｐゴシック" charset="0"/>
              <a:cs typeface="Adobe Caslon Pro"/>
            </a:endParaRPr>
          </a:p>
          <a:p>
            <a:pPr marL="226108" indent="-226108">
              <a:lnSpc>
                <a:spcPct val="80000"/>
              </a:lnSpc>
              <a:spcBef>
                <a:spcPct val="0"/>
              </a:spcBef>
              <a:defRPr/>
            </a:pPr>
            <a:r>
              <a:rPr lang="en-US" dirty="0" smtClean="0">
                <a:ea typeface="ＭＳ Ｐゴシック" charset="0"/>
                <a:cs typeface="Adobe Caslon Pro"/>
              </a:rPr>
              <a:t>CFPA has been around for 20+ years and since that time, </a:t>
            </a:r>
            <a:r>
              <a:rPr lang="en-US" dirty="0">
                <a:ea typeface="ＭＳ Ｐゴシック" charset="0"/>
                <a:cs typeface="Adobe Caslon Pro"/>
              </a:rPr>
              <a:t>we've employed a variety of strategies to develop and </a:t>
            </a:r>
            <a:r>
              <a:rPr lang="en-US" dirty="0" smtClean="0">
                <a:ea typeface="ＭＳ Ｐゴシック" charset="0"/>
                <a:cs typeface="Adobe Caslon Pro"/>
              </a:rPr>
              <a:t>implement</a:t>
            </a:r>
            <a:r>
              <a:rPr lang="en-US" baseline="0" dirty="0" smtClean="0">
                <a:ea typeface="ＭＳ Ｐゴシック" charset="0"/>
                <a:cs typeface="Adobe Caslon Pro"/>
              </a:rPr>
              <a:t> </a:t>
            </a:r>
            <a:r>
              <a:rPr lang="en-US" dirty="0" smtClean="0">
                <a:ea typeface="ＭＳ Ｐゴシック" charset="0"/>
                <a:cs typeface="Adobe Caslon Pro"/>
              </a:rPr>
              <a:t>policies that move the needle on anti-hunger and nutrition issues.</a:t>
            </a:r>
          </a:p>
          <a:p>
            <a:pPr marL="226108" indent="-226108">
              <a:lnSpc>
                <a:spcPct val="80000"/>
              </a:lnSpc>
              <a:spcBef>
                <a:spcPct val="0"/>
              </a:spcBef>
              <a:defRPr/>
            </a:pPr>
            <a:endParaRPr lang="en-US" dirty="0" smtClean="0">
              <a:ea typeface="ＭＳ Ｐゴシック" charset="0"/>
              <a:cs typeface="Adobe Caslon Pro"/>
            </a:endParaRPr>
          </a:p>
          <a:p>
            <a:r>
              <a:rPr lang="en-US" sz="1200" b="0" i="0" u="none" strike="noStrike" kern="1200" baseline="0" dirty="0" smtClean="0">
                <a:solidFill>
                  <a:schemeClr val="tx1"/>
                </a:solidFill>
                <a:latin typeface="+mn-lt"/>
                <a:ea typeface="+mn-ea"/>
                <a:cs typeface="+mn-cs"/>
              </a:rPr>
              <a:t>We primarily focus on the federal nutrition programs, which we recognize have the potential to address the scope and scale of challenges associated with poor nutrition across our state. We work to optimize the reach and benefits of the federal nutrition programs.</a:t>
            </a:r>
            <a:endParaRPr lang="en-US" dirty="0">
              <a:ea typeface="ＭＳ Ｐゴシック" charset="0"/>
              <a:cs typeface="Adobe Caslon Pro"/>
            </a:endParaRPr>
          </a:p>
          <a:p>
            <a:pPr marL="226108" indent="-226108">
              <a:lnSpc>
                <a:spcPct val="80000"/>
              </a:lnSpc>
              <a:spcBef>
                <a:spcPct val="0"/>
              </a:spcBef>
              <a:defRPr/>
            </a:pPr>
            <a:endParaRPr lang="en-US" dirty="0">
              <a:ea typeface="ＭＳ Ｐゴシック" charset="0"/>
              <a:cs typeface="Adobe Caslon Pro"/>
            </a:endParaRPr>
          </a:p>
          <a:p>
            <a:pPr marL="226108" indent="-226108">
              <a:lnSpc>
                <a:spcPct val="80000"/>
              </a:lnSpc>
              <a:spcBef>
                <a:spcPct val="0"/>
              </a:spcBef>
              <a:defRPr/>
            </a:pPr>
            <a:r>
              <a:rPr lang="en-US" dirty="0" smtClean="0">
                <a:ea typeface="ＭＳ Ｐゴシック" charset="0"/>
                <a:cs typeface="Adobe Caslon Pro"/>
              </a:rPr>
              <a:t>I</a:t>
            </a:r>
            <a:r>
              <a:rPr lang="en-US" baseline="0" dirty="0" smtClean="0">
                <a:ea typeface="ＭＳ Ｐゴシック" charset="0"/>
                <a:cs typeface="Adobe Caslon Pro"/>
              </a:rPr>
              <a:t> l</a:t>
            </a:r>
            <a:r>
              <a:rPr lang="en-US" dirty="0" smtClean="0">
                <a:ea typeface="ＭＳ Ｐゴシック" charset="0"/>
                <a:cs typeface="Adobe Caslon Pro"/>
              </a:rPr>
              <a:t>ead the </a:t>
            </a:r>
            <a:r>
              <a:rPr lang="en-US" dirty="0">
                <a:ea typeface="ＭＳ Ｐゴシック" charset="0"/>
                <a:cs typeface="Adobe Caslon Pro"/>
              </a:rPr>
              <a:t>CC Nutrition </a:t>
            </a:r>
            <a:r>
              <a:rPr lang="en-US" dirty="0" smtClean="0">
                <a:ea typeface="ＭＳ Ｐゴシック" charset="0"/>
                <a:cs typeface="Adobe Caslon Pro"/>
              </a:rPr>
              <a:t>Advocacy </a:t>
            </a:r>
            <a:r>
              <a:rPr lang="en-US" baseline="0" dirty="0" smtClean="0">
                <a:ea typeface="ＭＳ Ｐゴシック" charset="0"/>
                <a:cs typeface="Adobe Caslon Pro"/>
              </a:rPr>
              <a:t>and we focus on the child and adult care food program and then more broadly the child care nutrition environment.</a:t>
            </a:r>
          </a:p>
          <a:p>
            <a:pPr marL="226108" indent="-226108">
              <a:lnSpc>
                <a:spcPct val="80000"/>
              </a:lnSpc>
              <a:spcBef>
                <a:spcPct val="0"/>
              </a:spcBef>
              <a:defRPr/>
            </a:pPr>
            <a:endParaRPr lang="en-US" dirty="0">
              <a:ea typeface="ＭＳ Ｐゴシック" charset="0"/>
              <a:cs typeface="Adobe Caslon Pro"/>
            </a:endParaRPr>
          </a:p>
        </p:txBody>
      </p:sp>
      <p:sp>
        <p:nvSpPr>
          <p:cNvPr id="4" name="Slide Number Placeholder 3"/>
          <p:cNvSpPr>
            <a:spLocks noGrp="1"/>
          </p:cNvSpPr>
          <p:nvPr>
            <p:ph type="sldNum" sz="quarter" idx="10"/>
          </p:nvPr>
        </p:nvSpPr>
        <p:spPr/>
        <p:txBody>
          <a:bodyPr/>
          <a:lstStyle/>
          <a:p>
            <a:pPr>
              <a:defRPr/>
            </a:pPr>
            <a:fld id="{8CB0235F-B70F-E74C-81FB-8EA5DF207972}" type="slidenum">
              <a:rPr lang="en-US" smtClean="0"/>
              <a:pPr>
                <a:defRPr/>
              </a:pPr>
              <a:t>4</a:t>
            </a:fld>
            <a:endParaRPr lang="en-US"/>
          </a:p>
        </p:txBody>
      </p:sp>
    </p:spTree>
    <p:extLst>
      <p:ext uri="{BB962C8B-B14F-4D97-AF65-F5344CB8AC3E}">
        <p14:creationId xmlns:p14="http://schemas.microsoft.com/office/powerpoint/2010/main" val="2708018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1033 FCCs trained</a:t>
            </a:r>
          </a:p>
          <a:p>
            <a:r>
              <a:rPr lang="en-US" dirty="0" smtClean="0"/>
              <a:t>476</a:t>
            </a:r>
            <a:r>
              <a:rPr lang="en-US" baseline="0" dirty="0" smtClean="0"/>
              <a:t> FCCs coached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Majority of those coached selected food/beverages or increase PA over reducing screen time or support breastfeeding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8% speak other languages such as Cantonese</a:t>
            </a:r>
          </a:p>
          <a:p>
            <a:pPr marL="0" lv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98465654-92DF-402D-BE05-9743F2EF704A}"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316185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69% are</a:t>
            </a:r>
            <a:r>
              <a:rPr lang="en-US" baseline="0" dirty="0" smtClean="0"/>
              <a:t> Hispanic/Latino</a:t>
            </a:r>
          </a:p>
          <a:p>
            <a:r>
              <a:rPr lang="en-US" dirty="0" smtClean="0"/>
              <a:t>15% are Black/AA</a:t>
            </a:r>
          </a:p>
          <a:p>
            <a:endParaRPr lang="en-US" dirty="0" smtClean="0"/>
          </a:p>
          <a:p>
            <a:r>
              <a:rPr lang="en-US" dirty="0" smtClean="0"/>
              <a:t>36% are English</a:t>
            </a:r>
            <a:r>
              <a:rPr lang="en-US" baseline="0" dirty="0" smtClean="0"/>
              <a:t> Speakers</a:t>
            </a:r>
          </a:p>
          <a:p>
            <a:r>
              <a:rPr lang="en-US" baseline="0" dirty="0" smtClean="0"/>
              <a:t>56% are Spanish Speakers</a:t>
            </a:r>
          </a:p>
          <a:p>
            <a:r>
              <a:rPr lang="en-US" baseline="0" dirty="0" smtClean="0"/>
              <a:t>8% speak other languages such as Cantonese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465654-92DF-402D-BE05-9743F2EF704A}"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589560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7E3E6C-534F-4F1F-96A8-8C1C8425585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361095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pictures are from this year’s ‘Play Your Way to Health’ fair we had in May.</a:t>
            </a:r>
            <a:r>
              <a:rPr lang="en-US" sz="1200" kern="1200" baseline="0" dirty="0" smtClean="0">
                <a:solidFill>
                  <a:schemeClr val="tx1"/>
                </a:solidFill>
                <a:effectLst/>
                <a:latin typeface="+mn-lt"/>
                <a:ea typeface="+mn-ea"/>
                <a:cs typeface="+mn-cs"/>
              </a:rPr>
              <a:t> There was a g</a:t>
            </a:r>
            <a:r>
              <a:rPr lang="en-US" sz="1200" kern="1200" dirty="0" smtClean="0">
                <a:solidFill>
                  <a:schemeClr val="tx1"/>
                </a:solidFill>
                <a:effectLst/>
                <a:latin typeface="+mn-lt"/>
                <a:ea typeface="+mn-ea"/>
                <a:cs typeface="+mn-cs"/>
              </a:rPr>
              <a:t>ardening booth, mini farmer’s market booth, and an obstacle course!</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465654-92DF-402D-BE05-9743F2EF704A}"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71786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78% stated</a:t>
            </a:r>
            <a:r>
              <a:rPr lang="en-US" baseline="0" dirty="0" smtClean="0"/>
              <a:t> that they are the owner/operator on the P and P Survey.</a:t>
            </a:r>
          </a:p>
          <a:p>
            <a:endParaRPr lang="en-US" baseline="0" dirty="0" smtClean="0"/>
          </a:p>
          <a:p>
            <a:r>
              <a:rPr lang="en-US" baseline="0" dirty="0" smtClean="0"/>
              <a:t>High baseline on many of the questions. Which is good news that providers are already offering nutritious food and physical activity</a:t>
            </a:r>
          </a:p>
          <a:p>
            <a:r>
              <a:rPr lang="en-US" baseline="0" dirty="0" smtClean="0"/>
              <a:t>57% are already doing or making progress in parents receiving written nutrition policies or rules upon enrollment</a:t>
            </a:r>
          </a:p>
          <a:p>
            <a:r>
              <a:rPr lang="en-US" baseline="0" dirty="0" smtClean="0"/>
              <a:t>74% are already reporting to parents what the children are served at the site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465654-92DF-402D-BE05-9743F2EF704A}"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685441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Parent engagement</a:t>
            </a:r>
            <a:r>
              <a:rPr lang="en-US" baseline="0" dirty="0" smtClean="0"/>
              <a:t> – 42% state lack of support from parents</a:t>
            </a:r>
          </a:p>
          <a:p>
            <a:endParaRPr lang="en-US" baseline="0" dirty="0" smtClean="0"/>
          </a:p>
          <a:p>
            <a:r>
              <a:rPr lang="en-US" baseline="0" dirty="0" smtClean="0"/>
              <a:t>Question #38d</a:t>
            </a:r>
          </a:p>
          <a:p>
            <a:r>
              <a:rPr lang="en-US" baseline="0" dirty="0" smtClean="0"/>
              <a:t>27% said they didn’t have enough money to make changes</a:t>
            </a:r>
          </a:p>
          <a:p>
            <a:r>
              <a:rPr lang="en-US" baseline="0" dirty="0" smtClean="0"/>
              <a:t>41% said “no challenges”</a:t>
            </a:r>
          </a:p>
          <a:p>
            <a:endParaRPr lang="en-US" baseline="0" dirty="0" smtClean="0"/>
          </a:p>
          <a:p>
            <a:r>
              <a:rPr lang="en-US" baseline="0" dirty="0" smtClean="0"/>
              <a:t>#39 Challenges with creating written rules:</a:t>
            </a:r>
          </a:p>
          <a:p>
            <a:r>
              <a:rPr lang="en-US" baseline="0" dirty="0" smtClean="0"/>
              <a:t>22% said lack of support from Parents</a:t>
            </a:r>
          </a:p>
          <a:p>
            <a:r>
              <a:rPr lang="en-US" baseline="0" dirty="0" smtClean="0"/>
              <a:t>16% not enough training to make changes</a:t>
            </a:r>
          </a:p>
          <a:p>
            <a:r>
              <a:rPr lang="en-US" baseline="0" dirty="0" smtClean="0"/>
              <a:t>18% not enough time to write out policies or rules</a:t>
            </a:r>
          </a:p>
          <a:p>
            <a:r>
              <a:rPr lang="en-US" baseline="0" dirty="0" smtClean="0"/>
              <a:t>43% said “no challenges”</a:t>
            </a:r>
          </a:p>
          <a:p>
            <a:endParaRPr lang="en-US" baseline="0" dirty="0" smtClean="0"/>
          </a:p>
          <a:p>
            <a:r>
              <a:rPr lang="en-US" baseline="0" dirty="0" smtClean="0"/>
              <a:t>#40 Resources that would be helpful to create rules or guidelines</a:t>
            </a:r>
          </a:p>
          <a:p>
            <a:r>
              <a:rPr lang="en-US" baseline="0" dirty="0" smtClean="0"/>
              <a:t>54% said more printed information – sample guidelines or template</a:t>
            </a:r>
          </a:p>
          <a:p>
            <a:r>
              <a:rPr lang="en-US" baseline="0" dirty="0" smtClean="0"/>
              <a:t>69% said more materials for parents</a:t>
            </a:r>
          </a:p>
          <a:p>
            <a:r>
              <a:rPr lang="en-US" baseline="0" dirty="0" smtClean="0"/>
              <a:t>40% more time with a coach</a:t>
            </a:r>
          </a:p>
          <a:p>
            <a:r>
              <a:rPr lang="en-US" baseline="0" dirty="0" smtClean="0"/>
              <a:t>39% meet with other providers</a:t>
            </a:r>
          </a:p>
          <a:p>
            <a:endParaRPr lang="en-US" dirty="0"/>
          </a:p>
        </p:txBody>
      </p:sp>
      <p:sp>
        <p:nvSpPr>
          <p:cNvPr id="4" name="Slide Number Placeholder 3"/>
          <p:cNvSpPr>
            <a:spLocks noGrp="1"/>
          </p:cNvSpPr>
          <p:nvPr>
            <p:ph type="sldNum" sz="quarter" idx="10"/>
          </p:nvPr>
        </p:nvSpPr>
        <p:spPr/>
        <p:txBody>
          <a:bodyPr/>
          <a:lstStyle/>
          <a:p>
            <a:fld id="{98465654-92DF-402D-BE05-9743F2EF704A}"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287341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libri" panose="020F0502020204030204" pitchFamily="34" charset="0"/>
              </a:rPr>
              <a:t>identify additional funding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libri" panose="020F0502020204030204" pitchFamily="34" charset="0"/>
              </a:rPr>
              <a:t>Incorporate</a:t>
            </a:r>
            <a:r>
              <a:rPr lang="en-US" sz="1200" baseline="0" dirty="0" smtClean="0">
                <a:latin typeface="Calibri" panose="020F0502020204030204" pitchFamily="34" charset="0"/>
              </a:rPr>
              <a:t> health and wellness into the QRIS (rating system)</a:t>
            </a:r>
            <a:endParaRPr lang="en-US" sz="1200" dirty="0" smtClean="0">
              <a:latin typeface="Calibri" panose="020F0502020204030204" pitchFamily="34" charset="0"/>
            </a:endParaRPr>
          </a:p>
          <a:p>
            <a:r>
              <a:rPr lang="en-US" dirty="0" smtClean="0"/>
              <a:t>LA 2050 Application</a:t>
            </a:r>
            <a:endParaRPr lang="en-US" dirty="0"/>
          </a:p>
        </p:txBody>
      </p:sp>
      <p:sp>
        <p:nvSpPr>
          <p:cNvPr id="4" name="Slide Number Placeholder 3"/>
          <p:cNvSpPr>
            <a:spLocks noGrp="1"/>
          </p:cNvSpPr>
          <p:nvPr>
            <p:ph type="sldNum" sz="quarter" idx="10"/>
          </p:nvPr>
        </p:nvSpPr>
        <p:spPr/>
        <p:txBody>
          <a:bodyPr/>
          <a:lstStyle/>
          <a:p>
            <a:fld id="{98465654-92DF-402D-BE05-9743F2EF704A}"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526396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collaboration with DPH Maternal, Child &amp; Adolescent Health Programs, the Child Care Alliance of LA and others, Samantha Marshall of the T&amp;L Foundation for Child Care Information has submitted a grant application to LA2050. These funds would allow us to offer nutrition and physical activity trainings to Family, Friend and Neighbor child caregivers in the areas of Los Angeles County with the highest childhood obesity rates, all in a fun “Caregiver &amp; Me” setting. And today is the first day to VOTE!!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find out more and to vote, see: </a:t>
            </a:r>
            <a:r>
              <a:rPr lang="en-US" sz="1200" u="sng" kern="1200" dirty="0" smtClean="0">
                <a:solidFill>
                  <a:schemeClr val="tx1"/>
                </a:solidFill>
                <a:effectLst/>
                <a:latin typeface="+mn-lt"/>
                <a:ea typeface="+mn-ea"/>
                <a:cs typeface="+mn-cs"/>
                <a:hlinkClick r:id="rId3"/>
              </a:rPr>
              <a:t>http://myla2050live2015.maker.good.is/projects/caregiverandme</a:t>
            </a:r>
            <a:r>
              <a:rPr lang="en-US" sz="1200" kern="1200" dirty="0" smtClean="0">
                <a:solidFill>
                  <a:schemeClr val="tx1"/>
                </a:solidFill>
                <a:effectLst/>
                <a:latin typeface="+mn-lt"/>
                <a:ea typeface="+mn-ea"/>
                <a:cs typeface="+mn-cs"/>
              </a:rPr>
              <a:t>. You can log in through Facebook or create a very quick account via GOOD maker. Click on the big blue “</a:t>
            </a:r>
            <a:r>
              <a:rPr lang="en-US" sz="1200" b="1" kern="1200" dirty="0" smtClean="0">
                <a:solidFill>
                  <a:schemeClr val="tx1"/>
                </a:solidFill>
                <a:effectLst/>
                <a:latin typeface="+mn-lt"/>
                <a:ea typeface="+mn-ea"/>
                <a:cs typeface="+mn-cs"/>
              </a:rPr>
              <a:t>Vote</a:t>
            </a:r>
            <a:r>
              <a:rPr lang="en-US" sz="1200" kern="1200" dirty="0" smtClean="0">
                <a:solidFill>
                  <a:schemeClr val="tx1"/>
                </a:solidFill>
                <a:effectLst/>
                <a:latin typeface="+mn-lt"/>
                <a:ea typeface="+mn-ea"/>
                <a:cs typeface="+mn-cs"/>
              </a:rPr>
              <a:t>” button before </a:t>
            </a:r>
            <a:r>
              <a:rPr lang="en-US" sz="1200" b="1" kern="1200" dirty="0" smtClean="0">
                <a:solidFill>
                  <a:schemeClr val="tx1"/>
                </a:solidFill>
                <a:effectLst/>
                <a:latin typeface="+mn-lt"/>
                <a:ea typeface="+mn-ea"/>
                <a:cs typeface="+mn-cs"/>
              </a:rPr>
              <a:t>November 3</a:t>
            </a:r>
            <a:r>
              <a:rPr lang="en-US" sz="1200" b="1"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and ask your colleagues, friends and family to do the same!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Help us maintain the momentum CHLA CC has created across the county to improve health in child care settings!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8465654-92DF-402D-BE05-9743F2EF704A}"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901358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E6AC2-246D-E946-8467-4D2D92AD134E}" type="slidenum">
              <a:rPr lang="en-US" smtClean="0"/>
              <a:t>67</a:t>
            </a:fld>
            <a:endParaRPr lang="en-US"/>
          </a:p>
        </p:txBody>
      </p:sp>
    </p:spTree>
    <p:extLst>
      <p:ext uri="{BB962C8B-B14F-4D97-AF65-F5344CB8AC3E}">
        <p14:creationId xmlns:p14="http://schemas.microsoft.com/office/powerpoint/2010/main" val="1622999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AB 2084</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the Healthy Beverages in Child Care Act</a:t>
            </a:r>
            <a:r>
              <a:rPr lang="en-US" sz="1200" b="0" i="0" kern="1200" dirty="0" smtClean="0">
                <a:solidFill>
                  <a:schemeClr val="tx1"/>
                </a:solidFill>
                <a:effectLst/>
                <a:latin typeface="+mn-lt"/>
                <a:ea typeface="+mn-ea"/>
                <a:cs typeface="+mn-cs"/>
              </a:rPr>
              <a:t>, took effect January 1, 2012 and applies to all licensed child care homes and centers in California. The new healthy beverages standards require: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Clean and safe drinking water must be readily available throughout the day, including at all meal, snack, and play times.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Only fat-free or low-fat (1%) unsweetened, plain milk for children two years of age or older.</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No more than one serving per day of 100 percent juice.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Beverages with added sweeteners, either natural or artificial, are prohibited (not including infant formula or complete balanced nutritional products designed for children)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6</a:t>
            </a:fld>
            <a:endParaRPr lang="en-US"/>
          </a:p>
        </p:txBody>
      </p:sp>
    </p:spTree>
    <p:extLst>
      <p:ext uri="{BB962C8B-B14F-4D97-AF65-F5344CB8AC3E}">
        <p14:creationId xmlns:p14="http://schemas.microsoft.com/office/powerpoint/2010/main" val="45325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14</a:t>
            </a:fld>
            <a:endParaRPr lang="en-US"/>
          </a:p>
        </p:txBody>
      </p:sp>
    </p:spTree>
    <p:extLst>
      <p:ext uri="{BB962C8B-B14F-4D97-AF65-F5344CB8AC3E}">
        <p14:creationId xmlns:p14="http://schemas.microsoft.com/office/powerpoint/2010/main" val="2407061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Total Reponses: N= 302 </a:t>
            </a:r>
            <a:r>
              <a:rPr lang="en-US" sz="1200" kern="1200" dirty="0" smtClean="0">
                <a:solidFill>
                  <a:schemeClr val="tx1"/>
                </a:solidFill>
                <a:effectLst/>
                <a:latin typeface="+mn-lt"/>
                <a:ea typeface="+mn-ea"/>
                <a:cs typeface="+mn-cs"/>
              </a:rPr>
              <a:t>(English: 260 | Spanish: 42)</a:t>
            </a:r>
          </a:p>
          <a:p>
            <a:pPr lvl="0"/>
            <a:r>
              <a:rPr lang="en-US" sz="1200" kern="1200" dirty="0" smtClean="0">
                <a:solidFill>
                  <a:schemeClr val="tx1"/>
                </a:solidFill>
                <a:effectLst/>
                <a:latin typeface="+mn-lt"/>
                <a:ea typeface="+mn-ea"/>
                <a:cs typeface="+mn-cs"/>
              </a:rPr>
              <a:t>Yes N= 182 | Percent= 60%</a:t>
            </a:r>
          </a:p>
          <a:p>
            <a:pPr lvl="0"/>
            <a:r>
              <a:rPr lang="en-US" sz="1200" kern="1200" dirty="0" smtClean="0">
                <a:solidFill>
                  <a:schemeClr val="tx1"/>
                </a:solidFill>
                <a:effectLst/>
                <a:latin typeface="+mn-lt"/>
                <a:ea typeface="+mn-ea"/>
                <a:cs typeface="+mn-cs"/>
              </a:rPr>
              <a:t>No N=120 | Percent= 40%</a:t>
            </a:r>
          </a:p>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17</a:t>
            </a:fld>
            <a:endParaRPr lang="en-US"/>
          </a:p>
        </p:txBody>
      </p:sp>
    </p:spTree>
    <p:extLst>
      <p:ext uri="{BB962C8B-B14F-4D97-AF65-F5344CB8AC3E}">
        <p14:creationId xmlns:p14="http://schemas.microsoft.com/office/powerpoint/2010/main" val="3925671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Total Reponses: N=302 (</a:t>
            </a:r>
            <a:r>
              <a:rPr lang="en-US" sz="1200" kern="1200" dirty="0" smtClean="0">
                <a:solidFill>
                  <a:schemeClr val="tx1"/>
                </a:solidFill>
                <a:effectLst/>
                <a:latin typeface="+mn-lt"/>
                <a:ea typeface="+mn-ea"/>
                <a:cs typeface="+mn-cs"/>
              </a:rPr>
              <a:t>English: 260 | Spanish: 42)	</a:t>
            </a:r>
          </a:p>
          <a:p>
            <a:pPr lvl="0"/>
            <a:r>
              <a:rPr lang="en-US" sz="1200" kern="1200" dirty="0" smtClean="0">
                <a:solidFill>
                  <a:schemeClr val="tx1"/>
                </a:solidFill>
                <a:effectLst/>
                <a:latin typeface="+mn-lt"/>
                <a:ea typeface="+mn-ea"/>
                <a:cs typeface="+mn-cs"/>
              </a:rPr>
              <a:t>Never:  N= 44 | Percent= 15%</a:t>
            </a:r>
          </a:p>
          <a:p>
            <a:pPr lvl="0"/>
            <a:r>
              <a:rPr lang="en-US" sz="1200" kern="1200" dirty="0" smtClean="0">
                <a:solidFill>
                  <a:schemeClr val="tx1"/>
                </a:solidFill>
                <a:effectLst/>
                <a:latin typeface="+mn-lt"/>
                <a:ea typeface="+mn-ea"/>
                <a:cs typeface="+mn-cs"/>
              </a:rPr>
              <a:t>Less than 1 time per year: N= 53 | Percent=18%</a:t>
            </a:r>
          </a:p>
          <a:p>
            <a:pPr lvl="0"/>
            <a:r>
              <a:rPr lang="en-US" sz="1200" kern="1200" dirty="0" smtClean="0">
                <a:solidFill>
                  <a:schemeClr val="tx1"/>
                </a:solidFill>
                <a:effectLst/>
                <a:latin typeface="+mn-lt"/>
                <a:ea typeface="+mn-ea"/>
                <a:cs typeface="+mn-cs"/>
              </a:rPr>
              <a:t>1 time per year: N=128 | Percent= 42%</a:t>
            </a:r>
          </a:p>
          <a:p>
            <a:pPr lvl="0"/>
            <a:r>
              <a:rPr lang="en-US" sz="1200" kern="1200" dirty="0" smtClean="0">
                <a:solidFill>
                  <a:schemeClr val="tx1"/>
                </a:solidFill>
                <a:effectLst/>
                <a:latin typeface="+mn-lt"/>
                <a:ea typeface="+mn-ea"/>
                <a:cs typeface="+mn-cs"/>
              </a:rPr>
              <a:t>2 or more times per year: 77 | Percent= 25%</a:t>
            </a:r>
          </a:p>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18</a:t>
            </a:fld>
            <a:endParaRPr lang="en-US"/>
          </a:p>
        </p:txBody>
      </p:sp>
    </p:spTree>
    <p:extLst>
      <p:ext uri="{BB962C8B-B14F-4D97-AF65-F5344CB8AC3E}">
        <p14:creationId xmlns:p14="http://schemas.microsoft.com/office/powerpoint/2010/main" val="1502402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Total Responses: 302 (</a:t>
            </a:r>
            <a:r>
              <a:rPr lang="en-US" sz="1200" kern="1200" dirty="0" smtClean="0">
                <a:solidFill>
                  <a:schemeClr val="tx1"/>
                </a:solidFill>
                <a:effectLst/>
                <a:latin typeface="+mn-lt"/>
                <a:ea typeface="+mn-ea"/>
                <a:cs typeface="+mn-cs"/>
              </a:rPr>
              <a:t>English: 260 | Spanish: 42)</a:t>
            </a:r>
          </a:p>
          <a:p>
            <a:pPr lvl="0"/>
            <a:r>
              <a:rPr lang="en-US" sz="1200" kern="1200" dirty="0" smtClean="0">
                <a:solidFill>
                  <a:schemeClr val="tx1"/>
                </a:solidFill>
                <a:effectLst/>
                <a:latin typeface="+mn-lt"/>
                <a:ea typeface="+mn-ea"/>
                <a:cs typeface="+mn-cs"/>
              </a:rPr>
              <a:t>Never:  N= 40 | Percent= 13%</a:t>
            </a:r>
          </a:p>
          <a:p>
            <a:pPr lvl="0"/>
            <a:r>
              <a:rPr lang="en-US" sz="1200" kern="1200" dirty="0" smtClean="0">
                <a:solidFill>
                  <a:schemeClr val="tx1"/>
                </a:solidFill>
                <a:effectLst/>
                <a:latin typeface="+mn-lt"/>
                <a:ea typeface="+mn-ea"/>
                <a:cs typeface="+mn-cs"/>
              </a:rPr>
              <a:t>Less than 1 time per year: N= 18 | Percent= 6%</a:t>
            </a:r>
          </a:p>
          <a:p>
            <a:pPr lvl="0"/>
            <a:r>
              <a:rPr lang="en-US" sz="1200" kern="1200" dirty="0" smtClean="0">
                <a:solidFill>
                  <a:schemeClr val="tx1"/>
                </a:solidFill>
                <a:effectLst/>
                <a:latin typeface="+mn-lt"/>
                <a:ea typeface="+mn-ea"/>
                <a:cs typeface="+mn-cs"/>
              </a:rPr>
              <a:t>1 time per year: N=40 | Percent= 13%</a:t>
            </a:r>
          </a:p>
          <a:p>
            <a:pPr lvl="0"/>
            <a:r>
              <a:rPr lang="en-US" sz="1200" kern="1200" dirty="0" smtClean="0">
                <a:solidFill>
                  <a:schemeClr val="tx1"/>
                </a:solidFill>
                <a:effectLst/>
                <a:latin typeface="+mn-lt"/>
                <a:ea typeface="+mn-ea"/>
                <a:cs typeface="+mn-cs"/>
              </a:rPr>
              <a:t>2 or more times per year: N=204 | Percent= 67%</a:t>
            </a:r>
          </a:p>
          <a:p>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19</a:t>
            </a:fld>
            <a:endParaRPr lang="en-US"/>
          </a:p>
        </p:txBody>
      </p:sp>
    </p:spTree>
    <p:extLst>
      <p:ext uri="{BB962C8B-B14F-4D97-AF65-F5344CB8AC3E}">
        <p14:creationId xmlns:p14="http://schemas.microsoft.com/office/powerpoint/2010/main" val="258459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Total Responses: 268 (</a:t>
            </a:r>
            <a:r>
              <a:rPr lang="en-US" sz="1200" kern="1200" dirty="0" smtClean="0">
                <a:solidFill>
                  <a:schemeClr val="tx1"/>
                </a:solidFill>
                <a:effectLst/>
                <a:latin typeface="+mn-lt"/>
                <a:ea typeface="+mn-ea"/>
                <a:cs typeface="+mn-cs"/>
              </a:rPr>
              <a:t>English: 230 | Spanish: 38)</a:t>
            </a:r>
          </a:p>
          <a:p>
            <a:pPr lvl="0"/>
            <a:r>
              <a:rPr lang="en-US" sz="1200" kern="1200" dirty="0" smtClean="0">
                <a:solidFill>
                  <a:schemeClr val="tx1"/>
                </a:solidFill>
                <a:effectLst/>
                <a:latin typeface="+mn-lt"/>
                <a:ea typeface="+mn-ea"/>
                <a:cs typeface="+mn-cs"/>
              </a:rPr>
              <a:t>Yes: N= 240 | Percent= 90%</a:t>
            </a:r>
          </a:p>
          <a:p>
            <a:r>
              <a:rPr lang="en-US" sz="1200" kern="1200" dirty="0" smtClean="0">
                <a:solidFill>
                  <a:schemeClr val="tx1"/>
                </a:solidFill>
                <a:effectLst/>
                <a:latin typeface="+mn-lt"/>
                <a:ea typeface="+mn-ea"/>
                <a:cs typeface="+mn-cs"/>
              </a:rPr>
              <a:t>No: N= 28 | Percent 10%</a:t>
            </a:r>
            <a:endParaRPr lang="en-US" dirty="0"/>
          </a:p>
        </p:txBody>
      </p:sp>
      <p:sp>
        <p:nvSpPr>
          <p:cNvPr id="4" name="Slide Number Placeholder 3"/>
          <p:cNvSpPr>
            <a:spLocks noGrp="1"/>
          </p:cNvSpPr>
          <p:nvPr>
            <p:ph type="sldNum" sz="quarter" idx="10"/>
          </p:nvPr>
        </p:nvSpPr>
        <p:spPr/>
        <p:txBody>
          <a:bodyPr/>
          <a:lstStyle/>
          <a:p>
            <a:fld id="{9E9E43DB-C976-49B4-82CB-BAF5915E5C9C}" type="slidenum">
              <a:rPr lang="en-US" smtClean="0"/>
              <a:t>21</a:t>
            </a:fld>
            <a:endParaRPr lang="en-US"/>
          </a:p>
        </p:txBody>
      </p:sp>
    </p:spTree>
    <p:extLst>
      <p:ext uri="{BB962C8B-B14F-4D97-AF65-F5344CB8AC3E}">
        <p14:creationId xmlns:p14="http://schemas.microsoft.com/office/powerpoint/2010/main" val="494056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FC5471-0684-4E02-A613-4ADF04F29C8D}" type="datetime1">
              <a:rPr lang="en-US" smtClean="0"/>
              <a:t>10/21/2015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3493146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7A750-7CCD-48BD-899F-F46879AD22E4}" type="datetime1">
              <a:rPr lang="en-US" smtClean="0"/>
              <a:t>10/21/2015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37386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198BF-CCD8-4D6C-A875-ED583FE40F61}" type="datetime1">
              <a:rPr lang="en-US" smtClean="0"/>
              <a:t>10/21/2015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367765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F561EBEE-2F5A-49A4-A155-95C74D3D517B}" type="datetimeFigureOut">
              <a:rPr lang="en-US" smtClean="0"/>
              <a:pPr/>
              <a:t>10/21/2015</a:t>
            </a:fld>
            <a:endParaRPr lang="en-US" dirty="0"/>
          </a:p>
        </p:txBody>
      </p:sp>
      <p:sp>
        <p:nvSpPr>
          <p:cNvPr id="17" name="Footer Placeholder 16"/>
          <p:cNvSpPr>
            <a:spLocks noGrp="1"/>
          </p:cNvSpPr>
          <p:nvPr>
            <p:ph type="ftr" sz="quarter" idx="11"/>
          </p:nvPr>
        </p:nvSpPr>
        <p:spPr>
          <a:xfrm>
            <a:off x="2780524" y="236541"/>
            <a:ext cx="7823200" cy="365125"/>
          </a:xfrm>
        </p:spPr>
        <p:txBody>
          <a:bodyPr/>
          <a:lstStyle>
            <a:lvl1pPr algn="r">
              <a:defRPr>
                <a:solidFill>
                  <a:schemeClr val="tx2"/>
                </a:solidFill>
              </a:defRPr>
            </a:lvl1pPr>
          </a:lstStyle>
          <a:p>
            <a:endParaRPr lang="en-US" dirty="0">
              <a:solidFill>
                <a:srgbClr val="D4D4D6"/>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7083320D-F7A6-4172-8412-B82152F2C421}" type="slidenum">
              <a:rPr lang="en-US" smtClean="0">
                <a:solidFill>
                  <a:srgbClr val="D4D4D6"/>
                </a:solidFill>
              </a:rPr>
              <a:pPr/>
              <a:t>‹#›</a:t>
            </a:fld>
            <a:endParaRPr lang="en-US" dirty="0">
              <a:solidFill>
                <a:srgbClr val="D4D4D6"/>
              </a:solidFill>
            </a:endParaRPr>
          </a:p>
        </p:txBody>
      </p:sp>
    </p:spTree>
    <p:extLst>
      <p:ext uri="{BB962C8B-B14F-4D97-AF65-F5344CB8AC3E}">
        <p14:creationId xmlns:p14="http://schemas.microsoft.com/office/powerpoint/2010/main" val="166845027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083320D-F7A6-4172-8412-B82152F2C421}"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457882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7083320D-F7A6-4172-8412-B82152F2C421}"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FFFFFF"/>
              </a:solidFill>
            </a:endParaRPr>
          </a:p>
        </p:txBody>
      </p:sp>
    </p:spTree>
    <p:extLst>
      <p:ext uri="{BB962C8B-B14F-4D97-AF65-F5344CB8AC3E}">
        <p14:creationId xmlns:p14="http://schemas.microsoft.com/office/powerpoint/2010/main" val="301890966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10" name="Slide Number Placeholder 9"/>
          <p:cNvSpPr>
            <a:spLocks noGrp="1"/>
          </p:cNvSpPr>
          <p:nvPr>
            <p:ph type="sldNum" sz="quarter" idx="16"/>
          </p:nvPr>
        </p:nvSpPr>
        <p:spPr/>
        <p:txBody>
          <a:bodyPr rtlCol="0"/>
          <a:lstStyle/>
          <a:p>
            <a:fld id="{7083320D-F7A6-4172-8412-B82152F2C421}"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FFFFFF"/>
              </a:solidFill>
            </a:endParaRPr>
          </a:p>
        </p:txBody>
      </p:sp>
    </p:spTree>
    <p:extLst>
      <p:ext uri="{BB962C8B-B14F-4D97-AF65-F5344CB8AC3E}">
        <p14:creationId xmlns:p14="http://schemas.microsoft.com/office/powerpoint/2010/main" val="1972560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12" name="Slide Number Placeholder 11"/>
          <p:cNvSpPr>
            <a:spLocks noGrp="1"/>
          </p:cNvSpPr>
          <p:nvPr>
            <p:ph type="sldNum" sz="quarter" idx="16"/>
          </p:nvPr>
        </p:nvSpPr>
        <p:spPr/>
        <p:txBody>
          <a:bodyPr rtlCol="0"/>
          <a:lstStyle/>
          <a:p>
            <a:fld id="{7083320D-F7A6-4172-8412-B82152F2C421}"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FFFFFF"/>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16786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083320D-F7A6-4172-8412-B82152F2C421}" type="slidenum">
              <a:rPr lang="en-US" smtClean="0"/>
              <a:pPr/>
              <a:t>‹#›</a:t>
            </a:fld>
            <a:endParaRPr lang="en-US" dirty="0"/>
          </a:p>
        </p:txBody>
      </p:sp>
    </p:spTree>
    <p:extLst>
      <p:ext uri="{BB962C8B-B14F-4D97-AF65-F5344CB8AC3E}">
        <p14:creationId xmlns:p14="http://schemas.microsoft.com/office/powerpoint/2010/main" val="288393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3" name="Footer Placeholder 2"/>
          <p:cNvSpPr>
            <a:spLocks noGrp="1"/>
          </p:cNvSpPr>
          <p:nvPr>
            <p:ph type="ftr" sz="quarter" idx="11"/>
          </p:nvPr>
        </p:nvSpPr>
        <p:spPr/>
        <p:txBody>
          <a:bodyPr/>
          <a:lstStyle/>
          <a:p>
            <a:endParaRPr lang="en-US" dirty="0">
              <a:solidFill>
                <a:srgbClr val="FFFFFF"/>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7083320D-F7A6-4172-8412-B82152F2C42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46162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083320D-F7A6-4172-8412-B82152F2C421}" type="slidenum">
              <a:rPr lang="en-US" smtClean="0"/>
              <a:pPr/>
              <a:t>‹#›</a:t>
            </a:fld>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5527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93968C-02E6-4F47-AE0B-F7A80AA01A09}" type="datetime1">
              <a:rPr lang="en-US" smtClean="0"/>
              <a:t>10/21/2015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629389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Date Placeholder 11"/>
          <p:cNvSpPr>
            <a:spLocks noGrp="1"/>
          </p:cNvSpPr>
          <p:nvPr>
            <p:ph type="dt" sz="half" idx="10"/>
          </p:nvPr>
        </p:nvSpPr>
        <p:spPr>
          <a:xfrm>
            <a:off x="8331200" y="6248403"/>
            <a:ext cx="3556000" cy="365125"/>
          </a:xfrm>
        </p:spPr>
        <p:txBody>
          <a:bodyPr rtlCol="0"/>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7083320D-F7A6-4172-8412-B82152F2C421}" type="slidenum">
              <a:rPr lang="en-US" smtClean="0"/>
              <a:pPr/>
              <a:t>‹#›</a:t>
            </a:fld>
            <a:endParaRPr lang="en-US" dirty="0"/>
          </a:p>
        </p:txBody>
      </p:sp>
      <p:sp>
        <p:nvSpPr>
          <p:cNvPr id="14" name="Footer Placeholder 13"/>
          <p:cNvSpPr>
            <a:spLocks noGrp="1"/>
          </p:cNvSpPr>
          <p:nvPr>
            <p:ph type="ftr" sz="quarter" idx="12"/>
          </p:nvPr>
        </p:nvSpPr>
        <p:spPr>
          <a:xfrm>
            <a:off x="2133600" y="6248209"/>
            <a:ext cx="6096000" cy="365125"/>
          </a:xfrm>
        </p:spPr>
        <p:txBody>
          <a:bodyPr rtlCol="0"/>
          <a:lstStyle/>
          <a:p>
            <a:endParaRPr lang="en-US" dirty="0">
              <a:solidFill>
                <a:srgbClr val="FFFFFF"/>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10855244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7083320D-F7A6-4172-8412-B82152F2C421}" type="slidenum">
              <a:rPr lang="en-US" smtClean="0"/>
              <a:pPr/>
              <a:t>‹#›</a:t>
            </a:fld>
            <a:endParaRPr lang="en-US" dirty="0"/>
          </a:p>
        </p:txBody>
      </p:sp>
    </p:spTree>
    <p:extLst>
      <p:ext uri="{BB962C8B-B14F-4D97-AF65-F5344CB8AC3E}">
        <p14:creationId xmlns:p14="http://schemas.microsoft.com/office/powerpoint/2010/main" val="1950879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3"/>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5"/>
            <a:ext cx="2946400" cy="365125"/>
          </a:xfrm>
        </p:spPr>
        <p:txBody>
          <a:bodyPr/>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5" name="Footer Placeholder 4"/>
          <p:cNvSpPr>
            <a:spLocks noGrp="1"/>
          </p:cNvSpPr>
          <p:nvPr>
            <p:ph type="ftr" sz="quarter" idx="11"/>
          </p:nvPr>
        </p:nvSpPr>
        <p:spPr>
          <a:xfrm>
            <a:off x="609603" y="6248210"/>
            <a:ext cx="7431311" cy="365125"/>
          </a:xfrm>
        </p:spPr>
        <p:txBody>
          <a:bodyPr/>
          <a:lstStyle/>
          <a:p>
            <a:endParaRPr lang="en-US" dirty="0">
              <a:solidFill>
                <a:srgbClr val="FFFFFF"/>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7083320D-F7A6-4172-8412-B82152F2C421}" type="slidenum">
              <a:rPr lang="en-US" smtClean="0"/>
              <a:pPr/>
              <a:t>‹#›</a:t>
            </a:fld>
            <a:endParaRPr lang="en-US" dirty="0"/>
          </a:p>
        </p:txBody>
      </p:sp>
    </p:spTree>
    <p:extLst>
      <p:ext uri="{BB962C8B-B14F-4D97-AF65-F5344CB8AC3E}">
        <p14:creationId xmlns:p14="http://schemas.microsoft.com/office/powerpoint/2010/main" val="1314909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A5979-B3C0-420F-8424-EEA9353E457B}" type="datetime1">
              <a:rPr lang="en-US" smtClean="0"/>
              <a:t>10/21/2015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158310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9B16AB-B627-4E71-87DD-08F316D5F8B0}" type="datetime1">
              <a:rPr lang="en-US" smtClean="0"/>
              <a:t>10/21/2015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2168082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90000C-712C-4F85-9C28-E011515E6276}" type="datetime1">
              <a:rPr lang="en-US" smtClean="0"/>
              <a:t>10/21/2015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1549681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DCBB64-CC0D-405F-941D-459604EEBF5C}" type="datetime1">
              <a:rPr lang="en-US" smtClean="0"/>
              <a:t>10/21/2015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745322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4C22D-91E8-4C05-920F-F32BCC70C1FB}" type="datetime1">
              <a:rPr lang="en-US" smtClean="0"/>
              <a:t>10/21/2015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804054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15BE02-69E3-4725-9511-759F8EEFC9BF}" type="datetime1">
              <a:rPr lang="en-US" smtClean="0"/>
              <a:t>10/21/2015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1010356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32F10-7297-40E7-B7BC-98B51D521158}" type="datetime1">
              <a:rPr lang="en-US" smtClean="0"/>
              <a:t>10/21/2015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46E21-2860-449B-8131-7A0F2F46A24F}" type="slidenum">
              <a:rPr lang="en-US" smtClean="0"/>
              <a:t>‹#›</a:t>
            </a:fld>
            <a:endParaRPr lang="en-US"/>
          </a:p>
        </p:txBody>
      </p:sp>
    </p:spTree>
    <p:extLst>
      <p:ext uri="{BB962C8B-B14F-4D97-AF65-F5344CB8AC3E}">
        <p14:creationId xmlns:p14="http://schemas.microsoft.com/office/powerpoint/2010/main" val="247114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FC8E4-4E8E-47B3-95FB-BEB9683B2D25}" type="datetime1">
              <a:rPr lang="en-US" smtClean="0"/>
              <a:t>10/21/2015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46E21-2860-449B-8131-7A0F2F46A24F}" type="slidenum">
              <a:rPr lang="en-US" smtClean="0"/>
              <a:t>‹#›</a:t>
            </a:fld>
            <a:endParaRPr lang="en-US"/>
          </a:p>
        </p:txBody>
      </p:sp>
    </p:spTree>
    <p:extLst>
      <p:ext uri="{BB962C8B-B14F-4D97-AF65-F5344CB8AC3E}">
        <p14:creationId xmlns:p14="http://schemas.microsoft.com/office/powerpoint/2010/main" val="2282545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128000" y="6248403"/>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561EBEE-2F5A-49A4-A155-95C74D3D517B}" type="datetimeFigureOut">
              <a:rPr lang="en-US" smtClean="0">
                <a:solidFill>
                  <a:srgbClr val="FFFFFF"/>
                </a:solidFill>
              </a:rPr>
              <a:pPr/>
              <a:t>10/21/2015</a:t>
            </a:fld>
            <a:endParaRPr lang="en-US" dirty="0">
              <a:solidFill>
                <a:srgbClr val="FFFFFF"/>
              </a:solidFill>
            </a:endParaRPr>
          </a:p>
        </p:txBody>
      </p:sp>
      <p:sp>
        <p:nvSpPr>
          <p:cNvPr id="3" name="Footer Placeholder 2"/>
          <p:cNvSpPr>
            <a:spLocks noGrp="1"/>
          </p:cNvSpPr>
          <p:nvPr>
            <p:ph type="ftr" sz="quarter" idx="3"/>
          </p:nvPr>
        </p:nvSpPr>
        <p:spPr>
          <a:xfrm>
            <a:off x="812802" y="6248209"/>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FFFFFF"/>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083320D-F7A6-4172-8412-B82152F2C421}" type="slidenum">
              <a:rPr lang="en-US" smtClean="0"/>
              <a:pPr/>
              <a:t>‹#›</a:t>
            </a:fld>
            <a:endParaRPr lang="en-US" dirty="0"/>
          </a:p>
        </p:txBody>
      </p:sp>
    </p:spTree>
    <p:extLst>
      <p:ext uri="{BB962C8B-B14F-4D97-AF65-F5344CB8AC3E}">
        <p14:creationId xmlns:p14="http://schemas.microsoft.com/office/powerpoint/2010/main" val="1933018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0.jpeg"/><Relationship Id="rId4" Type="http://schemas.openxmlformats.org/officeDocument/2006/relationships/diagramLayout" Target="../diagrams/layout1.xml"/><Relationship Id="rId9"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5.jpeg"/><Relationship Id="rId4" Type="http://schemas.openxmlformats.org/officeDocument/2006/relationships/diagramLayout" Target="../diagrams/layout2.xml"/><Relationship Id="rId9"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8.jp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8.jp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1.jp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1.jp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4.jp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4.jp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google.com/url?sa=i&amp;rct=j&amp;q=&amp;esrc=s&amp;source=images&amp;cd=&amp;cad=rja&amp;uact=8&amp;ved=0CAcQjRxqFQoTCNy6xJnVz8gCFRdNiAodRgYJCw&amp;url=http://www.compupawn.com/Newsletters/Have-a-ball.html&amp;psig=AFQjCNHM4LXVUwxvzgmBQ8GcvT1D5P9PzQ&amp;ust=1445382937557702"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52.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2.jpeg"/><Relationship Id="rId5" Type="http://schemas.microsoft.com/office/2007/relationships/hdphoto" Target="../media/hdphoto3.wdp"/><Relationship Id="rId10" Type="http://schemas.openxmlformats.org/officeDocument/2006/relationships/image" Target="../media/image55.jpeg"/><Relationship Id="rId4" Type="http://schemas.openxmlformats.org/officeDocument/2006/relationships/image" Target="../media/image51.png"/><Relationship Id="rId9"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5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20.jpeg"/><Relationship Id="rId4" Type="http://schemas.openxmlformats.org/officeDocument/2006/relationships/image" Target="../media/image58.jpeg"/><Relationship Id="rId9" Type="http://schemas.openxmlformats.org/officeDocument/2006/relationships/image" Target="../media/image19.jpeg"/></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62.jpeg"/><Relationship Id="rId7" Type="http://schemas.openxmlformats.org/officeDocument/2006/relationships/diagramLayout" Target="../diagrams/layout3.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Data" Target="../diagrams/data3.xml"/><Relationship Id="rId5" Type="http://schemas.openxmlformats.org/officeDocument/2006/relationships/image" Target="../media/image64.jpeg"/><Relationship Id="rId10" Type="http://schemas.microsoft.com/office/2007/relationships/diagramDrawing" Target="../diagrams/drawing3.xml"/><Relationship Id="rId4" Type="http://schemas.openxmlformats.org/officeDocument/2006/relationships/image" Target="../media/image63.jpeg"/><Relationship Id="rId9" Type="http://schemas.openxmlformats.org/officeDocument/2006/relationships/diagramColors" Target="../diagrams/colors3.xml"/></Relationships>
</file>

<file path=ppt/slides/_rels/slide5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5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8.jpeg"/><Relationship Id="rId7" Type="http://schemas.openxmlformats.org/officeDocument/2006/relationships/diagramLayout" Target="../diagrams/layout4.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Data" Target="../diagrams/data4.xml"/><Relationship Id="rId5" Type="http://schemas.openxmlformats.org/officeDocument/2006/relationships/image" Target="../media/image20.jpeg"/><Relationship Id="rId10" Type="http://schemas.microsoft.com/office/2007/relationships/diagramDrawing" Target="../diagrams/drawing4.xml"/><Relationship Id="rId4" Type="http://schemas.openxmlformats.org/officeDocument/2006/relationships/image" Target="../media/image19.jpeg"/><Relationship Id="rId9" Type="http://schemas.openxmlformats.org/officeDocument/2006/relationships/diagramColors" Target="../diagrams/colors4.xml"/></Relationships>
</file>

<file path=ppt/slides/_rels/slide6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3" Type="http://schemas.openxmlformats.org/officeDocument/2006/relationships/image" Target="../media/image78.jpeg"/><Relationship Id="rId7" Type="http://schemas.openxmlformats.org/officeDocument/2006/relationships/diagramLayout" Target="../diagrams/layout5.xml"/><Relationship Id="rId12" Type="http://schemas.openxmlformats.org/officeDocument/2006/relationships/diagramLayout" Target="../diagrams/layout6.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Data" Target="../diagrams/data5.xml"/><Relationship Id="rId11" Type="http://schemas.openxmlformats.org/officeDocument/2006/relationships/diagramData" Target="../diagrams/data6.xml"/><Relationship Id="rId5" Type="http://schemas.openxmlformats.org/officeDocument/2006/relationships/image" Target="../media/image80.jpeg"/><Relationship Id="rId15" Type="http://schemas.microsoft.com/office/2007/relationships/diagramDrawing" Target="../diagrams/drawing6.xml"/><Relationship Id="rId10" Type="http://schemas.microsoft.com/office/2007/relationships/diagramDrawing" Target="../diagrams/drawing5.xml"/><Relationship Id="rId4" Type="http://schemas.openxmlformats.org/officeDocument/2006/relationships/image" Target="../media/image79.jpeg"/><Relationship Id="rId9" Type="http://schemas.openxmlformats.org/officeDocument/2006/relationships/diagramColors" Target="../diagrams/colors5.xml"/><Relationship Id="rId14" Type="http://schemas.openxmlformats.org/officeDocument/2006/relationships/diagramColors" Target="../diagrams/colors6.xml"/></Relationships>
</file>

<file path=ppt/slides/_rels/slide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63.xml.rels><?xml version="1.0" encoding="UTF-8" standalone="yes"?>
<Relationships xmlns="http://schemas.openxmlformats.org/package/2006/relationships"><Relationship Id="rId3" Type="http://schemas.openxmlformats.org/officeDocument/2006/relationships/hyperlink" Target="http://myla2050live2015.maker.good.is/projects/caregiverandme"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jscully@ph.lacounty.gov" TargetMode="Externa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2" name="Title 1"/>
          <p:cNvSpPr>
            <a:spLocks noGrp="1"/>
          </p:cNvSpPr>
          <p:nvPr>
            <p:ph type="ctrTitle"/>
          </p:nvPr>
        </p:nvSpPr>
        <p:spPr>
          <a:xfrm>
            <a:off x="109910" y="385985"/>
            <a:ext cx="11232113" cy="1767958"/>
          </a:xfrm>
        </p:spPr>
        <p:txBody>
          <a:bodyPr>
            <a:normAutofit/>
          </a:bodyPr>
          <a:lstStyle/>
          <a:p>
            <a:r>
              <a:rPr lang="en-US" sz="4000" b="1" dirty="0" smtClean="0">
                <a:solidFill>
                  <a:schemeClr val="tx1">
                    <a:lumMod val="95000"/>
                    <a:lumOff val="5000"/>
                  </a:schemeClr>
                </a:solidFill>
              </a:rPr>
              <a:t>Policy Opportunities to Elevate Nutrition Standards for Family Child Care Home Providers (FCCH’s) in CA</a:t>
            </a:r>
            <a:endParaRPr lang="en-US" sz="4000" b="1" dirty="0">
              <a:solidFill>
                <a:schemeClr val="tx1">
                  <a:lumMod val="95000"/>
                  <a:lumOff val="5000"/>
                </a:schemeClr>
              </a:solidFill>
            </a:endParaRPr>
          </a:p>
        </p:txBody>
      </p:sp>
      <p:sp>
        <p:nvSpPr>
          <p:cNvPr id="3" name="Subtitle 2"/>
          <p:cNvSpPr>
            <a:spLocks noGrp="1"/>
          </p:cNvSpPr>
          <p:nvPr>
            <p:ph type="subTitle" idx="1"/>
          </p:nvPr>
        </p:nvSpPr>
        <p:spPr>
          <a:xfrm>
            <a:off x="2211241" y="4290484"/>
            <a:ext cx="7029450" cy="2106083"/>
          </a:xfrm>
        </p:spPr>
        <p:txBody>
          <a:bodyPr>
            <a:noAutofit/>
          </a:bodyPr>
          <a:lstStyle/>
          <a:p>
            <a:r>
              <a:rPr lang="en-US" sz="1600" b="1" dirty="0" smtClean="0"/>
              <a:t>Hector Gutierrez </a:t>
            </a:r>
          </a:p>
          <a:p>
            <a:r>
              <a:rPr lang="en-US" sz="1600" dirty="0" smtClean="0"/>
              <a:t>Nutrition Policy Advocate, California Food Policy Advocates (CFPA)</a:t>
            </a:r>
          </a:p>
          <a:p>
            <a:endParaRPr lang="en-US" sz="1600" dirty="0" smtClean="0"/>
          </a:p>
          <a:p>
            <a:r>
              <a:rPr lang="en-US" sz="1600" b="1" dirty="0" smtClean="0"/>
              <a:t>Janet Scully</a:t>
            </a:r>
          </a:p>
          <a:p>
            <a:r>
              <a:rPr lang="en-US" sz="1600" dirty="0" smtClean="0"/>
              <a:t>Program Manager, Los Angeles County Department of Public Health </a:t>
            </a:r>
            <a:endParaRPr lang="en-US" sz="1600" dirty="0" smtClean="0"/>
          </a:p>
          <a:p>
            <a:r>
              <a:rPr lang="en-US" sz="1600" dirty="0" smtClean="0"/>
              <a:t>Maternal</a:t>
            </a:r>
            <a:r>
              <a:rPr lang="en-US" sz="1600" dirty="0" smtClean="0"/>
              <a:t>, Child and Adolescent Health Programs</a:t>
            </a:r>
            <a:endParaRPr lang="en-US" sz="1600" dirty="0"/>
          </a:p>
        </p:txBody>
      </p:sp>
      <p:sp>
        <p:nvSpPr>
          <p:cNvPr id="9" name="TextBox 8"/>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11" name="TextBox 10"/>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12" name="TextBox 11"/>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5" name="TextBox 14"/>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6" name="TextBox 15"/>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0" name="Picture 9"/>
          <p:cNvPicPr>
            <a:picLocks noChangeAspect="1"/>
          </p:cNvPicPr>
          <p:nvPr/>
        </p:nvPicPr>
        <p:blipFill rotWithShape="1">
          <a:blip r:embed="rId3"/>
          <a:srcRect l="44331" t="7123" r="40714" b="21427"/>
          <a:stretch/>
        </p:blipFill>
        <p:spPr>
          <a:xfrm>
            <a:off x="-1" y="5670495"/>
            <a:ext cx="1128410" cy="1187505"/>
          </a:xfrm>
          <a:prstGeom prst="rect">
            <a:avLst/>
          </a:prstGeom>
        </p:spPr>
      </p:pic>
      <p:sp>
        <p:nvSpPr>
          <p:cNvPr id="4" name="Slide Number Placeholder 3"/>
          <p:cNvSpPr>
            <a:spLocks noGrp="1"/>
          </p:cNvSpPr>
          <p:nvPr>
            <p:ph type="sldNum" sz="quarter" idx="12"/>
          </p:nvPr>
        </p:nvSpPr>
        <p:spPr/>
        <p:txBody>
          <a:bodyPr/>
          <a:lstStyle/>
          <a:p>
            <a:fld id="{E9D46E21-2860-449B-8131-7A0F2F46A24F}" type="slidenum">
              <a:rPr lang="en-US" smtClean="0"/>
              <a:t>1</a:t>
            </a:fld>
            <a:endParaRPr lang="en-US"/>
          </a:p>
        </p:txBody>
      </p:sp>
      <p:sp>
        <p:nvSpPr>
          <p:cNvPr id="5" name="Rectangle 4"/>
          <p:cNvSpPr/>
          <p:nvPr/>
        </p:nvSpPr>
        <p:spPr>
          <a:xfrm>
            <a:off x="2559432" y="2823986"/>
            <a:ext cx="7092567" cy="954107"/>
          </a:xfrm>
          <a:prstGeom prst="rect">
            <a:avLst/>
          </a:prstGeom>
        </p:spPr>
        <p:txBody>
          <a:bodyPr wrap="square">
            <a:spAutoFit/>
          </a:bodyPr>
          <a:lstStyle/>
          <a:p>
            <a:pPr algn="ctr"/>
            <a:r>
              <a:rPr lang="en-US" sz="2800" b="1" dirty="0">
                <a:solidFill>
                  <a:srgbClr val="EFCB13"/>
                </a:solidFill>
                <a:latin typeface="Calibri" panose="020F0502020204030204" pitchFamily="34" charset="0"/>
              </a:rPr>
              <a:t>CCFP </a:t>
            </a:r>
            <a:r>
              <a:rPr lang="en-US" sz="2800" b="1" dirty="0" smtClean="0">
                <a:solidFill>
                  <a:srgbClr val="EFCB13"/>
                </a:solidFill>
                <a:latin typeface="Calibri" panose="020F0502020204030204" pitchFamily="34" charset="0"/>
              </a:rPr>
              <a:t>24</a:t>
            </a:r>
            <a:r>
              <a:rPr lang="en-US" sz="2800" b="1" baseline="30000" dirty="0" smtClean="0">
                <a:solidFill>
                  <a:srgbClr val="EFCB13"/>
                </a:solidFill>
                <a:latin typeface="Calibri" panose="020F0502020204030204" pitchFamily="34" charset="0"/>
              </a:rPr>
              <a:t>th</a:t>
            </a:r>
            <a:r>
              <a:rPr lang="en-US" sz="2800" b="1" dirty="0" smtClean="0">
                <a:solidFill>
                  <a:srgbClr val="EFCB13"/>
                </a:solidFill>
                <a:latin typeface="Calibri" panose="020F0502020204030204" pitchFamily="34" charset="0"/>
              </a:rPr>
              <a:t> Annual Roundtable </a:t>
            </a:r>
            <a:r>
              <a:rPr lang="en-US" sz="2800" b="1" dirty="0">
                <a:solidFill>
                  <a:srgbClr val="EFCB13"/>
                </a:solidFill>
                <a:latin typeface="Calibri" panose="020F0502020204030204" pitchFamily="34" charset="0"/>
              </a:rPr>
              <a:t>Conference</a:t>
            </a:r>
          </a:p>
          <a:p>
            <a:pPr algn="ctr"/>
            <a:r>
              <a:rPr lang="en-US" sz="2800" b="1" dirty="0">
                <a:solidFill>
                  <a:srgbClr val="EFCB13"/>
                </a:solidFill>
                <a:latin typeface="Calibri" panose="020F0502020204030204" pitchFamily="34" charset="0"/>
              </a:rPr>
              <a:t>October 26, 2015</a:t>
            </a:r>
          </a:p>
        </p:txBody>
      </p:sp>
    </p:spTree>
    <p:extLst>
      <p:ext uri="{BB962C8B-B14F-4D97-AF65-F5344CB8AC3E}">
        <p14:creationId xmlns:p14="http://schemas.microsoft.com/office/powerpoint/2010/main" val="2422971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hare.kaiserpermanente.org/wp-content/themes/newscenter/images/kaiser-permanente-defaul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1670" y="3123770"/>
            <a:ext cx="3298371" cy="173164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838201" y="2236102"/>
            <a:ext cx="7917179" cy="3434393"/>
          </a:xfrm>
        </p:spPr>
        <p:txBody>
          <a:bodyPr>
            <a:normAutofit fontScale="85000" lnSpcReduction="20000"/>
          </a:bodyPr>
          <a:lstStyle/>
          <a:p>
            <a:pPr marL="514350" indent="-514350">
              <a:buFont typeface="+mj-lt"/>
              <a:buAutoNum type="arabicPeriod"/>
            </a:pPr>
            <a:r>
              <a:rPr lang="en-US" dirty="0"/>
              <a:t>Conduct web and phone-based surveys with FCCH providers to assess their capacity to provide healthful, nutritious meals and </a:t>
            </a:r>
            <a:r>
              <a:rPr lang="en-US" dirty="0" smtClean="0"/>
              <a:t>snacks</a:t>
            </a:r>
          </a:p>
          <a:p>
            <a:pPr marL="514350" indent="-514350">
              <a:buFont typeface="+mj-lt"/>
              <a:buAutoNum type="arabicPeriod"/>
            </a:pPr>
            <a:endParaRPr lang="en-US" dirty="0" smtClean="0"/>
          </a:p>
          <a:p>
            <a:pPr marL="514350" indent="-514350">
              <a:buFont typeface="+mj-lt"/>
              <a:buAutoNum type="arabicPeriod"/>
            </a:pPr>
            <a:r>
              <a:rPr lang="en-US" dirty="0" smtClean="0"/>
              <a:t>Find </a:t>
            </a:r>
            <a:r>
              <a:rPr lang="en-US" dirty="0"/>
              <a:t>and disseminate case studies that highlight successful models of serving healthful food in Southern California Family Child Care settings serving low-income children</a:t>
            </a:r>
            <a:r>
              <a:rPr lang="en-US" dirty="0" smtClean="0"/>
              <a:t>.</a:t>
            </a:r>
          </a:p>
          <a:p>
            <a:pPr marL="514350" indent="-514350">
              <a:buFont typeface="+mj-lt"/>
              <a:buAutoNum type="arabicPeriod"/>
            </a:pPr>
            <a:endParaRPr lang="en-US" dirty="0" smtClean="0"/>
          </a:p>
          <a:p>
            <a:pPr marL="514350" indent="-514350">
              <a:buFont typeface="+mj-lt"/>
              <a:buAutoNum type="arabicPeriod"/>
            </a:pPr>
            <a:r>
              <a:rPr lang="en-US" dirty="0" smtClean="0"/>
              <a:t>Hold a policy convening to examine early childhood nutrition needs and strategies for improving nutrition in family care settings </a:t>
            </a:r>
            <a:endParaRPr lang="en-US" dirty="0"/>
          </a:p>
        </p:txBody>
      </p:sp>
      <p:sp>
        <p:nvSpPr>
          <p:cNvPr id="3" name="Title 2"/>
          <p:cNvSpPr>
            <a:spLocks noGrp="1"/>
          </p:cNvSpPr>
          <p:nvPr>
            <p:ph type="title"/>
          </p:nvPr>
        </p:nvSpPr>
        <p:spPr/>
        <p:txBody>
          <a:bodyPr>
            <a:normAutofit/>
          </a:bodyPr>
          <a:lstStyle/>
          <a:p>
            <a:r>
              <a:rPr lang="en-US" b="1" dirty="0" smtClean="0"/>
              <a:t>Family Child Care Nutrition Standards </a:t>
            </a:r>
            <a:r>
              <a:rPr lang="en-US" b="1" dirty="0" smtClean="0">
                <a:solidFill>
                  <a:srgbClr val="567CF1"/>
                </a:solidFill>
              </a:rPr>
              <a:t/>
            </a:r>
            <a:br>
              <a:rPr lang="en-US" b="1" dirty="0" smtClean="0">
                <a:solidFill>
                  <a:srgbClr val="567CF1"/>
                </a:solidFill>
              </a:rPr>
            </a:br>
            <a:r>
              <a:rPr lang="en-US" b="1" dirty="0" smtClean="0">
                <a:solidFill>
                  <a:srgbClr val="016380"/>
                </a:solidFill>
              </a:rPr>
              <a:t>Kaiser Southern California </a:t>
            </a:r>
            <a:endParaRPr lang="en-US" sz="4000" b="1" i="1" dirty="0">
              <a:solidFill>
                <a:srgbClr val="016380"/>
              </a:solidFill>
            </a:endParaRPr>
          </a:p>
        </p:txBody>
      </p:sp>
      <p:sp>
        <p:nvSpPr>
          <p:cNvPr id="5" name="Slide Number Placeholder 4"/>
          <p:cNvSpPr>
            <a:spLocks noGrp="1"/>
          </p:cNvSpPr>
          <p:nvPr>
            <p:ph type="sldNum" sz="quarter" idx="12"/>
          </p:nvPr>
        </p:nvSpPr>
        <p:spPr/>
        <p:txBody>
          <a:bodyPr/>
          <a:lstStyle/>
          <a:p>
            <a:fld id="{E9D46E21-2860-449B-8131-7A0F2F46A24F}" type="slidenum">
              <a:rPr lang="en-US" smtClean="0"/>
              <a:t>10</a:t>
            </a:fld>
            <a:endParaRPr lang="en-US"/>
          </a:p>
        </p:txBody>
      </p:sp>
      <p:sp>
        <p:nvSpPr>
          <p:cNvPr id="6" name="TextBox 5"/>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7" name="TextBox 6"/>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8" name="TextBox 7"/>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9" name="TextBox 8"/>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0" name="TextBox 9"/>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1" name="TextBox 10"/>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2" name="Picture 11"/>
          <p:cNvPicPr>
            <a:picLocks noChangeAspect="1"/>
          </p:cNvPicPr>
          <p:nvPr/>
        </p:nvPicPr>
        <p:blipFill rotWithShape="1">
          <a:blip r:embed="rId3"/>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36858524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Kaiser Southern California Child Care Survey </a:t>
            </a:r>
            <a:endParaRPr lang="en-US" b="1" dirty="0"/>
          </a:p>
        </p:txBody>
      </p:sp>
      <p:sp>
        <p:nvSpPr>
          <p:cNvPr id="3" name="Content Placeholder 2"/>
          <p:cNvSpPr>
            <a:spLocks noGrp="1"/>
          </p:cNvSpPr>
          <p:nvPr>
            <p:ph idx="1"/>
          </p:nvPr>
        </p:nvSpPr>
        <p:spPr>
          <a:xfrm>
            <a:off x="1464556" y="1690688"/>
            <a:ext cx="7871460" cy="4401502"/>
          </a:xfrm>
        </p:spPr>
        <p:txBody>
          <a:bodyPr>
            <a:normAutofit fontScale="92500"/>
          </a:bodyPr>
          <a:lstStyle/>
          <a:p>
            <a:r>
              <a:rPr lang="en-US" b="1" dirty="0" smtClean="0"/>
              <a:t>Geography: </a:t>
            </a:r>
          </a:p>
          <a:p>
            <a:pPr lvl="1"/>
            <a:r>
              <a:rPr lang="en-US" dirty="0" smtClean="0"/>
              <a:t>Kern | Los Angeles | San Diego | San Bernardino | Riverside </a:t>
            </a:r>
          </a:p>
          <a:p>
            <a:r>
              <a:rPr lang="en-US" b="1" dirty="0" smtClean="0"/>
              <a:t>Survey Design</a:t>
            </a:r>
          </a:p>
          <a:p>
            <a:pPr lvl="1"/>
            <a:r>
              <a:rPr lang="en-US" dirty="0" smtClean="0"/>
              <a:t>Available in Spanish &amp; English </a:t>
            </a:r>
          </a:p>
          <a:p>
            <a:pPr lvl="1"/>
            <a:r>
              <a:rPr lang="en-US" dirty="0" smtClean="0"/>
              <a:t>Survey could have been take over the phone, online, or mailed in </a:t>
            </a:r>
          </a:p>
          <a:p>
            <a:r>
              <a:rPr lang="en-US" b="1" dirty="0" smtClean="0"/>
              <a:t>Dissemination</a:t>
            </a:r>
          </a:p>
          <a:p>
            <a:pPr lvl="1"/>
            <a:r>
              <a:rPr lang="en-US" dirty="0" smtClean="0"/>
              <a:t>R&amp;R Agencies disseminated via email systems and word of mouth</a:t>
            </a:r>
          </a:p>
          <a:p>
            <a:r>
              <a:rPr lang="en-US" b="1" dirty="0" smtClean="0"/>
              <a:t>Responses from FCCH’s</a:t>
            </a:r>
          </a:p>
          <a:p>
            <a:pPr lvl="1"/>
            <a:r>
              <a:rPr lang="en-US" dirty="0" smtClean="0"/>
              <a:t>Started the Survey  N=302   | Completed Entire Survey N=268 </a:t>
            </a:r>
          </a:p>
          <a:p>
            <a:endParaRPr lang="en-US" dirty="0" smtClean="0"/>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E9D46E21-2860-449B-8131-7A0F2F46A24F}" type="slidenum">
              <a:rPr lang="en-US" smtClean="0"/>
              <a:t>11</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2"/>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3230726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398" y="367789"/>
            <a:ext cx="10515600" cy="1325563"/>
          </a:xfrm>
        </p:spPr>
        <p:txBody>
          <a:bodyPr/>
          <a:lstStyle/>
          <a:p>
            <a:pPr algn="ctr"/>
            <a:r>
              <a:rPr lang="en-US" b="1" dirty="0" smtClean="0"/>
              <a:t>Part II: CFPA Kaiser and Packard Findings</a:t>
            </a:r>
            <a:endParaRPr lang="en-US" b="1" dirty="0"/>
          </a:p>
        </p:txBody>
      </p:sp>
      <p:sp>
        <p:nvSpPr>
          <p:cNvPr id="3" name="AutoShape 2" descr="Image result for Kaiser Southern Califor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share.kaiserpermanente.org/wp-content/themes/newscenter/images/kaiser-permanente-defaul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060065"/>
            <a:ext cx="4776108" cy="25074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pbs.twimg.com/profile_images/468887956837523456/Tf-PIdtO_400x4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1" y="1582057"/>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9D46E21-2860-449B-8131-7A0F2F46A24F}" type="slidenum">
              <a:rPr lang="en-US" smtClean="0"/>
              <a:t>12</a:t>
            </a:fld>
            <a:endParaRPr lang="en-US"/>
          </a:p>
        </p:txBody>
      </p:sp>
      <p:sp>
        <p:nvSpPr>
          <p:cNvPr id="7" name="TextBox 6"/>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8" name="TextBox 7"/>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9" name="TextBox 8"/>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10" name="TextBox 9"/>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1" name="TextBox 10"/>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2" name="TextBox 11"/>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3" name="Picture 12"/>
          <p:cNvPicPr>
            <a:picLocks noChangeAspect="1"/>
          </p:cNvPicPr>
          <p:nvPr/>
        </p:nvPicPr>
        <p:blipFill rotWithShape="1">
          <a:blip r:embed="rId4"/>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4131588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327025"/>
            <a:ext cx="3336128" cy="1861539"/>
          </a:xfrm>
        </p:spPr>
        <p:txBody>
          <a:bodyPr>
            <a:normAutofit fontScale="90000"/>
          </a:bodyPr>
          <a:lstStyle/>
          <a:p>
            <a:r>
              <a:rPr lang="en-US" dirty="0" smtClean="0"/>
              <a:t>Packard </a:t>
            </a:r>
            <a:br>
              <a:rPr lang="en-US" dirty="0" smtClean="0"/>
            </a:br>
            <a:r>
              <a:rPr lang="en-US" dirty="0" smtClean="0"/>
              <a:t>Scientific Advisory</a:t>
            </a:r>
            <a:endParaRPr lang="en-US" dirty="0"/>
          </a:p>
        </p:txBody>
      </p:sp>
      <p:pic>
        <p:nvPicPr>
          <p:cNvPr id="5" name="Picture 4"/>
          <p:cNvPicPr>
            <a:picLocks noChangeAspect="1"/>
          </p:cNvPicPr>
          <p:nvPr/>
        </p:nvPicPr>
        <p:blipFill rotWithShape="1">
          <a:blip r:embed="rId2"/>
          <a:srcRect l="8522" t="25313" r="73955" b="8058"/>
          <a:stretch/>
        </p:blipFill>
        <p:spPr>
          <a:xfrm>
            <a:off x="4065975" y="525462"/>
            <a:ext cx="7016208" cy="6013450"/>
          </a:xfrm>
          <a:prstGeom prst="rect">
            <a:avLst/>
          </a:prstGeom>
        </p:spPr>
      </p:pic>
      <p:sp>
        <p:nvSpPr>
          <p:cNvPr id="7" name="TextBox 6"/>
          <p:cNvSpPr txBox="1"/>
          <p:nvPr/>
        </p:nvSpPr>
        <p:spPr>
          <a:xfrm>
            <a:off x="165100" y="2924629"/>
            <a:ext cx="4174671" cy="1477328"/>
          </a:xfrm>
          <a:prstGeom prst="rect">
            <a:avLst/>
          </a:prstGeom>
          <a:noFill/>
        </p:spPr>
        <p:txBody>
          <a:bodyPr wrap="square" rtlCol="0">
            <a:spAutoFit/>
          </a:bodyPr>
          <a:lstStyle/>
          <a:p>
            <a:r>
              <a:rPr lang="en-US" b="1" dirty="0" smtClean="0"/>
              <a:t>Nutritionally Ideal Infant Practices for Family Child Care Homes: </a:t>
            </a:r>
          </a:p>
          <a:p>
            <a:endParaRPr lang="en-US" b="1" dirty="0"/>
          </a:p>
          <a:p>
            <a:pPr marL="285750" indent="-285750">
              <a:buFont typeface="Arial" panose="020B0604020202020204" pitchFamily="34" charset="0"/>
              <a:buChar char="•"/>
            </a:pPr>
            <a:r>
              <a:rPr lang="en-US" dirty="0" smtClean="0"/>
              <a:t>Recommendations for 0-up to 12 months old </a:t>
            </a:r>
            <a:endParaRPr lang="en-US" dirty="0"/>
          </a:p>
        </p:txBody>
      </p:sp>
      <p:sp>
        <p:nvSpPr>
          <p:cNvPr id="3" name="Slide Number Placeholder 2"/>
          <p:cNvSpPr>
            <a:spLocks noGrp="1"/>
          </p:cNvSpPr>
          <p:nvPr>
            <p:ph type="sldNum" sz="quarter" idx="12"/>
          </p:nvPr>
        </p:nvSpPr>
        <p:spPr/>
        <p:txBody>
          <a:bodyPr/>
          <a:lstStyle/>
          <a:p>
            <a:fld id="{E9D46E21-2860-449B-8131-7A0F2F46A24F}" type="slidenum">
              <a:rPr lang="en-US" smtClean="0"/>
              <a:t>13</a:t>
            </a:fld>
            <a:endParaRPr lang="en-US"/>
          </a:p>
        </p:txBody>
      </p:sp>
      <p:sp>
        <p:nvSpPr>
          <p:cNvPr id="6" name="TextBox 5"/>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8" name="TextBox 7"/>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9" name="TextBox 8"/>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10" name="TextBox 9"/>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1" name="TextBox 10"/>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2" name="TextBox 11"/>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3" name="Picture 12"/>
          <p:cNvPicPr>
            <a:picLocks noChangeAspect="1"/>
          </p:cNvPicPr>
          <p:nvPr/>
        </p:nvPicPr>
        <p:blipFill rotWithShape="1">
          <a:blip r:embed="rId3"/>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3695991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327025"/>
            <a:ext cx="3185618" cy="1325563"/>
          </a:xfrm>
        </p:spPr>
        <p:txBody>
          <a:bodyPr>
            <a:normAutofit fontScale="90000"/>
          </a:bodyPr>
          <a:lstStyle/>
          <a:p>
            <a:r>
              <a:rPr lang="en-US" dirty="0" smtClean="0"/>
              <a:t>Packard </a:t>
            </a:r>
            <a:br>
              <a:rPr lang="en-US" dirty="0" smtClean="0"/>
            </a:br>
            <a:r>
              <a:rPr lang="en-US" dirty="0" smtClean="0"/>
              <a:t>Scientific Advisory</a:t>
            </a:r>
            <a:endParaRPr lang="en-US" dirty="0"/>
          </a:p>
        </p:txBody>
      </p:sp>
      <p:sp>
        <p:nvSpPr>
          <p:cNvPr id="7" name="TextBox 6"/>
          <p:cNvSpPr txBox="1"/>
          <p:nvPr/>
        </p:nvSpPr>
        <p:spPr>
          <a:xfrm>
            <a:off x="152400" y="2997200"/>
            <a:ext cx="2620780" cy="1754326"/>
          </a:xfrm>
          <a:prstGeom prst="rect">
            <a:avLst/>
          </a:prstGeom>
          <a:noFill/>
        </p:spPr>
        <p:txBody>
          <a:bodyPr wrap="square" rtlCol="0">
            <a:spAutoFit/>
          </a:bodyPr>
          <a:lstStyle/>
          <a:p>
            <a:r>
              <a:rPr lang="en-US" b="1" dirty="0" smtClean="0"/>
              <a:t>Nutritionally Ideal Infant Practices for Family Child Care Homes: </a:t>
            </a:r>
          </a:p>
          <a:p>
            <a:endParaRPr lang="en-US" b="1" dirty="0"/>
          </a:p>
          <a:p>
            <a:pPr marL="285750" indent="-285750">
              <a:buFont typeface="Arial" panose="020B0604020202020204" pitchFamily="34" charset="0"/>
              <a:buChar char="•"/>
            </a:pPr>
            <a:r>
              <a:rPr lang="en-US" dirty="0" smtClean="0"/>
              <a:t>Recommendations for 1-to-18-year-olds</a:t>
            </a:r>
            <a:endParaRPr lang="en-US" dirty="0"/>
          </a:p>
        </p:txBody>
      </p:sp>
      <p:pic>
        <p:nvPicPr>
          <p:cNvPr id="3" name="Picture 2"/>
          <p:cNvPicPr>
            <a:picLocks noChangeAspect="1"/>
          </p:cNvPicPr>
          <p:nvPr/>
        </p:nvPicPr>
        <p:blipFill rotWithShape="1">
          <a:blip r:embed="rId3"/>
          <a:srcRect l="8133" t="25555" r="73496" b="10927"/>
          <a:stretch/>
        </p:blipFill>
        <p:spPr>
          <a:xfrm>
            <a:off x="3240165" y="327025"/>
            <a:ext cx="7632700" cy="6146346"/>
          </a:xfrm>
          <a:prstGeom prst="rect">
            <a:avLst/>
          </a:prstGeom>
        </p:spPr>
      </p:pic>
      <p:sp>
        <p:nvSpPr>
          <p:cNvPr id="4" name="Slide Number Placeholder 3"/>
          <p:cNvSpPr>
            <a:spLocks noGrp="1"/>
          </p:cNvSpPr>
          <p:nvPr>
            <p:ph type="sldNum" sz="quarter" idx="12"/>
          </p:nvPr>
        </p:nvSpPr>
        <p:spPr/>
        <p:txBody>
          <a:bodyPr/>
          <a:lstStyle/>
          <a:p>
            <a:fld id="{E9D46E21-2860-449B-8131-7A0F2F46A24F}" type="slidenum">
              <a:rPr lang="en-US" smtClean="0"/>
              <a:t>14</a:t>
            </a:fld>
            <a:endParaRPr lang="en-US"/>
          </a:p>
        </p:txBody>
      </p:sp>
      <p:sp>
        <p:nvSpPr>
          <p:cNvPr id="6" name="TextBox 5"/>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8" name="TextBox 7"/>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9" name="TextBox 8"/>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10" name="TextBox 9"/>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1" name="TextBox 10"/>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2" name="TextBox 11"/>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3" name="Picture 12"/>
          <p:cNvPicPr>
            <a:picLocks noChangeAspect="1"/>
          </p:cNvPicPr>
          <p:nvPr/>
        </p:nvPicPr>
        <p:blipFill rotWithShape="1">
          <a:blip r:embed="rId4"/>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3389012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327025"/>
            <a:ext cx="6159500" cy="1325563"/>
          </a:xfrm>
        </p:spPr>
        <p:txBody>
          <a:bodyPr/>
          <a:lstStyle/>
          <a:p>
            <a:r>
              <a:rPr lang="en-US" dirty="0" smtClean="0"/>
              <a:t>Packard </a:t>
            </a:r>
            <a:br>
              <a:rPr lang="en-US" dirty="0" smtClean="0"/>
            </a:br>
            <a:r>
              <a:rPr lang="en-US" dirty="0" smtClean="0"/>
              <a:t>Scientific Advisory Cont.</a:t>
            </a:r>
            <a:endParaRPr lang="en-US" dirty="0"/>
          </a:p>
        </p:txBody>
      </p:sp>
      <p:pic>
        <p:nvPicPr>
          <p:cNvPr id="4" name="Picture 3"/>
          <p:cNvPicPr>
            <a:picLocks noChangeAspect="1"/>
          </p:cNvPicPr>
          <p:nvPr/>
        </p:nvPicPr>
        <p:blipFill rotWithShape="1">
          <a:blip r:embed="rId2"/>
          <a:srcRect l="8306" t="46571" r="73420" b="16222"/>
          <a:stretch/>
        </p:blipFill>
        <p:spPr>
          <a:xfrm>
            <a:off x="1313541" y="1989979"/>
            <a:ext cx="9167769" cy="4111463"/>
          </a:xfrm>
          <a:prstGeom prst="rect">
            <a:avLst/>
          </a:prstGeom>
        </p:spPr>
      </p:pic>
      <p:sp>
        <p:nvSpPr>
          <p:cNvPr id="3" name="Slide Number Placeholder 2"/>
          <p:cNvSpPr>
            <a:spLocks noGrp="1"/>
          </p:cNvSpPr>
          <p:nvPr>
            <p:ph type="sldNum" sz="quarter" idx="12"/>
          </p:nvPr>
        </p:nvSpPr>
        <p:spPr/>
        <p:txBody>
          <a:bodyPr/>
          <a:lstStyle/>
          <a:p>
            <a:fld id="{E9D46E21-2860-449B-8131-7A0F2F46A24F}" type="slidenum">
              <a:rPr lang="en-US" smtClean="0"/>
              <a:t>15</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3"/>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24340257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FCCH taking our Kaiser Survey </a:t>
            </a:r>
            <a:endParaRPr lang="en-US" b="1" dirty="0"/>
          </a:p>
        </p:txBody>
      </p:sp>
      <p:sp>
        <p:nvSpPr>
          <p:cNvPr id="3" name="Content Placeholder 2"/>
          <p:cNvSpPr>
            <a:spLocks noGrp="1"/>
          </p:cNvSpPr>
          <p:nvPr>
            <p:ph idx="1"/>
          </p:nvPr>
        </p:nvSpPr>
        <p:spPr>
          <a:xfrm>
            <a:off x="1285658" y="1825625"/>
            <a:ext cx="10068142" cy="4351338"/>
          </a:xfrm>
        </p:spPr>
        <p:txBody>
          <a:bodyPr>
            <a:normAutofit/>
          </a:bodyPr>
          <a:lstStyle/>
          <a:p>
            <a:r>
              <a:rPr lang="en-US" b="1" dirty="0"/>
              <a:t>Total Reponses: N=302   </a:t>
            </a:r>
            <a:r>
              <a:rPr lang="en-US" b="1" dirty="0" smtClean="0"/>
              <a:t>| Completed Surveys: N=268</a:t>
            </a:r>
            <a:endParaRPr lang="en-US" dirty="0"/>
          </a:p>
          <a:p>
            <a:pPr lvl="1"/>
            <a:r>
              <a:rPr lang="en-US" dirty="0"/>
              <a:t>Small Licensed Family Child Care Home: </a:t>
            </a:r>
            <a:r>
              <a:rPr lang="en-US" dirty="0" smtClean="0"/>
              <a:t>  </a:t>
            </a:r>
            <a:r>
              <a:rPr lang="en-US" dirty="0"/>
              <a:t>57%</a:t>
            </a:r>
          </a:p>
          <a:p>
            <a:pPr lvl="1"/>
            <a:r>
              <a:rPr lang="en-US" dirty="0"/>
              <a:t>Large Licensed Family Child Care </a:t>
            </a:r>
            <a:r>
              <a:rPr lang="en-US" dirty="0" smtClean="0"/>
              <a:t>Home:   43%</a:t>
            </a:r>
          </a:p>
          <a:p>
            <a:pPr lvl="1"/>
            <a:endParaRPr lang="en-US" dirty="0"/>
          </a:p>
          <a:p>
            <a:r>
              <a:rPr lang="en-US" b="1" dirty="0" smtClean="0"/>
              <a:t>How Long have FCCH’s proving Care? </a:t>
            </a:r>
            <a:endParaRPr lang="en-US" dirty="0"/>
          </a:p>
          <a:p>
            <a:pPr lvl="1"/>
            <a:r>
              <a:rPr lang="en-US" dirty="0"/>
              <a:t>Less than 1 </a:t>
            </a:r>
            <a:r>
              <a:rPr lang="en-US" dirty="0" smtClean="0"/>
              <a:t>year:  6</a:t>
            </a:r>
            <a:r>
              <a:rPr lang="en-US" dirty="0"/>
              <a:t>% </a:t>
            </a:r>
          </a:p>
          <a:p>
            <a:pPr lvl="1"/>
            <a:r>
              <a:rPr lang="en-US" dirty="0"/>
              <a:t>1-3 years: </a:t>
            </a:r>
            <a:r>
              <a:rPr lang="en-US" dirty="0" smtClean="0"/>
              <a:t> 17</a:t>
            </a:r>
            <a:r>
              <a:rPr lang="en-US" dirty="0"/>
              <a:t>%</a:t>
            </a:r>
          </a:p>
          <a:p>
            <a:pPr lvl="1"/>
            <a:r>
              <a:rPr lang="en-US" dirty="0"/>
              <a:t>4-6 years: </a:t>
            </a:r>
            <a:r>
              <a:rPr lang="en-US" dirty="0" smtClean="0"/>
              <a:t>  8</a:t>
            </a:r>
            <a:r>
              <a:rPr lang="en-US" dirty="0"/>
              <a:t>%</a:t>
            </a:r>
          </a:p>
          <a:p>
            <a:pPr lvl="1"/>
            <a:r>
              <a:rPr lang="en-US" dirty="0"/>
              <a:t>7-9 years: </a:t>
            </a:r>
            <a:r>
              <a:rPr lang="en-US" dirty="0" smtClean="0"/>
              <a:t>  14</a:t>
            </a:r>
            <a:r>
              <a:rPr lang="en-US" dirty="0"/>
              <a:t>%</a:t>
            </a:r>
          </a:p>
          <a:p>
            <a:pPr lvl="1"/>
            <a:r>
              <a:rPr lang="en-US" dirty="0"/>
              <a:t>More than 10 years: </a:t>
            </a:r>
            <a:r>
              <a:rPr lang="en-US" dirty="0" smtClean="0"/>
              <a:t> 55</a:t>
            </a:r>
            <a:r>
              <a:rPr lang="en-US" dirty="0"/>
              <a:t>%</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E9D46E21-2860-449B-8131-7A0F2F46A24F}" type="slidenum">
              <a:rPr lang="en-US" smtClean="0"/>
              <a:t>16</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2"/>
          <a:srcRect l="44331" t="7123" r="40714" b="21427"/>
          <a:stretch/>
        </p:blipFill>
        <p:spPr>
          <a:xfrm>
            <a:off x="-1" y="5670495"/>
            <a:ext cx="1128410" cy="1187505"/>
          </a:xfrm>
          <a:prstGeom prst="rect">
            <a:avLst/>
          </a:prstGeom>
        </p:spPr>
      </p:pic>
      <p:pic>
        <p:nvPicPr>
          <p:cNvPr id="8194" name="Picture 2" descr="Image result for surv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3441" y="3139252"/>
            <a:ext cx="2363773" cy="236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39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52152903"/>
              </p:ext>
            </p:extLst>
          </p:nvPr>
        </p:nvGraphicFramePr>
        <p:xfrm>
          <a:off x="682171" y="362858"/>
          <a:ext cx="10885715" cy="59944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E9D46E21-2860-449B-8131-7A0F2F46A24F}" type="slidenum">
              <a:rPr lang="en-US" smtClean="0"/>
              <a:t>17</a:t>
            </a:fld>
            <a:endParaRPr lang="en-US"/>
          </a:p>
        </p:txBody>
      </p:sp>
      <p:pic>
        <p:nvPicPr>
          <p:cNvPr id="11" name="Picture 10"/>
          <p:cNvPicPr>
            <a:picLocks noChangeAspect="1"/>
          </p:cNvPicPr>
          <p:nvPr/>
        </p:nvPicPr>
        <p:blipFill rotWithShape="1">
          <a:blip r:embed="rId4"/>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1579805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371278190"/>
              </p:ext>
            </p:extLst>
          </p:nvPr>
        </p:nvGraphicFramePr>
        <p:xfrm>
          <a:off x="377371" y="348343"/>
          <a:ext cx="11350171" cy="627017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E9D46E21-2860-449B-8131-7A0F2F46A24F}" type="slidenum">
              <a:rPr lang="en-US" smtClean="0"/>
              <a:t>18</a:t>
            </a:fld>
            <a:endParaRPr lang="en-US"/>
          </a:p>
        </p:txBody>
      </p:sp>
    </p:spTree>
    <p:extLst>
      <p:ext uri="{BB962C8B-B14F-4D97-AF65-F5344CB8AC3E}">
        <p14:creationId xmlns:p14="http://schemas.microsoft.com/office/powerpoint/2010/main" val="1362722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739690584"/>
              </p:ext>
            </p:extLst>
          </p:nvPr>
        </p:nvGraphicFramePr>
        <p:xfrm>
          <a:off x="449943" y="159657"/>
          <a:ext cx="11205027" cy="6313715"/>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E9D46E21-2860-449B-8131-7A0F2F46A24F}" type="slidenum">
              <a:rPr lang="en-US" smtClean="0"/>
              <a:t>19</a:t>
            </a:fld>
            <a:endParaRPr lang="en-US"/>
          </a:p>
        </p:txBody>
      </p:sp>
    </p:spTree>
    <p:extLst>
      <p:ext uri="{BB962C8B-B14F-4D97-AF65-F5344CB8AC3E}">
        <p14:creationId xmlns:p14="http://schemas.microsoft.com/office/powerpoint/2010/main" val="1333620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429"/>
            <a:ext cx="10515600" cy="1325563"/>
          </a:xfrm>
        </p:spPr>
        <p:txBody>
          <a:bodyPr/>
          <a:lstStyle/>
          <a:p>
            <a:r>
              <a:rPr lang="en-US" b="1" dirty="0" smtClean="0"/>
              <a:t>Goal of Today’s Presentation </a:t>
            </a:r>
            <a:endParaRPr lang="en-US" b="1" dirty="0"/>
          </a:p>
        </p:txBody>
      </p:sp>
      <p:sp>
        <p:nvSpPr>
          <p:cNvPr id="3" name="Content Placeholder 2"/>
          <p:cNvSpPr>
            <a:spLocks noGrp="1"/>
          </p:cNvSpPr>
          <p:nvPr>
            <p:ph idx="1"/>
          </p:nvPr>
        </p:nvSpPr>
        <p:spPr>
          <a:xfrm>
            <a:off x="1109272" y="1514992"/>
            <a:ext cx="9803567" cy="4351338"/>
          </a:xfrm>
        </p:spPr>
        <p:txBody>
          <a:bodyPr/>
          <a:lstStyle/>
          <a:p>
            <a:pPr fontAlgn="base"/>
            <a:r>
              <a:rPr lang="en-US" dirty="0"/>
              <a:t>Discuss challenges and opportunities for FCCHs to serve nutritious food for children in </a:t>
            </a:r>
            <a:r>
              <a:rPr lang="en-US" dirty="0" smtClean="0"/>
              <a:t>care</a:t>
            </a:r>
          </a:p>
          <a:p>
            <a:pPr marL="0" indent="0" fontAlgn="base">
              <a:buNone/>
            </a:pPr>
            <a:endParaRPr lang="en-US" dirty="0"/>
          </a:p>
          <a:p>
            <a:pPr fontAlgn="base"/>
            <a:r>
              <a:rPr lang="en-US" dirty="0"/>
              <a:t>Identify policy opportunities to elevate and align nutrition standards for FCCHs providers that do not participate in the Child and Adult Care Food Program</a:t>
            </a:r>
            <a:r>
              <a:rPr lang="en-US" dirty="0" smtClean="0"/>
              <a:t>.</a:t>
            </a:r>
          </a:p>
          <a:p>
            <a:pPr marL="0" indent="0" fontAlgn="base">
              <a:buNone/>
            </a:pPr>
            <a:endParaRPr lang="en-US" dirty="0"/>
          </a:p>
          <a:p>
            <a:pPr fontAlgn="base"/>
            <a:r>
              <a:rPr lang="en-US" dirty="0"/>
              <a:t>Articulate advocacy opportunities to improve the nutrition environment for licensed FCCHs</a:t>
            </a:r>
          </a:p>
          <a:p>
            <a:endParaRPr lang="en-US" dirty="0"/>
          </a:p>
        </p:txBody>
      </p:sp>
      <p:sp>
        <p:nvSpPr>
          <p:cNvPr id="4" name="Slide Number Placeholder 3"/>
          <p:cNvSpPr>
            <a:spLocks noGrp="1"/>
          </p:cNvSpPr>
          <p:nvPr>
            <p:ph type="sldNum" sz="quarter" idx="12"/>
          </p:nvPr>
        </p:nvSpPr>
        <p:spPr/>
        <p:txBody>
          <a:bodyPr/>
          <a:lstStyle/>
          <a:p>
            <a:fld id="{E9D46E21-2860-449B-8131-7A0F2F46A24F}" type="slidenum">
              <a:rPr lang="en-US" smtClean="0"/>
              <a:t>2</a:t>
            </a:fld>
            <a:endParaRPr lang="en-US"/>
          </a:p>
        </p:txBody>
      </p:sp>
      <p:pic>
        <p:nvPicPr>
          <p:cNvPr id="9" name="Picture 8"/>
          <p:cNvPicPr>
            <a:picLocks noChangeAspect="1"/>
          </p:cNvPicPr>
          <p:nvPr/>
        </p:nvPicPr>
        <p:blipFill rotWithShape="1">
          <a:blip r:embed="rId2"/>
          <a:srcRect l="44331" t="7123" r="40714" b="21427"/>
          <a:stretch/>
        </p:blipFill>
        <p:spPr>
          <a:xfrm>
            <a:off x="0" y="5690635"/>
            <a:ext cx="1109272" cy="1167365"/>
          </a:xfrm>
          <a:prstGeom prst="rect">
            <a:avLst/>
          </a:prstGeom>
        </p:spPr>
      </p:pic>
      <p:sp>
        <p:nvSpPr>
          <p:cNvPr id="14" name="TextBox 13"/>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15" name="TextBox 14"/>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16" name="TextBox 15"/>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17" name="TextBox 16"/>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8" name="TextBox 17"/>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9" name="TextBox 18"/>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spTree>
    <p:extLst>
      <p:ext uri="{BB962C8B-B14F-4D97-AF65-F5344CB8AC3E}">
        <p14:creationId xmlns:p14="http://schemas.microsoft.com/office/powerpoint/2010/main" val="3531639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4111558278"/>
              </p:ext>
            </p:extLst>
          </p:nvPr>
        </p:nvGraphicFramePr>
        <p:xfrm>
          <a:off x="246743" y="232229"/>
          <a:ext cx="11713028" cy="615405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E9D46E21-2860-449B-8131-7A0F2F46A24F}" type="slidenum">
              <a:rPr lang="en-US" smtClean="0"/>
              <a:t>20</a:t>
            </a:fld>
            <a:endParaRPr lang="en-US"/>
          </a:p>
        </p:txBody>
      </p:sp>
    </p:spTree>
    <p:extLst>
      <p:ext uri="{BB962C8B-B14F-4D97-AF65-F5344CB8AC3E}">
        <p14:creationId xmlns:p14="http://schemas.microsoft.com/office/powerpoint/2010/main" val="2232991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494756025"/>
              </p:ext>
            </p:extLst>
          </p:nvPr>
        </p:nvGraphicFramePr>
        <p:xfrm>
          <a:off x="628650" y="533400"/>
          <a:ext cx="11258550" cy="56197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E9D46E21-2860-449B-8131-7A0F2F46A24F}" type="slidenum">
              <a:rPr lang="en-US" smtClean="0"/>
              <a:t>21</a:t>
            </a:fld>
            <a:endParaRPr lang="en-US"/>
          </a:p>
        </p:txBody>
      </p:sp>
    </p:spTree>
    <p:extLst>
      <p:ext uri="{BB962C8B-B14F-4D97-AF65-F5344CB8AC3E}">
        <p14:creationId xmlns:p14="http://schemas.microsoft.com/office/powerpoint/2010/main" val="3380761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896092863"/>
              </p:ext>
            </p:extLst>
          </p:nvPr>
        </p:nvGraphicFramePr>
        <p:xfrm>
          <a:off x="304800" y="304800"/>
          <a:ext cx="11887200" cy="62103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E9D46E21-2860-449B-8131-7A0F2F46A24F}" type="slidenum">
              <a:rPr lang="en-US" smtClean="0"/>
              <a:t>22</a:t>
            </a:fld>
            <a:endParaRPr lang="en-US"/>
          </a:p>
        </p:txBody>
      </p:sp>
    </p:spTree>
    <p:extLst>
      <p:ext uri="{BB962C8B-B14F-4D97-AF65-F5344CB8AC3E}">
        <p14:creationId xmlns:p14="http://schemas.microsoft.com/office/powerpoint/2010/main" val="4147808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330686652"/>
              </p:ext>
            </p:extLst>
          </p:nvPr>
        </p:nvGraphicFramePr>
        <p:xfrm>
          <a:off x="438150" y="323850"/>
          <a:ext cx="11753850" cy="62484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E9D46E21-2860-449B-8131-7A0F2F46A24F}" type="slidenum">
              <a:rPr lang="en-US" smtClean="0"/>
              <a:t>23</a:t>
            </a:fld>
            <a:endParaRPr lang="en-US"/>
          </a:p>
        </p:txBody>
      </p:sp>
    </p:spTree>
    <p:extLst>
      <p:ext uri="{BB962C8B-B14F-4D97-AF65-F5344CB8AC3E}">
        <p14:creationId xmlns:p14="http://schemas.microsoft.com/office/powerpoint/2010/main" val="3052890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685420195"/>
              </p:ext>
            </p:extLst>
          </p:nvPr>
        </p:nvGraphicFramePr>
        <p:xfrm>
          <a:off x="190500" y="152400"/>
          <a:ext cx="12001500" cy="65151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E9D46E21-2860-449B-8131-7A0F2F46A24F}" type="slidenum">
              <a:rPr lang="en-US" smtClean="0"/>
              <a:t>24</a:t>
            </a:fld>
            <a:endParaRPr lang="en-US"/>
          </a:p>
        </p:txBody>
      </p:sp>
    </p:spTree>
    <p:extLst>
      <p:ext uri="{BB962C8B-B14F-4D97-AF65-F5344CB8AC3E}">
        <p14:creationId xmlns:p14="http://schemas.microsoft.com/office/powerpoint/2010/main" val="2299073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640677561"/>
              </p:ext>
            </p:extLst>
          </p:nvPr>
        </p:nvGraphicFramePr>
        <p:xfrm>
          <a:off x="0" y="190500"/>
          <a:ext cx="11906250" cy="6400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E9D46E21-2860-449B-8131-7A0F2F46A24F}" type="slidenum">
              <a:rPr lang="en-US" smtClean="0"/>
              <a:t>25</a:t>
            </a:fld>
            <a:endParaRPr lang="en-US"/>
          </a:p>
        </p:txBody>
      </p:sp>
    </p:spTree>
    <p:extLst>
      <p:ext uri="{BB962C8B-B14F-4D97-AF65-F5344CB8AC3E}">
        <p14:creationId xmlns:p14="http://schemas.microsoft.com/office/powerpoint/2010/main" val="3039981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93224278"/>
              </p:ext>
            </p:extLst>
          </p:nvPr>
        </p:nvGraphicFramePr>
        <p:xfrm>
          <a:off x="323850" y="285750"/>
          <a:ext cx="11601450" cy="63627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E9D46E21-2860-449B-8131-7A0F2F46A24F}" type="slidenum">
              <a:rPr lang="en-US" smtClean="0"/>
              <a:t>26</a:t>
            </a:fld>
            <a:endParaRPr lang="en-US"/>
          </a:p>
        </p:txBody>
      </p:sp>
    </p:spTree>
    <p:extLst>
      <p:ext uri="{BB962C8B-B14F-4D97-AF65-F5344CB8AC3E}">
        <p14:creationId xmlns:p14="http://schemas.microsoft.com/office/powerpoint/2010/main" val="2148334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649080626"/>
              </p:ext>
            </p:extLst>
          </p:nvPr>
        </p:nvGraphicFramePr>
        <p:xfrm>
          <a:off x="361950" y="266700"/>
          <a:ext cx="11620500" cy="63246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E9D46E21-2860-449B-8131-7A0F2F46A24F}" type="slidenum">
              <a:rPr lang="en-US" smtClean="0"/>
              <a:t>27</a:t>
            </a:fld>
            <a:endParaRPr lang="en-US"/>
          </a:p>
        </p:txBody>
      </p:sp>
    </p:spTree>
    <p:extLst>
      <p:ext uri="{BB962C8B-B14F-4D97-AF65-F5344CB8AC3E}">
        <p14:creationId xmlns:p14="http://schemas.microsoft.com/office/powerpoint/2010/main" val="3158636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Capacity of FCCH’s</a:t>
            </a:r>
            <a:endParaRPr lang="en-US" b="1" dirty="0"/>
          </a:p>
        </p:txBody>
      </p:sp>
      <p:sp>
        <p:nvSpPr>
          <p:cNvPr id="3" name="Content Placeholder 2"/>
          <p:cNvSpPr>
            <a:spLocks noGrp="1"/>
          </p:cNvSpPr>
          <p:nvPr>
            <p:ph idx="1"/>
          </p:nvPr>
        </p:nvSpPr>
        <p:spPr>
          <a:xfrm>
            <a:off x="1021080" y="1810914"/>
            <a:ext cx="9688830" cy="4351338"/>
          </a:xfrm>
        </p:spPr>
        <p:txBody>
          <a:bodyPr/>
          <a:lstStyle/>
          <a:p>
            <a:r>
              <a:rPr lang="en-US" b="1" dirty="0" smtClean="0"/>
              <a:t>I </a:t>
            </a:r>
            <a:r>
              <a:rPr lang="en-US" b="1" dirty="0"/>
              <a:t>am able to serve healthy meals and snacks to the children in my </a:t>
            </a:r>
            <a:r>
              <a:rPr lang="en-US" b="1" dirty="0" smtClean="0"/>
              <a:t>care</a:t>
            </a:r>
          </a:p>
          <a:p>
            <a:pPr lvl="1"/>
            <a:r>
              <a:rPr lang="en-US" dirty="0" smtClean="0"/>
              <a:t>Agree: 16</a:t>
            </a:r>
            <a:r>
              <a:rPr lang="en-US" dirty="0"/>
              <a:t>%</a:t>
            </a:r>
          </a:p>
          <a:p>
            <a:pPr lvl="1"/>
            <a:r>
              <a:rPr lang="en-US" dirty="0" smtClean="0"/>
              <a:t>Strongly </a:t>
            </a:r>
            <a:r>
              <a:rPr lang="en-US" dirty="0"/>
              <a:t>Agree: </a:t>
            </a:r>
            <a:r>
              <a:rPr lang="en-US" dirty="0" smtClean="0"/>
              <a:t>80</a:t>
            </a:r>
            <a:r>
              <a:rPr lang="en-US" dirty="0" smtClean="0"/>
              <a:t>%</a:t>
            </a:r>
          </a:p>
          <a:p>
            <a:pPr lvl="1"/>
            <a:endParaRPr lang="en-US" dirty="0"/>
          </a:p>
          <a:p>
            <a:r>
              <a:rPr lang="en-US" b="1" dirty="0"/>
              <a:t> I read nutrition labels when buying food to serve to the children in my </a:t>
            </a:r>
            <a:r>
              <a:rPr lang="en-US" b="1" dirty="0" smtClean="0"/>
              <a:t>care</a:t>
            </a:r>
          </a:p>
          <a:p>
            <a:pPr lvl="1"/>
            <a:r>
              <a:rPr lang="en-US" dirty="0" smtClean="0"/>
              <a:t>Agree: 21</a:t>
            </a:r>
            <a:r>
              <a:rPr lang="en-US" dirty="0"/>
              <a:t>%</a:t>
            </a:r>
          </a:p>
          <a:p>
            <a:pPr lvl="1"/>
            <a:r>
              <a:rPr lang="en-US" dirty="0" smtClean="0"/>
              <a:t>Strongly </a:t>
            </a:r>
            <a:r>
              <a:rPr lang="en-US" dirty="0"/>
              <a:t>Agree: </a:t>
            </a:r>
            <a:r>
              <a:rPr lang="en-US" dirty="0" smtClean="0"/>
              <a:t>66</a:t>
            </a:r>
            <a:r>
              <a:rPr lang="en-US" dirty="0"/>
              <a:t>%</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E9D46E21-2860-449B-8131-7A0F2F46A24F}" type="slidenum">
              <a:rPr lang="en-US" smtClean="0"/>
              <a:t>28</a:t>
            </a:fld>
            <a:endParaRPr lang="en-US"/>
          </a:p>
        </p:txBody>
      </p:sp>
      <p:sp>
        <p:nvSpPr>
          <p:cNvPr id="5" name="TextBox 4"/>
          <p:cNvSpPr txBox="1"/>
          <p:nvPr/>
        </p:nvSpPr>
        <p:spPr>
          <a:xfrm rot="10800000">
            <a:off x="11847196" y="276650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1499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5549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4225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4989"/>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3073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3"/>
          <a:srcRect l="44331" t="7123" r="40714" b="21427"/>
          <a:stretch/>
        </p:blipFill>
        <p:spPr>
          <a:xfrm>
            <a:off x="-1" y="5685485"/>
            <a:ext cx="1128410" cy="1187505"/>
          </a:xfrm>
          <a:prstGeom prst="rect">
            <a:avLst/>
          </a:prstGeom>
        </p:spPr>
      </p:pic>
    </p:spTree>
    <p:extLst>
      <p:ext uri="{BB962C8B-B14F-4D97-AF65-F5344CB8AC3E}">
        <p14:creationId xmlns:p14="http://schemas.microsoft.com/office/powerpoint/2010/main" val="1070743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2450" y="895350"/>
            <a:ext cx="10620548" cy="4702634"/>
          </a:xfrm>
          <a:prstGeom prst="rect">
            <a:avLst/>
          </a:prstGeom>
        </p:spPr>
        <p:txBody>
          <a:bodyPr wrap="square">
            <a:spAutoFit/>
          </a:bodyPr>
          <a:lstStyle/>
          <a:p>
            <a:pPr marR="0" lvl="0">
              <a:lnSpc>
                <a:spcPct val="107000"/>
              </a:lnSpc>
              <a:spcBef>
                <a:spcPts val="0"/>
              </a:spcBef>
              <a:spcAft>
                <a:spcPts val="0"/>
              </a:spcAft>
            </a:pPr>
            <a:r>
              <a:rPr lang="en-US" sz="2800" b="1" dirty="0">
                <a:latin typeface="Calibri" panose="020F0502020204030204" pitchFamily="34" charset="0"/>
                <a:ea typeface="Calibri" panose="020F0502020204030204" pitchFamily="34" charset="0"/>
                <a:cs typeface="Arial" panose="020B0604020202020204" pitchFamily="34" charset="0"/>
              </a:rPr>
              <a:t>Preparing meals and snacks that meet nutritional guidelines (for example, the CACFP meal pattern or other best practices) for the children in my care is not difficult to do</a:t>
            </a:r>
            <a:r>
              <a:rPr lang="en-US" sz="2800" b="1" dirty="0" smtClean="0">
                <a:latin typeface="Calibri" panose="020F0502020204030204" pitchFamily="34" charset="0"/>
                <a:ea typeface="Calibri" panose="020F0502020204030204" pitchFamily="34" charset="0"/>
                <a:cs typeface="Arial" panose="020B0604020202020204" pitchFamily="34" charset="0"/>
              </a:rPr>
              <a:t>.</a:t>
            </a:r>
          </a:p>
          <a:p>
            <a:pPr marR="0" lvl="0">
              <a:lnSpc>
                <a:spcPct val="107000"/>
              </a:lnSpc>
              <a:spcBef>
                <a:spcPts val="0"/>
              </a:spcBef>
              <a:spcAft>
                <a:spcPts val="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2400" i="1" dirty="0">
                <a:latin typeface="Calibri" panose="020F0502020204030204" pitchFamily="34" charset="0"/>
                <a:ea typeface="Calibri" panose="020F0502020204030204" pitchFamily="34" charset="0"/>
                <a:cs typeface="Times New Roman" panose="02020603050405020304" pitchFamily="18" charset="0"/>
              </a:rPr>
              <a:t>Total Responses N= 239</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Strongly Disagree: 1% </a:t>
            </a:r>
          </a:p>
          <a:p>
            <a:pPr marL="1143000" marR="0" lvl="2" indent="-228600">
              <a:lnSpc>
                <a:spcPct val="107000"/>
              </a:lnSpc>
              <a:spcBef>
                <a:spcPts val="0"/>
              </a:spcBef>
              <a:spcAft>
                <a:spcPts val="0"/>
              </a:spcAft>
              <a:buFont typeface="Wingdings" panose="05000000000000000000" pitchFamily="2" charset="2"/>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Disagree</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rPr>
              <a:t>3%</a:t>
            </a:r>
          </a:p>
          <a:p>
            <a:pPr marL="1143000" marR="0" lvl="2" indent="-228600">
              <a:lnSpc>
                <a:spcPct val="107000"/>
              </a:lnSpc>
              <a:spcBef>
                <a:spcPts val="0"/>
              </a:spcBef>
              <a:spcAft>
                <a:spcPts val="0"/>
              </a:spcAft>
              <a:buFont typeface="Wingdings" panose="05000000000000000000" pitchFamily="2" charset="2"/>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Neutral: 5%</a:t>
            </a:r>
          </a:p>
          <a:p>
            <a:pPr marL="1143000" marR="0" lvl="2" indent="-228600">
              <a:lnSpc>
                <a:spcPct val="107000"/>
              </a:lnSpc>
              <a:spcBef>
                <a:spcPts val="0"/>
              </a:spcBef>
              <a:spcAft>
                <a:spcPts val="0"/>
              </a:spcAft>
              <a:buFont typeface="Wingdings" panose="05000000000000000000" pitchFamily="2" charset="2"/>
              <a:buChar char=""/>
            </a:pP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2400" b="1" dirty="0" smtClean="0">
                <a:latin typeface="Calibri" panose="020F0502020204030204" pitchFamily="34" charset="0"/>
                <a:ea typeface="Calibri" panose="020F0502020204030204" pitchFamily="34" charset="0"/>
                <a:cs typeface="Times New Roman" panose="02020603050405020304" pitchFamily="18" charset="0"/>
              </a:rPr>
              <a:t>Agree: </a:t>
            </a:r>
            <a:r>
              <a:rPr lang="en-US" sz="2400" b="1" dirty="0" smtClean="0">
                <a:solidFill>
                  <a:srgbClr val="E24826"/>
                </a:solidFill>
                <a:latin typeface="Calibri" panose="020F0502020204030204" pitchFamily="34" charset="0"/>
                <a:ea typeface="Calibri" panose="020F0502020204030204" pitchFamily="34" charset="0"/>
                <a:cs typeface="Times New Roman" panose="02020603050405020304" pitchFamily="18" charset="0"/>
              </a:rPr>
              <a:t>24%</a:t>
            </a:r>
          </a:p>
          <a:p>
            <a:pPr marL="1143000" marR="0" lvl="2" indent="-228600">
              <a:lnSpc>
                <a:spcPct val="107000"/>
              </a:lnSpc>
              <a:spcBef>
                <a:spcPts val="0"/>
              </a:spcBef>
              <a:spcAft>
                <a:spcPts val="800"/>
              </a:spcAft>
              <a:buFont typeface="Wingdings" panose="05000000000000000000" pitchFamily="2" charset="2"/>
              <a:buChar char=""/>
            </a:pPr>
            <a:r>
              <a:rPr lang="en-US" sz="2400" b="1" dirty="0" smtClean="0">
                <a:latin typeface="Calibri" panose="020F0502020204030204" pitchFamily="34" charset="0"/>
                <a:ea typeface="Calibri" panose="020F0502020204030204" pitchFamily="34" charset="0"/>
                <a:cs typeface="Times New Roman" panose="02020603050405020304" pitchFamily="18" charset="0"/>
              </a:rPr>
              <a:t>Strongly Agree: </a:t>
            </a:r>
            <a:r>
              <a:rPr lang="en-US" sz="2400" b="1" dirty="0" smtClean="0">
                <a:solidFill>
                  <a:srgbClr val="E24826"/>
                </a:solidFill>
                <a:latin typeface="Calibri" panose="020F0502020204030204" pitchFamily="34" charset="0"/>
                <a:ea typeface="Calibri" panose="020F0502020204030204" pitchFamily="34" charset="0"/>
                <a:cs typeface="Times New Roman" panose="02020603050405020304" pitchFamily="18" charset="0"/>
              </a:rPr>
              <a:t>67%</a:t>
            </a:r>
            <a:endParaRPr lang="en-US" sz="2400" b="1" dirty="0">
              <a:solidFill>
                <a:srgbClr val="E2482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E9D46E21-2860-449B-8131-7A0F2F46A24F}" type="slidenum">
              <a:rPr lang="en-US" smtClean="0"/>
              <a:t>29</a:t>
            </a:fld>
            <a:endParaRPr lang="en-US"/>
          </a:p>
        </p:txBody>
      </p:sp>
      <p:sp>
        <p:nvSpPr>
          <p:cNvPr id="4" name="TextBox 3"/>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5" name="TextBox 4"/>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6" name="TextBox 5"/>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7" name="TextBox 6"/>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8" name="TextBox 7"/>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9" name="TextBox 8"/>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0" name="Picture 9"/>
          <p:cNvPicPr>
            <a:picLocks noChangeAspect="1"/>
          </p:cNvPicPr>
          <p:nvPr/>
        </p:nvPicPr>
        <p:blipFill rotWithShape="1">
          <a:blip r:embed="rId3"/>
          <a:srcRect l="44331" t="7123" r="40714" b="21427"/>
          <a:stretch/>
        </p:blipFill>
        <p:spPr>
          <a:xfrm>
            <a:off x="-1" y="5670495"/>
            <a:ext cx="1128410" cy="1187505"/>
          </a:xfrm>
          <a:prstGeom prst="rect">
            <a:avLst/>
          </a:prstGeom>
        </p:spPr>
      </p:pic>
      <p:pic>
        <p:nvPicPr>
          <p:cNvPr id="1026" name="Picture 2" descr="http://cfpa.net/Icons/CFPAPreschoolers-Icon-20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2650" y="3084016"/>
            <a:ext cx="3112281" cy="17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21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630"/>
            <a:ext cx="10515600" cy="1325563"/>
          </a:xfrm>
        </p:spPr>
        <p:txBody>
          <a:bodyPr/>
          <a:lstStyle/>
          <a:p>
            <a:r>
              <a:rPr lang="en-US" b="1" dirty="0" smtClean="0"/>
              <a:t>Presentation Outline </a:t>
            </a:r>
            <a:endParaRPr lang="en-US" b="1" dirty="0"/>
          </a:p>
        </p:txBody>
      </p:sp>
      <p:sp>
        <p:nvSpPr>
          <p:cNvPr id="3" name="Content Placeholder 2"/>
          <p:cNvSpPr>
            <a:spLocks noGrp="1"/>
          </p:cNvSpPr>
          <p:nvPr>
            <p:ph idx="1"/>
          </p:nvPr>
        </p:nvSpPr>
        <p:spPr>
          <a:xfrm>
            <a:off x="1464556" y="1432192"/>
            <a:ext cx="9708442" cy="5446589"/>
          </a:xfrm>
        </p:spPr>
        <p:txBody>
          <a:bodyPr>
            <a:normAutofit fontScale="55000" lnSpcReduction="20000"/>
          </a:bodyPr>
          <a:lstStyle/>
          <a:p>
            <a:r>
              <a:rPr lang="en-US" sz="4400" b="1" dirty="0" smtClean="0"/>
              <a:t>Part I: </a:t>
            </a:r>
          </a:p>
          <a:p>
            <a:pPr lvl="1"/>
            <a:r>
              <a:rPr lang="en-US" sz="4400" dirty="0" smtClean="0"/>
              <a:t>Give Context and Frame FCCH’s Landscape </a:t>
            </a:r>
          </a:p>
          <a:p>
            <a:pPr lvl="1"/>
            <a:r>
              <a:rPr lang="en-US" sz="4400" dirty="0" smtClean="0"/>
              <a:t>Present CFPA Work on Child Care </a:t>
            </a:r>
          </a:p>
          <a:p>
            <a:pPr lvl="2"/>
            <a:r>
              <a:rPr lang="en-US" sz="4400" dirty="0" smtClean="0"/>
              <a:t>David and Lucile Packard Foundation Nutrition </a:t>
            </a:r>
            <a:r>
              <a:rPr lang="en-US" sz="4400" dirty="0"/>
              <a:t>Standard Pilot </a:t>
            </a:r>
          </a:p>
          <a:p>
            <a:pPr lvl="2"/>
            <a:r>
              <a:rPr lang="en-US" sz="4400" dirty="0" smtClean="0"/>
              <a:t>Kaiser Southern California Child Care Survey</a:t>
            </a:r>
          </a:p>
          <a:p>
            <a:r>
              <a:rPr lang="en-US" sz="4400" b="1" dirty="0" smtClean="0"/>
              <a:t>Part II: </a:t>
            </a:r>
          </a:p>
          <a:p>
            <a:pPr lvl="1"/>
            <a:r>
              <a:rPr lang="en-US" sz="4400" dirty="0" smtClean="0"/>
              <a:t>Kaiser South Preliminary Data Results</a:t>
            </a:r>
          </a:p>
          <a:p>
            <a:pPr lvl="1"/>
            <a:r>
              <a:rPr lang="en-US" sz="4400" dirty="0" smtClean="0"/>
              <a:t>Next steps </a:t>
            </a:r>
          </a:p>
          <a:p>
            <a:r>
              <a:rPr lang="en-US" sz="4400" b="1" dirty="0" smtClean="0"/>
              <a:t>Part III: </a:t>
            </a:r>
          </a:p>
          <a:p>
            <a:pPr lvl="1"/>
            <a:r>
              <a:rPr lang="en-US" sz="4400" dirty="0" smtClean="0"/>
              <a:t>Choose Health LA Childcare</a:t>
            </a:r>
          </a:p>
          <a:p>
            <a:pPr lvl="1"/>
            <a:r>
              <a:rPr lang="en-US" sz="4400" dirty="0" smtClean="0"/>
              <a:t>Data Findings</a:t>
            </a:r>
          </a:p>
          <a:p>
            <a:pPr lvl="1"/>
            <a:endParaRPr lang="en-US" sz="4400" dirty="0" smtClean="0"/>
          </a:p>
          <a:p>
            <a:r>
              <a:rPr lang="en-US" sz="4400" b="1" dirty="0" smtClean="0"/>
              <a:t>Part IV: </a:t>
            </a:r>
          </a:p>
          <a:p>
            <a:pPr lvl="1"/>
            <a:r>
              <a:rPr lang="en-US" sz="4400" dirty="0" smtClean="0"/>
              <a:t>Discuss Policy Opportunities to Improve Child Care Food Environments </a:t>
            </a:r>
          </a:p>
          <a:p>
            <a:endParaRPr lang="en-US" dirty="0" smtClean="0"/>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E9D46E21-2860-449B-8131-7A0F2F46A24F}" type="slidenum">
              <a:rPr lang="en-US" smtClean="0"/>
              <a:t>3</a:t>
            </a:fld>
            <a:endParaRPr lang="en-US"/>
          </a:p>
        </p:txBody>
      </p:sp>
      <p:sp>
        <p:nvSpPr>
          <p:cNvPr id="11" name="TextBox 10"/>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12" name="TextBox 11"/>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13" name="TextBox 12"/>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14" name="TextBox 13"/>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5" name="TextBox 14"/>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6" name="TextBox 15"/>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7" name="Picture 16"/>
          <p:cNvPicPr>
            <a:picLocks noChangeAspect="1"/>
          </p:cNvPicPr>
          <p:nvPr/>
        </p:nvPicPr>
        <p:blipFill rotWithShape="1">
          <a:blip r:embed="rId3"/>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17062515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Part III: Choose Health LA Child Care </a:t>
            </a:r>
            <a:endParaRPr lang="en-US" b="1" dirty="0"/>
          </a:p>
        </p:txBody>
      </p:sp>
      <p:sp>
        <p:nvSpPr>
          <p:cNvPr id="3" name="Slide Number Placeholder 2"/>
          <p:cNvSpPr>
            <a:spLocks noGrp="1"/>
          </p:cNvSpPr>
          <p:nvPr>
            <p:ph type="sldNum" sz="quarter" idx="12"/>
          </p:nvPr>
        </p:nvSpPr>
        <p:spPr/>
        <p:txBody>
          <a:bodyPr/>
          <a:lstStyle/>
          <a:p>
            <a:fld id="{E9D46E21-2860-449B-8131-7A0F2F46A24F}" type="slidenum">
              <a:rPr lang="en-US" smtClean="0"/>
              <a:t>30</a:t>
            </a:fld>
            <a:endParaRPr lang="en-US"/>
          </a:p>
        </p:txBody>
      </p:sp>
      <p:sp>
        <p:nvSpPr>
          <p:cNvPr id="12" name="TextBox 11"/>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13" name="TextBox 12"/>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14" name="TextBox 13"/>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15" name="TextBox 14"/>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6" name="TextBox 15"/>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7" name="TextBox 16"/>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20" name="Picture 2" descr="C:\Users\jscully\Desktop\my_docs\First 5 Funded Projects\LA ROCCS\Logos - DPH_First 5_CHLA CC\ChooseHealthLA-Child-C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880" y="1598166"/>
            <a:ext cx="6172196" cy="39048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607" y="5674020"/>
            <a:ext cx="2681393" cy="96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005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50"/>
                </a:solidFill>
                <a:latin typeface="Calibri" panose="020F0502020204030204" pitchFamily="34" charset="0"/>
              </a:rPr>
              <a:t>Early Childhood Obesity Prevention Initiative (ECOPI) – General Overview</a:t>
            </a:r>
            <a:endParaRPr lang="en-US" dirty="0">
              <a:solidFill>
                <a:srgbClr val="00B050"/>
              </a:solidFill>
              <a:latin typeface="Calibri" panose="020F0502020204030204" pitchFamily="34" charset="0"/>
            </a:endParaRPr>
          </a:p>
        </p:txBody>
      </p:sp>
      <p:sp>
        <p:nvSpPr>
          <p:cNvPr id="3" name="Content Placeholder 2"/>
          <p:cNvSpPr>
            <a:spLocks noGrp="1"/>
          </p:cNvSpPr>
          <p:nvPr>
            <p:ph sz="quarter" idx="1"/>
          </p:nvPr>
        </p:nvSpPr>
        <p:spPr/>
        <p:txBody>
          <a:bodyPr>
            <a:normAutofit lnSpcReduction="10000"/>
          </a:bodyPr>
          <a:lstStyle/>
          <a:p>
            <a:r>
              <a:rPr lang="en-US" sz="3200" b="1" dirty="0" smtClean="0">
                <a:latin typeface="Calibri" panose="020F0502020204030204" pitchFamily="34" charset="0"/>
              </a:rPr>
              <a:t>Project duration</a:t>
            </a:r>
            <a:r>
              <a:rPr lang="en-US" sz="3200" dirty="0" smtClean="0">
                <a:latin typeface="Calibri" panose="020F0502020204030204" pitchFamily="34" charset="0"/>
              </a:rPr>
              <a:t>: July 2012 – June 2017</a:t>
            </a:r>
          </a:p>
          <a:p>
            <a:r>
              <a:rPr lang="en-US" sz="3200" b="1" dirty="0" smtClean="0">
                <a:latin typeface="Calibri" panose="020F0502020204030204" pitchFamily="34" charset="0"/>
              </a:rPr>
              <a:t>Funding</a:t>
            </a:r>
            <a:r>
              <a:rPr lang="en-US" sz="3200" dirty="0" smtClean="0">
                <a:latin typeface="Calibri" panose="020F0502020204030204" pitchFamily="34" charset="0"/>
              </a:rPr>
              <a:t>: $41.2 million from First 5 Los Angeles</a:t>
            </a:r>
          </a:p>
          <a:p>
            <a:r>
              <a:rPr lang="en-US" sz="3200" b="1" dirty="0" smtClean="0">
                <a:latin typeface="Calibri" panose="020F0502020204030204" pitchFamily="34" charset="0"/>
              </a:rPr>
              <a:t>Target groups</a:t>
            </a:r>
            <a:r>
              <a:rPr lang="en-US" sz="3200" dirty="0" smtClean="0">
                <a:latin typeface="Calibri" panose="020F0502020204030204" pitchFamily="34" charset="0"/>
              </a:rPr>
              <a:t>: children ages 0-5 and their families</a:t>
            </a:r>
          </a:p>
          <a:p>
            <a:r>
              <a:rPr lang="en-US" sz="3200" b="1" dirty="0" smtClean="0">
                <a:latin typeface="Calibri" panose="020F0502020204030204" pitchFamily="34" charset="0"/>
              </a:rPr>
              <a:t>Collaborations</a:t>
            </a:r>
            <a:r>
              <a:rPr lang="en-US" sz="3200" dirty="0" smtClean="0">
                <a:latin typeface="Calibri" panose="020F0502020204030204" pitchFamily="34" charset="0"/>
              </a:rPr>
              <a:t>: County departments, community-based organizations, child care agencies, research and evaluation, and many others </a:t>
            </a:r>
          </a:p>
          <a:p>
            <a:r>
              <a:rPr lang="en-US" sz="3200" b="1" dirty="0" smtClean="0">
                <a:latin typeface="Calibri" panose="020F0502020204030204" pitchFamily="34" charset="0"/>
              </a:rPr>
              <a:t>Strategies</a:t>
            </a:r>
            <a:r>
              <a:rPr lang="en-US" sz="3200" dirty="0" smtClean="0">
                <a:latin typeface="Calibri" panose="020F0502020204030204" pitchFamily="34" charset="0"/>
              </a:rPr>
              <a:t>: education, skills-building, </a:t>
            </a:r>
            <a:r>
              <a:rPr lang="en-US" sz="3200" dirty="0">
                <a:latin typeface="Calibri" panose="020F0502020204030204" pitchFamily="34" charset="0"/>
              </a:rPr>
              <a:t>p</a:t>
            </a:r>
            <a:r>
              <a:rPr lang="en-US" sz="3200" dirty="0" smtClean="0">
                <a:latin typeface="Calibri" panose="020F0502020204030204" pitchFamily="34" charset="0"/>
              </a:rPr>
              <a:t>olicy, </a:t>
            </a:r>
            <a:r>
              <a:rPr lang="en-US" sz="3200" dirty="0">
                <a:latin typeface="Calibri" panose="020F0502020204030204" pitchFamily="34" charset="0"/>
              </a:rPr>
              <a:t>s</a:t>
            </a:r>
            <a:r>
              <a:rPr lang="en-US" sz="3200" dirty="0" smtClean="0">
                <a:latin typeface="Calibri" panose="020F0502020204030204" pitchFamily="34" charset="0"/>
              </a:rPr>
              <a:t>ystems and environmental change efforts to promote improved nutrition, increase physical activity, and reduced obesity</a:t>
            </a:r>
          </a:p>
          <a:p>
            <a:pPr marL="0" indent="0">
              <a:buNone/>
            </a:pPr>
            <a:endParaRPr lang="en-US" sz="2000" dirty="0" smtClean="0"/>
          </a:p>
          <a:p>
            <a:endParaRPr lang="en-US" sz="2000" dirty="0" smtClean="0"/>
          </a:p>
          <a:p>
            <a:pPr marL="365760" lvl="1" indent="0">
              <a:buNone/>
            </a:pPr>
            <a:endParaRPr lang="en-US" dirty="0"/>
          </a:p>
          <a:p>
            <a:pPr marL="365760" lvl="1" indent="0">
              <a:buNone/>
            </a:pPr>
            <a:endParaRPr lang="en-US" dirty="0"/>
          </a:p>
        </p:txBody>
      </p:sp>
      <p:grpSp>
        <p:nvGrpSpPr>
          <p:cNvPr id="5" name="Group 4"/>
          <p:cNvGrpSpPr/>
          <p:nvPr/>
        </p:nvGrpSpPr>
        <p:grpSpPr>
          <a:xfrm>
            <a:off x="7848600" y="6068661"/>
            <a:ext cx="3820608" cy="709146"/>
            <a:chOff x="7848600" y="6068661"/>
            <a:chExt cx="3820608" cy="709146"/>
          </a:xfrm>
        </p:grpSpPr>
        <p:pic>
          <p:nvPicPr>
            <p:cNvPr id="11" name="Picture 10"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2643532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latin typeface="Calibri" panose="020F0502020204030204" pitchFamily="34" charset="0"/>
              </a:rPr>
              <a:t>ECOPI Overview - Programs</a:t>
            </a:r>
            <a:endParaRPr lang="en-US" dirty="0">
              <a:solidFill>
                <a:srgbClr val="00B050"/>
              </a:solidFill>
              <a:latin typeface="Calibri" panose="020F0502020204030204" pitchFamily="34" charset="0"/>
            </a:endParaRPr>
          </a:p>
        </p:txBody>
      </p:sp>
      <p:sp>
        <p:nvSpPr>
          <p:cNvPr id="3" name="Content Placeholder 2"/>
          <p:cNvSpPr>
            <a:spLocks noGrp="1"/>
          </p:cNvSpPr>
          <p:nvPr>
            <p:ph sz="quarter" idx="1"/>
          </p:nvPr>
        </p:nvSpPr>
        <p:spPr/>
        <p:txBody>
          <a:bodyPr/>
          <a:lstStyle/>
          <a:p>
            <a:pPr marL="0" indent="0">
              <a:buNone/>
            </a:pPr>
            <a:endParaRPr lang="en-US" dirty="0" smtClean="0"/>
          </a:p>
          <a:p>
            <a:pPr marL="0" indent="0">
              <a:buNone/>
            </a:pPr>
            <a:endParaRPr lang="en-US" sz="2000" dirty="0" smtClean="0"/>
          </a:p>
          <a:p>
            <a:endParaRPr lang="en-US" sz="2000" dirty="0" smtClean="0"/>
          </a:p>
          <a:p>
            <a:pPr marL="365760" lvl="1" indent="0">
              <a:buNone/>
            </a:pPr>
            <a:endParaRPr lang="en-US" dirty="0"/>
          </a:p>
          <a:p>
            <a:pPr marL="365760" lvl="1" indent="0">
              <a:buNone/>
            </a:pPr>
            <a:endParaRPr lang="en-US" dirty="0"/>
          </a:p>
        </p:txBody>
      </p:sp>
      <p:graphicFrame>
        <p:nvGraphicFramePr>
          <p:cNvPr id="12" name="Content Placeholder 8"/>
          <p:cNvGraphicFramePr>
            <a:graphicFrameLocks/>
          </p:cNvGraphicFramePr>
          <p:nvPr>
            <p:extLst/>
          </p:nvPr>
        </p:nvGraphicFramePr>
        <p:xfrm>
          <a:off x="838200" y="1706058"/>
          <a:ext cx="10134600" cy="4313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8153400" y="6093469"/>
            <a:ext cx="3820608" cy="709146"/>
            <a:chOff x="7848600" y="6068661"/>
            <a:chExt cx="3820608" cy="709146"/>
          </a:xfrm>
        </p:grpSpPr>
        <p:pic>
          <p:nvPicPr>
            <p:cNvPr id="10" name="Picture 9" descr="C:\Users\jscully\Desktop\my_docs\First 5 Funded Projects\LA ROCCS\Logos - DPH_First 5_CHLA CC\ChooseHealthLA-Child-Car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jscully\Desktop\my_docs\First 5 Funded Projects\LA ROCCS\Logos - DPH_First 5_CHLA CC\Public Healt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3029757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95594" y="384961"/>
            <a:ext cx="9855200" cy="1138238"/>
          </a:xfrm>
          <a:prstGeom prst="rect">
            <a:avLst/>
          </a:prstGeom>
        </p:spPr>
        <p:txBody>
          <a:bodyPr>
            <a:spAutoFit/>
          </a:bodyPr>
          <a:lstStyle/>
          <a:p>
            <a:pPr>
              <a:defRPr/>
            </a:pPr>
            <a:r>
              <a:rPr lang="en-US" sz="3600" dirty="0">
                <a:solidFill>
                  <a:srgbClr val="00B050"/>
                </a:solidFill>
                <a:latin typeface="Calibri"/>
              </a:rPr>
              <a:t>Why Focus on Child Care Settings?</a:t>
            </a:r>
          </a:p>
          <a:p>
            <a:pPr algn="ctr">
              <a:defRPr/>
            </a:pPr>
            <a:endParaRPr lang="en-US" sz="3200" b="1" dirty="0">
              <a:solidFill>
                <a:prstClr val="black"/>
              </a:solidFill>
              <a:effectLst>
                <a:outerShdw blurRad="38100" dist="38100" dir="2700000" algn="tl">
                  <a:srgbClr val="000000">
                    <a:alpha val="43137"/>
                  </a:srgbClr>
                </a:outerShdw>
              </a:effectLst>
              <a:latin typeface="Calibri"/>
            </a:endParaRPr>
          </a:p>
        </p:txBody>
      </p:sp>
      <p:pic>
        <p:nvPicPr>
          <p:cNvPr id="1218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 y="5187846"/>
            <a:ext cx="3352799" cy="167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cap="sq">
                <a:solidFill>
                  <a:srgbClr val="000000"/>
                </a:solidFill>
                <a:miter lim="800000"/>
                <a:headEnd/>
                <a:tailEnd/>
              </a14:hiddenLine>
            </a:ext>
          </a:extLst>
        </p:spPr>
      </p:pic>
      <p:sp>
        <p:nvSpPr>
          <p:cNvPr id="121862" name="TextBox 12"/>
          <p:cNvSpPr txBox="1">
            <a:spLocks noChangeArrowheads="1"/>
          </p:cNvSpPr>
          <p:nvPr/>
        </p:nvSpPr>
        <p:spPr bwMode="auto">
          <a:xfrm>
            <a:off x="343989" y="1676400"/>
            <a:ext cx="1156208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914400" lvl="1" indent="-457200" eaLnBrk="1" hangingPunct="1">
              <a:spcAft>
                <a:spcPts val="600"/>
              </a:spcAft>
              <a:buClr>
                <a:srgbClr val="C0504D">
                  <a:lumMod val="75000"/>
                </a:srgbClr>
              </a:buClr>
              <a:buFont typeface="Wingdings" panose="05000000000000000000" pitchFamily="2" charset="2"/>
              <a:buChar char="q"/>
            </a:pPr>
            <a:r>
              <a:rPr lang="en-US" sz="3200" dirty="0">
                <a:solidFill>
                  <a:srgbClr val="000000"/>
                </a:solidFill>
                <a:latin typeface="Calibri" pitchFamily="34" charset="0"/>
              </a:rPr>
              <a:t>40% of 0-5 children in LAC (350,000) spend most of their day in child care</a:t>
            </a:r>
            <a:r>
              <a:rPr lang="en-US" sz="3200" dirty="0" smtClean="0">
                <a:solidFill>
                  <a:srgbClr val="000000"/>
                </a:solidFill>
                <a:latin typeface="Calibri" pitchFamily="34" charset="0"/>
              </a:rPr>
              <a:t>.</a:t>
            </a:r>
            <a:endParaRPr lang="en-US" sz="3200" dirty="0">
              <a:solidFill>
                <a:srgbClr val="000000"/>
              </a:solidFill>
              <a:latin typeface="Calibri" pitchFamily="34" charset="0"/>
            </a:endParaRPr>
          </a:p>
          <a:p>
            <a:pPr marL="914400" lvl="1" indent="-457200" eaLnBrk="1" hangingPunct="1">
              <a:spcAft>
                <a:spcPts val="600"/>
              </a:spcAft>
              <a:buClr>
                <a:srgbClr val="C0504D">
                  <a:lumMod val="75000"/>
                </a:srgbClr>
              </a:buClr>
              <a:buFont typeface="Wingdings" panose="05000000000000000000" pitchFamily="2" charset="2"/>
              <a:buChar char="q"/>
            </a:pPr>
            <a:r>
              <a:rPr lang="en-US" sz="3200" dirty="0" smtClean="0">
                <a:solidFill>
                  <a:srgbClr val="000000"/>
                </a:solidFill>
                <a:latin typeface="Calibri" pitchFamily="34" charset="0"/>
              </a:rPr>
              <a:t>Observational </a:t>
            </a:r>
            <a:r>
              <a:rPr lang="en-US" sz="3200" dirty="0">
                <a:solidFill>
                  <a:srgbClr val="000000"/>
                </a:solidFill>
                <a:latin typeface="Calibri" pitchFamily="34" charset="0"/>
              </a:rPr>
              <a:t>study by </a:t>
            </a:r>
            <a:r>
              <a:rPr lang="en-US" sz="3200" dirty="0" smtClean="0">
                <a:solidFill>
                  <a:srgbClr val="000000"/>
                </a:solidFill>
                <a:latin typeface="Calibri" pitchFamily="34" charset="0"/>
              </a:rPr>
              <a:t>PHFE-WIC and CFPA </a:t>
            </a:r>
            <a:r>
              <a:rPr lang="en-US" sz="3200" dirty="0">
                <a:solidFill>
                  <a:srgbClr val="000000"/>
                </a:solidFill>
                <a:latin typeface="Calibri" pitchFamily="34" charset="0"/>
              </a:rPr>
              <a:t>(2008)</a:t>
            </a:r>
            <a:r>
              <a:rPr lang="en-US" sz="3200" baseline="30000" dirty="0">
                <a:solidFill>
                  <a:srgbClr val="000000"/>
                </a:solidFill>
                <a:latin typeface="Calibri" pitchFamily="34" charset="0"/>
              </a:rPr>
              <a:t>1 </a:t>
            </a:r>
            <a:r>
              <a:rPr lang="en-US" sz="3200" dirty="0">
                <a:solidFill>
                  <a:srgbClr val="000000"/>
                </a:solidFill>
                <a:latin typeface="Calibri" pitchFamily="34" charset="0"/>
              </a:rPr>
              <a:t>demonstrated significant need for improvement in nutrition policies and practices in licensed child care in LAC</a:t>
            </a:r>
            <a:r>
              <a:rPr lang="en-US" sz="3200" dirty="0" smtClean="0">
                <a:solidFill>
                  <a:srgbClr val="000000"/>
                </a:solidFill>
                <a:latin typeface="Calibri" pitchFamily="34" charset="0"/>
              </a:rPr>
              <a:t>.</a:t>
            </a:r>
            <a:endParaRPr lang="en-US" sz="3200" dirty="0">
              <a:solidFill>
                <a:srgbClr val="000000"/>
              </a:solidFill>
              <a:latin typeface="Calibri" pitchFamily="34" charset="0"/>
            </a:endParaRPr>
          </a:p>
          <a:p>
            <a:pPr marL="971550" lvl="1" indent="-514350" eaLnBrk="1" hangingPunct="1">
              <a:spcAft>
                <a:spcPts val="600"/>
              </a:spcAft>
              <a:buClr>
                <a:srgbClr val="C0504D">
                  <a:lumMod val="75000"/>
                </a:srgbClr>
              </a:buClr>
              <a:buFont typeface="Wingdings" panose="05000000000000000000" pitchFamily="2" charset="2"/>
              <a:buChar char="q"/>
            </a:pPr>
            <a:r>
              <a:rPr lang="en-US" sz="3200" dirty="0" smtClean="0">
                <a:solidFill>
                  <a:srgbClr val="000000"/>
                </a:solidFill>
                <a:latin typeface="Calibri" pitchFamily="34" charset="0"/>
              </a:rPr>
              <a:t>Pilot project in South LA Child Care Centers showed </a:t>
            </a:r>
            <a:r>
              <a:rPr lang="en-US" sz="3200" dirty="0">
                <a:solidFill>
                  <a:srgbClr val="000000"/>
                </a:solidFill>
                <a:latin typeface="Calibri" pitchFamily="34" charset="0"/>
              </a:rPr>
              <a:t>potential success for new policies and licensing standards. </a:t>
            </a:r>
          </a:p>
          <a:p>
            <a:pPr eaLnBrk="1" hangingPunct="1"/>
            <a:endParaRPr lang="en-US" sz="1800" dirty="0">
              <a:solidFill>
                <a:srgbClr val="000000"/>
              </a:solidFill>
              <a:latin typeface="Calibri" pitchFamily="34" charset="0"/>
            </a:endParaRPr>
          </a:p>
        </p:txBody>
      </p:sp>
      <p:sp>
        <p:nvSpPr>
          <p:cNvPr id="121863" name="TextBox 10"/>
          <p:cNvSpPr txBox="1">
            <a:spLocks noChangeArrowheads="1"/>
          </p:cNvSpPr>
          <p:nvPr/>
        </p:nvSpPr>
        <p:spPr bwMode="auto">
          <a:xfrm>
            <a:off x="3962400" y="5862638"/>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US" sz="1200" dirty="0">
                <a:solidFill>
                  <a:srgbClr val="000000"/>
                </a:solidFill>
                <a:latin typeface="Calibri" pitchFamily="34" charset="0"/>
              </a:rPr>
              <a:t>1: WIC report available at:  http://cfpa.net/ChildNutrition/ChildCare/CFPAPublications/Gilbert-LA-ChildCareLunchAssessment-2008.pdf  </a:t>
            </a:r>
          </a:p>
        </p:txBody>
      </p:sp>
      <p:grpSp>
        <p:nvGrpSpPr>
          <p:cNvPr id="10" name="Group 9"/>
          <p:cNvGrpSpPr/>
          <p:nvPr/>
        </p:nvGrpSpPr>
        <p:grpSpPr>
          <a:xfrm>
            <a:off x="8077200" y="6107066"/>
            <a:ext cx="3820608" cy="709146"/>
            <a:chOff x="7848600" y="6068661"/>
            <a:chExt cx="3820608" cy="709146"/>
          </a:xfrm>
        </p:grpSpPr>
        <p:pic>
          <p:nvPicPr>
            <p:cNvPr id="11" name="Picture 10" descr="C:\Users\jscully\Desktop\my_docs\First 5 Funded Projects\LA ROCCS\Logos - DPH_First 5_CHLA CC\ChooseHealthLA-Child-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jscully\Desktop\my_docs\First 5 Funded Projects\LA ROCCS\Logos - DPH_First 5_CHLA CC\Public Heal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210432833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0" y="551771"/>
            <a:ext cx="9855200" cy="646331"/>
          </a:xfrm>
          <a:prstGeom prst="rect">
            <a:avLst/>
          </a:prstGeom>
        </p:spPr>
        <p:txBody>
          <a:bodyPr wrap="square">
            <a:spAutoFit/>
          </a:bodyPr>
          <a:lstStyle/>
          <a:p>
            <a:r>
              <a:rPr lang="en-US" sz="3600" dirty="0" smtClean="0">
                <a:solidFill>
                  <a:srgbClr val="00B050"/>
                </a:solidFill>
                <a:latin typeface="Calibri" panose="020F0502020204030204" pitchFamily="34" charset="0"/>
              </a:rPr>
              <a:t>Child Care Nutrition - California Legislation </a:t>
            </a:r>
          </a:p>
        </p:txBody>
      </p:sp>
      <p:sp>
        <p:nvSpPr>
          <p:cNvPr id="13" name="TextBox 12"/>
          <p:cNvSpPr txBox="1"/>
          <p:nvPr/>
        </p:nvSpPr>
        <p:spPr>
          <a:xfrm>
            <a:off x="152400" y="645336"/>
            <a:ext cx="11887199" cy="5509200"/>
          </a:xfrm>
          <a:prstGeom prst="rect">
            <a:avLst/>
          </a:prstGeom>
          <a:noFill/>
        </p:spPr>
        <p:txBody>
          <a:bodyPr wrap="square" rtlCol="0">
            <a:spAutoFit/>
          </a:bodyPr>
          <a:lstStyle/>
          <a:p>
            <a:pPr lvl="1"/>
            <a:endParaRPr lang="en-US" sz="2400" b="1" dirty="0" smtClean="0">
              <a:solidFill>
                <a:prstClr val="black"/>
              </a:solidFill>
            </a:endParaRPr>
          </a:p>
          <a:p>
            <a:pPr lvl="1"/>
            <a:endParaRPr lang="en-US" sz="2400" b="1" dirty="0" smtClean="0">
              <a:solidFill>
                <a:prstClr val="black"/>
              </a:solidFill>
            </a:endParaRPr>
          </a:p>
          <a:p>
            <a:pPr fontAlgn="t"/>
            <a:endParaRPr lang="en-US" sz="2800" b="1" dirty="0" smtClean="0">
              <a:solidFill>
                <a:prstClr val="black"/>
              </a:solidFill>
            </a:endParaRPr>
          </a:p>
          <a:p>
            <a:pPr>
              <a:spcAft>
                <a:spcPts val="600"/>
              </a:spcAft>
            </a:pPr>
            <a:r>
              <a:rPr lang="en-US" sz="3200" b="1" dirty="0" smtClean="0">
                <a:solidFill>
                  <a:prstClr val="black"/>
                </a:solidFill>
                <a:latin typeface="Calibri" panose="020F0502020204030204" pitchFamily="34" charset="0"/>
              </a:rPr>
              <a:t>AB 2084 – Healthy beverages in child care </a:t>
            </a:r>
            <a:r>
              <a:rPr lang="en-US" sz="3200" dirty="0" smtClean="0">
                <a:solidFill>
                  <a:prstClr val="black"/>
                </a:solidFill>
                <a:latin typeface="Calibri" panose="020F0502020204030204" pitchFamily="34" charset="0"/>
              </a:rPr>
              <a:t>(Chaptered 2010)</a:t>
            </a:r>
          </a:p>
          <a:p>
            <a:pPr marL="457200" indent="-457200">
              <a:spcAft>
                <a:spcPts val="600"/>
              </a:spcAft>
              <a:buClr>
                <a:srgbClr val="C0504D">
                  <a:lumMod val="75000"/>
                </a:srgbClr>
              </a:buClr>
              <a:buFont typeface="Wingdings" panose="05000000000000000000" pitchFamily="2" charset="2"/>
              <a:buChar char="q"/>
            </a:pPr>
            <a:r>
              <a:rPr lang="en-US" sz="3200" dirty="0" smtClean="0">
                <a:solidFill>
                  <a:prstClr val="black"/>
                </a:solidFill>
                <a:latin typeface="Calibri" panose="020F0502020204030204" pitchFamily="34" charset="0"/>
              </a:rPr>
              <a:t>Standards for beverages in CCC. Maximum of 4 – 6 ounces of 100% fruit juice served. Only low fat milk served. No natural or artificially sweetened beverages. Water accessibility at all times.</a:t>
            </a:r>
          </a:p>
          <a:p>
            <a:pPr>
              <a:spcAft>
                <a:spcPts val="600"/>
              </a:spcAft>
              <a:buClr>
                <a:srgbClr val="C0504D">
                  <a:lumMod val="75000"/>
                </a:srgbClr>
              </a:buClr>
            </a:pPr>
            <a:endParaRPr lang="en-US" sz="3200" dirty="0">
              <a:solidFill>
                <a:prstClr val="black"/>
              </a:solidFill>
              <a:latin typeface="Calibri" panose="020F0502020204030204" pitchFamily="34" charset="0"/>
            </a:endParaRPr>
          </a:p>
          <a:p>
            <a:pPr>
              <a:spcAft>
                <a:spcPts val="600"/>
              </a:spcAft>
            </a:pPr>
            <a:r>
              <a:rPr lang="en-US" sz="3200" b="1" dirty="0" smtClean="0">
                <a:solidFill>
                  <a:prstClr val="black"/>
                </a:solidFill>
                <a:latin typeface="Calibri" panose="020F0502020204030204" pitchFamily="34" charset="0"/>
              </a:rPr>
              <a:t>AB 290 – Nutrition Training for Providers </a:t>
            </a:r>
            <a:r>
              <a:rPr lang="en-US" sz="3200" dirty="0" smtClean="0">
                <a:solidFill>
                  <a:prstClr val="black"/>
                </a:solidFill>
                <a:latin typeface="Calibri" panose="020F0502020204030204" pitchFamily="34" charset="0"/>
              </a:rPr>
              <a:t>(Chaptered 2013) </a:t>
            </a:r>
          </a:p>
          <a:p>
            <a:pPr marL="457200" indent="-457200">
              <a:spcAft>
                <a:spcPts val="600"/>
              </a:spcAft>
              <a:buClr>
                <a:srgbClr val="C0504D">
                  <a:lumMod val="75000"/>
                </a:srgbClr>
              </a:buClr>
              <a:buFont typeface="Wingdings" panose="05000000000000000000" pitchFamily="2" charset="2"/>
              <a:buChar char="q"/>
            </a:pPr>
            <a:r>
              <a:rPr lang="en-US" sz="3200" dirty="0" smtClean="0">
                <a:solidFill>
                  <a:prstClr val="black"/>
                </a:solidFill>
                <a:latin typeface="Calibri" panose="020F0502020204030204" pitchFamily="34" charset="0"/>
              </a:rPr>
              <a:t>Requires child care providers to complete one hour of nutrition training as a component of licensing. </a:t>
            </a:r>
          </a:p>
        </p:txBody>
      </p:sp>
      <p:grpSp>
        <p:nvGrpSpPr>
          <p:cNvPr id="8" name="Group 7"/>
          <p:cNvGrpSpPr/>
          <p:nvPr/>
        </p:nvGrpSpPr>
        <p:grpSpPr>
          <a:xfrm>
            <a:off x="8001000" y="5981906"/>
            <a:ext cx="3820608" cy="709146"/>
            <a:chOff x="7848600" y="6068661"/>
            <a:chExt cx="3820608" cy="709146"/>
          </a:xfrm>
        </p:grpSpPr>
        <p:pic>
          <p:nvPicPr>
            <p:cNvPr id="9" name="Picture 8"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169113522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685800" y="228600"/>
            <a:ext cx="11506200" cy="990600"/>
          </a:xfrm>
        </p:spPr>
        <p:txBody>
          <a:bodyPr/>
          <a:lstStyle/>
          <a:p>
            <a:pPr eaLnBrk="1" hangingPunct="1"/>
            <a:r>
              <a:rPr lang="en-US" altLang="en-US" dirty="0" smtClean="0">
                <a:solidFill>
                  <a:srgbClr val="00B050"/>
                </a:solidFill>
                <a:latin typeface="Calibri" panose="020F0502020204030204" pitchFamily="34" charset="0"/>
              </a:rPr>
              <a:t>Choose Health LA Child Care</a:t>
            </a:r>
            <a:endParaRPr lang="en-US" altLang="en-US" dirty="0" smtClean="0">
              <a:solidFill>
                <a:srgbClr val="00B050"/>
              </a:solidFill>
              <a:latin typeface="Calibri" panose="020F0502020204030204" pitchFamily="34" charset="0"/>
              <a:cs typeface="Tahoma" pitchFamily="34" charset="0"/>
            </a:endParaRPr>
          </a:p>
        </p:txBody>
      </p:sp>
      <p:sp>
        <p:nvSpPr>
          <p:cNvPr id="3" name="Content Placeholder 2"/>
          <p:cNvSpPr>
            <a:spLocks noGrp="1"/>
          </p:cNvSpPr>
          <p:nvPr>
            <p:ph sz="quarter" idx="1"/>
          </p:nvPr>
        </p:nvSpPr>
        <p:spPr/>
        <p:txBody>
          <a:bodyPr>
            <a:normAutofit/>
          </a:bodyPr>
          <a:lstStyle/>
          <a:p>
            <a:pPr marL="0" indent="0" eaLnBrk="1" fontAlgn="auto" hangingPunct="1">
              <a:spcAft>
                <a:spcPts val="0"/>
              </a:spcAft>
              <a:buFont typeface="Wingdings"/>
              <a:buNone/>
              <a:defRPr/>
            </a:pPr>
            <a:r>
              <a:rPr lang="en-US" sz="3000" dirty="0" smtClean="0">
                <a:latin typeface="Calibri" panose="020F0502020204030204" pitchFamily="34" charset="0"/>
                <a:ea typeface="Tahoma" panose="020B0604030504040204" pitchFamily="34" charset="0"/>
                <a:cs typeface="Tahoma" panose="020B0604030504040204" pitchFamily="34" charset="0"/>
              </a:rPr>
              <a:t>Program Framework:</a:t>
            </a:r>
          </a:p>
          <a:p>
            <a:pPr marL="320040" indent="-320040" eaLnBrk="1" fontAlgn="auto" hangingPunct="1">
              <a:spcAft>
                <a:spcPts val="0"/>
              </a:spcAft>
              <a:buFont typeface="Wingdings"/>
              <a:buChar char=""/>
              <a:defRPr/>
            </a:pPr>
            <a:r>
              <a:rPr lang="en-US" sz="3000" dirty="0" smtClean="0">
                <a:latin typeface="Calibri" panose="020F0502020204030204" pitchFamily="34" charset="0"/>
                <a:ea typeface="Tahoma" panose="020B0604030504040204" pitchFamily="34" charset="0"/>
                <a:cs typeface="Tahoma" panose="020B0604030504040204" pitchFamily="34" charset="0"/>
              </a:rPr>
              <a:t>Partnership with the </a:t>
            </a:r>
            <a:r>
              <a:rPr lang="en-US" sz="3000" dirty="0">
                <a:latin typeface="Calibri" panose="020F0502020204030204" pitchFamily="34" charset="0"/>
                <a:ea typeface="Tahoma" panose="020B0604030504040204" pitchFamily="34" charset="0"/>
                <a:cs typeface="Tahoma" panose="020B0604030504040204" pitchFamily="34" charset="0"/>
              </a:rPr>
              <a:t>c</a:t>
            </a:r>
            <a:r>
              <a:rPr lang="en-US" sz="3000" dirty="0" smtClean="0">
                <a:latin typeface="Calibri" panose="020F0502020204030204" pitchFamily="34" charset="0"/>
                <a:ea typeface="Tahoma" panose="020B0604030504040204" pitchFamily="34" charset="0"/>
                <a:cs typeface="Tahoma" panose="020B0604030504040204" pitchFamily="34" charset="0"/>
              </a:rPr>
              <a:t>ounty network of Resource and Referral (R&amp;R) </a:t>
            </a:r>
            <a:r>
              <a:rPr lang="en-US" sz="3000" dirty="0">
                <a:latin typeface="Calibri" panose="020F0502020204030204" pitchFamily="34" charset="0"/>
                <a:ea typeface="Tahoma" panose="020B0604030504040204" pitchFamily="34" charset="0"/>
                <a:cs typeface="Tahoma" panose="020B0604030504040204" pitchFamily="34" charset="0"/>
              </a:rPr>
              <a:t>a</a:t>
            </a:r>
            <a:r>
              <a:rPr lang="en-US" sz="3000" dirty="0" smtClean="0">
                <a:latin typeface="Calibri" panose="020F0502020204030204" pitchFamily="34" charset="0"/>
                <a:ea typeface="Tahoma" panose="020B0604030504040204" pitchFamily="34" charset="0"/>
                <a:cs typeface="Tahoma" panose="020B0604030504040204" pitchFamily="34" charset="0"/>
              </a:rPr>
              <a:t>gencies</a:t>
            </a:r>
          </a:p>
          <a:p>
            <a:pPr marL="320040" indent="-320040" eaLnBrk="1" fontAlgn="auto" hangingPunct="1">
              <a:spcAft>
                <a:spcPts val="0"/>
              </a:spcAft>
              <a:buFont typeface="Wingdings"/>
              <a:buChar char=""/>
              <a:defRPr/>
            </a:pPr>
            <a:r>
              <a:rPr lang="en-US" sz="3000" dirty="0" smtClean="0">
                <a:latin typeface="Calibri" panose="020F0502020204030204" pitchFamily="34" charset="0"/>
                <a:ea typeface="Tahoma" panose="020B0604030504040204" pitchFamily="34" charset="0"/>
                <a:cs typeface="Tahoma" panose="020B0604030504040204" pitchFamily="34" charset="0"/>
              </a:rPr>
              <a:t>R&amp;Rs provide training, tools and technical assistance to:</a:t>
            </a:r>
          </a:p>
          <a:p>
            <a:pPr marL="640715" lvl="1" indent="-320040" eaLnBrk="1" fontAlgn="auto" hangingPunct="1">
              <a:spcAft>
                <a:spcPts val="0"/>
              </a:spcAft>
              <a:buFont typeface="Wingdings"/>
              <a:buChar char=""/>
              <a:defRPr/>
            </a:pPr>
            <a:r>
              <a:rPr lang="en-US" sz="3000" dirty="0" smtClean="0">
                <a:latin typeface="Calibri" panose="020F0502020204030204" pitchFamily="34" charset="0"/>
                <a:ea typeface="Tahoma" panose="020B0604030504040204" pitchFamily="34" charset="0"/>
                <a:cs typeface="Tahoma" panose="020B0604030504040204" pitchFamily="34" charset="0"/>
              </a:rPr>
              <a:t>child care centers </a:t>
            </a:r>
          </a:p>
          <a:p>
            <a:pPr marL="640715" lvl="1" indent="-320040" eaLnBrk="1" fontAlgn="auto" hangingPunct="1">
              <a:spcAft>
                <a:spcPts val="0"/>
              </a:spcAft>
              <a:buFont typeface="Wingdings"/>
              <a:buChar char=""/>
              <a:defRPr/>
            </a:pPr>
            <a:r>
              <a:rPr lang="en-US" sz="3000" dirty="0" smtClean="0">
                <a:latin typeface="Calibri" panose="020F0502020204030204" pitchFamily="34" charset="0"/>
                <a:ea typeface="Tahoma" panose="020B0604030504040204" pitchFamily="34" charset="0"/>
                <a:cs typeface="Tahoma" panose="020B0604030504040204" pitchFamily="34" charset="0"/>
              </a:rPr>
              <a:t>licensed child </a:t>
            </a:r>
            <a:r>
              <a:rPr lang="en-US" sz="3000" dirty="0">
                <a:latin typeface="Calibri" panose="020F0502020204030204" pitchFamily="34" charset="0"/>
                <a:ea typeface="Tahoma" panose="020B0604030504040204" pitchFamily="34" charset="0"/>
                <a:cs typeface="Tahoma" panose="020B0604030504040204" pitchFamily="34" charset="0"/>
              </a:rPr>
              <a:t>c</a:t>
            </a:r>
            <a:r>
              <a:rPr lang="en-US" sz="3000" dirty="0" smtClean="0">
                <a:latin typeface="Calibri" panose="020F0502020204030204" pitchFamily="34" charset="0"/>
                <a:ea typeface="Tahoma" panose="020B0604030504040204" pitchFamily="34" charset="0"/>
                <a:cs typeface="Tahoma" panose="020B0604030504040204" pitchFamily="34" charset="0"/>
              </a:rPr>
              <a:t>are homes</a:t>
            </a:r>
          </a:p>
          <a:p>
            <a:pPr marL="640715" lvl="1" indent="-320040" eaLnBrk="1" fontAlgn="auto" hangingPunct="1">
              <a:spcAft>
                <a:spcPts val="0"/>
              </a:spcAft>
              <a:buFont typeface="Wingdings"/>
              <a:buChar char=""/>
              <a:defRPr/>
            </a:pPr>
            <a:r>
              <a:rPr lang="en-US" sz="3000" dirty="0" smtClean="0">
                <a:latin typeface="Calibri" panose="020F0502020204030204" pitchFamily="34" charset="0"/>
                <a:ea typeface="Tahoma" panose="020B0604030504040204" pitchFamily="34" charset="0"/>
                <a:cs typeface="Tahoma" panose="020B0604030504040204" pitchFamily="34" charset="0"/>
              </a:rPr>
              <a:t>license-exempt providers</a:t>
            </a:r>
          </a:p>
          <a:p>
            <a:pPr marL="320040" indent="-320040" eaLnBrk="1" fontAlgn="auto" hangingPunct="1">
              <a:spcAft>
                <a:spcPts val="0"/>
              </a:spcAft>
              <a:buFont typeface="Wingdings"/>
              <a:buChar char=""/>
              <a:defRPr/>
            </a:pPr>
            <a:endParaRPr lang="en-US" dirty="0" smtClean="0"/>
          </a:p>
          <a:p>
            <a:pPr marL="0" indent="0" eaLnBrk="1" fontAlgn="auto" hangingPunct="1">
              <a:spcAft>
                <a:spcPts val="0"/>
              </a:spcAft>
              <a:buFont typeface="Wingdings"/>
              <a:buNone/>
              <a:defRPr/>
            </a:pPr>
            <a:endParaRPr lang="en-US" sz="2000" dirty="0" smtClean="0"/>
          </a:p>
          <a:p>
            <a:pPr marL="320040" indent="-320040" eaLnBrk="1" fontAlgn="auto" hangingPunct="1">
              <a:spcAft>
                <a:spcPts val="0"/>
              </a:spcAft>
              <a:buFont typeface="Wingdings"/>
              <a:buChar char=""/>
              <a:defRPr/>
            </a:pPr>
            <a:endParaRPr lang="en-US" sz="2000" dirty="0" smtClean="0"/>
          </a:p>
          <a:p>
            <a:pPr marL="365760" lvl="1" indent="0" eaLnBrk="1" fontAlgn="auto" hangingPunct="1">
              <a:spcAft>
                <a:spcPts val="0"/>
              </a:spcAft>
              <a:buFont typeface="Wingdings 2"/>
              <a:buNone/>
              <a:defRPr/>
            </a:pPr>
            <a:endParaRPr lang="en-US" dirty="0"/>
          </a:p>
          <a:p>
            <a:pPr marL="365760" lvl="1" indent="0" eaLnBrk="1" fontAlgn="auto" hangingPunct="1">
              <a:spcAft>
                <a:spcPts val="0"/>
              </a:spcAft>
              <a:buFont typeface="Wingdings 2"/>
              <a:buNone/>
              <a:defRPr/>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962400"/>
            <a:ext cx="5485467" cy="190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7848600" y="6068661"/>
            <a:ext cx="3820608" cy="709146"/>
            <a:chOff x="7848600" y="6068661"/>
            <a:chExt cx="3820608" cy="709146"/>
          </a:xfrm>
        </p:grpSpPr>
        <p:pic>
          <p:nvPicPr>
            <p:cNvPr id="14" name="Picture 13" descr="C:\Users\jscully\Desktop\my_docs\First 5 Funded Projects\LA ROCCS\Logos - DPH_First 5_CHLA CC\ChooseHealthLA-Child-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Users\jscully\Desktop\my_docs\First 5 Funded Projects\LA ROCCS\Logos - DPH_First 5_CHLA CC\Public Heal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1381293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38200" y="152403"/>
            <a:ext cx="10185400" cy="708025"/>
          </a:xfrm>
          <a:prstGeom prst="rect">
            <a:avLst/>
          </a:prstGeom>
        </p:spPr>
        <p:txBody>
          <a:bodyPr wrap="square">
            <a:spAutoFit/>
          </a:bodyPr>
          <a:lstStyle/>
          <a:p>
            <a:pPr>
              <a:defRPr/>
            </a:pPr>
            <a:r>
              <a:rPr lang="en-US" sz="4000" dirty="0" smtClean="0">
                <a:solidFill>
                  <a:srgbClr val="00B050"/>
                </a:solidFill>
                <a:latin typeface="Calibri"/>
              </a:rPr>
              <a:t>Choose Health LA Child Care - Key </a:t>
            </a:r>
            <a:r>
              <a:rPr lang="en-US" sz="4000" dirty="0">
                <a:solidFill>
                  <a:srgbClr val="00B050"/>
                </a:solidFill>
                <a:latin typeface="Calibri"/>
              </a:rPr>
              <a:t>Strategies</a:t>
            </a:r>
          </a:p>
        </p:txBody>
      </p:sp>
      <p:sp>
        <p:nvSpPr>
          <p:cNvPr id="126981" name="TextBox 12"/>
          <p:cNvSpPr txBox="1">
            <a:spLocks noChangeArrowheads="1"/>
          </p:cNvSpPr>
          <p:nvPr/>
        </p:nvSpPr>
        <p:spPr bwMode="auto">
          <a:xfrm>
            <a:off x="914400" y="1697038"/>
            <a:ext cx="10464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US" sz="2000">
                <a:solidFill>
                  <a:srgbClr val="000000"/>
                </a:solidFill>
                <a:latin typeface="Calibri" pitchFamily="34" charset="0"/>
              </a:rPr>
              <a:t> </a:t>
            </a:r>
          </a:p>
          <a:p>
            <a:pPr eaLnBrk="1" hangingPunct="1"/>
            <a:r>
              <a:rPr lang="en-US" sz="2000">
                <a:solidFill>
                  <a:srgbClr val="000000"/>
                </a:solidFill>
                <a:latin typeface="Calibri" pitchFamily="34" charset="0"/>
              </a:rPr>
              <a:t> </a:t>
            </a:r>
          </a:p>
          <a:p>
            <a:pPr eaLnBrk="1" hangingPunct="1"/>
            <a:r>
              <a:rPr lang="en-US" sz="2000">
                <a:solidFill>
                  <a:srgbClr val="000000"/>
                </a:solidFill>
                <a:latin typeface="Calibri" pitchFamily="34" charset="0"/>
              </a:rPr>
              <a:t> </a:t>
            </a:r>
          </a:p>
        </p:txBody>
      </p:sp>
      <p:graphicFrame>
        <p:nvGraphicFramePr>
          <p:cNvPr id="15" name="Diagram 14"/>
          <p:cNvGraphicFramePr/>
          <p:nvPr>
            <p:extLst/>
          </p:nvPr>
        </p:nvGraphicFramePr>
        <p:xfrm>
          <a:off x="139700" y="1447800"/>
          <a:ext cx="115824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p:cNvGrpSpPr/>
          <p:nvPr/>
        </p:nvGrpSpPr>
        <p:grpSpPr>
          <a:xfrm>
            <a:off x="8991600" y="6176193"/>
            <a:ext cx="3058608" cy="623187"/>
            <a:chOff x="7848600" y="6068661"/>
            <a:chExt cx="3820608" cy="709146"/>
          </a:xfrm>
        </p:grpSpPr>
        <p:pic>
          <p:nvPicPr>
            <p:cNvPr id="16" name="Picture 15" descr="C:\Users\jscully\Desktop\my_docs\First 5 Funded Projects\LA ROCCS\Logos - DPH_First 5_CHLA CC\ChooseHealthLA-Child-Car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jscully\Desktop\my_docs\First 5 Funded Projects\LA ROCCS\Logos - DPH_First 5_CHLA CC\Public Healt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304832558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78981" y="396908"/>
            <a:ext cx="10058400" cy="646113"/>
          </a:xfrm>
          <a:prstGeom prst="rect">
            <a:avLst/>
          </a:prstGeom>
          <a:noFill/>
        </p:spPr>
        <p:txBody>
          <a:bodyPr>
            <a:spAutoFit/>
          </a:bodyPr>
          <a:lstStyle/>
          <a:p>
            <a:pPr>
              <a:defRPr/>
            </a:pPr>
            <a:r>
              <a:rPr lang="en-US" sz="3600" dirty="0">
                <a:solidFill>
                  <a:srgbClr val="00B050"/>
                </a:solidFill>
                <a:latin typeface="Calibri"/>
              </a:rPr>
              <a:t>What We Hope to Accomplish</a:t>
            </a:r>
          </a:p>
        </p:txBody>
      </p:sp>
      <p:sp>
        <p:nvSpPr>
          <p:cNvPr id="128005" name="TextBox 17"/>
          <p:cNvSpPr txBox="1">
            <a:spLocks noChangeArrowheads="1"/>
          </p:cNvSpPr>
          <p:nvPr/>
        </p:nvSpPr>
        <p:spPr bwMode="auto">
          <a:xfrm>
            <a:off x="304801" y="1565117"/>
            <a:ext cx="11540067"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457200" indent="-457200" eaLnBrk="1" hangingPunct="1">
              <a:spcAft>
                <a:spcPts val="600"/>
              </a:spcAft>
              <a:buClr>
                <a:srgbClr val="C0504D">
                  <a:lumMod val="75000"/>
                </a:srgbClr>
              </a:buClr>
              <a:buFont typeface="Wingdings" panose="05000000000000000000" pitchFamily="2" charset="2"/>
              <a:buChar char="q"/>
            </a:pPr>
            <a:r>
              <a:rPr lang="en-US" altLang="zh-TW" sz="2800" dirty="0" smtClean="0">
                <a:solidFill>
                  <a:srgbClr val="000000"/>
                </a:solidFill>
                <a:latin typeface="Calibri" pitchFamily="34" charset="0"/>
                <a:cs typeface="Times New Roman" pitchFamily="18" charset="0"/>
              </a:rPr>
              <a:t>Reduced </a:t>
            </a:r>
            <a:r>
              <a:rPr lang="en-US" altLang="zh-TW" sz="2800" dirty="0">
                <a:solidFill>
                  <a:srgbClr val="000000"/>
                </a:solidFill>
                <a:latin typeface="Calibri" pitchFamily="34" charset="0"/>
                <a:cs typeface="Times New Roman" pitchFamily="18" charset="0"/>
              </a:rPr>
              <a:t>prevalence of overweight and obesity among children in child </a:t>
            </a:r>
            <a:r>
              <a:rPr lang="en-US" altLang="zh-TW" sz="2800" dirty="0" smtClean="0">
                <a:solidFill>
                  <a:srgbClr val="000000"/>
                </a:solidFill>
                <a:latin typeface="Calibri" pitchFamily="34" charset="0"/>
                <a:cs typeface="Times New Roman" pitchFamily="18" charset="0"/>
              </a:rPr>
              <a:t>care.</a:t>
            </a:r>
            <a:endParaRPr lang="en-US" altLang="zh-TW" sz="2800" dirty="0">
              <a:solidFill>
                <a:srgbClr val="000000"/>
              </a:solidFill>
              <a:latin typeface="Calibri" pitchFamily="34" charset="0"/>
              <a:cs typeface="Times New Roman" pitchFamily="18" charset="0"/>
            </a:endParaRPr>
          </a:p>
          <a:p>
            <a:pPr marL="457200" indent="-457200" eaLnBrk="1" hangingPunct="1">
              <a:spcAft>
                <a:spcPts val="600"/>
              </a:spcAft>
              <a:buClr>
                <a:srgbClr val="C0504D">
                  <a:lumMod val="75000"/>
                </a:srgbClr>
              </a:buClr>
              <a:buFont typeface="Wingdings" panose="05000000000000000000" pitchFamily="2" charset="2"/>
              <a:buChar char="q"/>
            </a:pPr>
            <a:r>
              <a:rPr lang="en-US" altLang="zh-TW" sz="2800" dirty="0" smtClean="0">
                <a:solidFill>
                  <a:srgbClr val="000000"/>
                </a:solidFill>
                <a:latin typeface="Calibri" pitchFamily="34" charset="0"/>
                <a:cs typeface="Times New Roman" pitchFamily="18" charset="0"/>
              </a:rPr>
              <a:t>Improved </a:t>
            </a:r>
            <a:r>
              <a:rPr lang="en-US" altLang="zh-TW" sz="2800" dirty="0">
                <a:solidFill>
                  <a:srgbClr val="000000"/>
                </a:solidFill>
                <a:latin typeface="Calibri" pitchFamily="34" charset="0"/>
                <a:cs typeface="Times New Roman" pitchFamily="18" charset="0"/>
              </a:rPr>
              <a:t>nutrition and PA practices in child care</a:t>
            </a:r>
            <a:r>
              <a:rPr lang="en-US" altLang="zh-TW" sz="2800" dirty="0" smtClean="0">
                <a:solidFill>
                  <a:srgbClr val="000000"/>
                </a:solidFill>
                <a:latin typeface="Calibri" pitchFamily="34" charset="0"/>
                <a:cs typeface="Times New Roman" pitchFamily="18" charset="0"/>
              </a:rPr>
              <a:t>.</a:t>
            </a:r>
            <a:endParaRPr lang="en-US" altLang="zh-TW" sz="2800" dirty="0">
              <a:solidFill>
                <a:srgbClr val="000000"/>
              </a:solidFill>
              <a:latin typeface="Calibri" pitchFamily="34" charset="0"/>
              <a:cs typeface="Times New Roman" pitchFamily="18" charset="0"/>
            </a:endParaRPr>
          </a:p>
          <a:p>
            <a:pPr marL="457200" indent="-457200">
              <a:spcAft>
                <a:spcPts val="600"/>
              </a:spcAft>
              <a:buClr>
                <a:srgbClr val="C0504D">
                  <a:lumMod val="75000"/>
                </a:srgbClr>
              </a:buClr>
              <a:buFont typeface="Wingdings" panose="05000000000000000000" pitchFamily="2" charset="2"/>
              <a:buChar char="q"/>
            </a:pPr>
            <a:r>
              <a:rPr lang="en-US" altLang="zh-TW" sz="2800" dirty="0" smtClean="0">
                <a:solidFill>
                  <a:srgbClr val="000000"/>
                </a:solidFill>
                <a:latin typeface="Calibri" pitchFamily="34" charset="0"/>
                <a:cs typeface="Times New Roman" pitchFamily="18" charset="0"/>
              </a:rPr>
              <a:t>Creation </a:t>
            </a:r>
            <a:r>
              <a:rPr lang="en-US" altLang="zh-TW" sz="2800" dirty="0">
                <a:solidFill>
                  <a:srgbClr val="000000"/>
                </a:solidFill>
                <a:latin typeface="Calibri" pitchFamily="34" charset="0"/>
                <a:cs typeface="Times New Roman" pitchFamily="18" charset="0"/>
              </a:rPr>
              <a:t>and adoption of nutrition and PA policies in child care</a:t>
            </a:r>
            <a:r>
              <a:rPr lang="en-US" altLang="zh-TW" sz="2800" dirty="0" smtClean="0">
                <a:solidFill>
                  <a:srgbClr val="000000"/>
                </a:solidFill>
                <a:latin typeface="Calibri" pitchFamily="34" charset="0"/>
                <a:cs typeface="Times New Roman" pitchFamily="18" charset="0"/>
              </a:rPr>
              <a:t>.</a:t>
            </a:r>
            <a:endParaRPr lang="en-US" altLang="zh-TW" sz="2800" dirty="0">
              <a:solidFill>
                <a:srgbClr val="000000"/>
              </a:solidFill>
              <a:latin typeface="Calibri" pitchFamily="34" charset="0"/>
            </a:endParaRPr>
          </a:p>
          <a:p>
            <a:pPr marL="457200" indent="-457200">
              <a:spcAft>
                <a:spcPts val="600"/>
              </a:spcAft>
              <a:buClr>
                <a:srgbClr val="C0504D">
                  <a:lumMod val="75000"/>
                </a:srgbClr>
              </a:buClr>
              <a:buFont typeface="Wingdings" panose="05000000000000000000" pitchFamily="2" charset="2"/>
              <a:buChar char="q"/>
            </a:pPr>
            <a:r>
              <a:rPr lang="en-US" altLang="zh-TW" sz="2800" dirty="0" smtClean="0">
                <a:solidFill>
                  <a:srgbClr val="000000"/>
                </a:solidFill>
                <a:latin typeface="Calibri" pitchFamily="34" charset="0"/>
              </a:rPr>
              <a:t>Providers </a:t>
            </a:r>
            <a:r>
              <a:rPr lang="en-US" altLang="zh-TW" sz="2800" dirty="0">
                <a:solidFill>
                  <a:srgbClr val="000000"/>
                </a:solidFill>
                <a:latin typeface="Calibri" pitchFamily="34" charset="0"/>
              </a:rPr>
              <a:t>communicate nutrition and PA policies with parents via newsletters or other venues. </a:t>
            </a:r>
          </a:p>
          <a:p>
            <a:pPr marL="457200" indent="-457200">
              <a:spcAft>
                <a:spcPts val="600"/>
              </a:spcAft>
              <a:buClr>
                <a:srgbClr val="C0504D">
                  <a:lumMod val="75000"/>
                </a:srgbClr>
              </a:buClr>
              <a:buFont typeface="Wingdings" panose="05000000000000000000" pitchFamily="2" charset="2"/>
              <a:buChar char="q"/>
            </a:pPr>
            <a:r>
              <a:rPr lang="en-US" altLang="zh-TW" sz="2800" dirty="0" smtClean="0">
                <a:solidFill>
                  <a:srgbClr val="000000"/>
                </a:solidFill>
                <a:latin typeface="Calibri" pitchFamily="34" charset="0"/>
              </a:rPr>
              <a:t>Identified barriers </a:t>
            </a:r>
            <a:r>
              <a:rPr lang="en-US" altLang="zh-TW" sz="2800" dirty="0">
                <a:solidFill>
                  <a:srgbClr val="000000"/>
                </a:solidFill>
                <a:latin typeface="Calibri" pitchFamily="34" charset="0"/>
              </a:rPr>
              <a:t>and concerns that child care providers face in efforts to promote good nutrition and active play</a:t>
            </a:r>
            <a:r>
              <a:rPr lang="en-US" altLang="zh-TW" sz="2800" dirty="0" smtClean="0">
                <a:solidFill>
                  <a:srgbClr val="000000"/>
                </a:solidFill>
                <a:latin typeface="Calibri" pitchFamily="34" charset="0"/>
              </a:rPr>
              <a:t>.</a:t>
            </a:r>
            <a:endParaRPr lang="en-US" altLang="zh-TW" sz="2800" dirty="0">
              <a:solidFill>
                <a:srgbClr val="000000"/>
              </a:solidFill>
              <a:latin typeface="Calibri" pitchFamily="34" charset="0"/>
            </a:endParaRPr>
          </a:p>
          <a:p>
            <a:pPr marL="457200" indent="-457200">
              <a:spcAft>
                <a:spcPts val="600"/>
              </a:spcAft>
              <a:buClr>
                <a:srgbClr val="C0504D">
                  <a:lumMod val="75000"/>
                </a:srgbClr>
              </a:buClr>
              <a:buFont typeface="Wingdings" panose="05000000000000000000" pitchFamily="2" charset="2"/>
              <a:buChar char="q"/>
            </a:pPr>
            <a:r>
              <a:rPr lang="en-US" altLang="zh-TW" sz="2800" dirty="0" smtClean="0">
                <a:solidFill>
                  <a:srgbClr val="000000"/>
                </a:solidFill>
                <a:latin typeface="Calibri" pitchFamily="34" charset="0"/>
              </a:rPr>
              <a:t>Promotion and the benefits of participation in CACFP.</a:t>
            </a:r>
          </a:p>
          <a:p>
            <a:pPr marL="285750" indent="-285750" eaLnBrk="1" hangingPunct="1">
              <a:buClr>
                <a:srgbClr val="C0504D">
                  <a:lumMod val="75000"/>
                </a:srgbClr>
              </a:buClr>
              <a:buFont typeface="Wingdings" panose="05000000000000000000" pitchFamily="2" charset="2"/>
              <a:buChar char="q"/>
            </a:pPr>
            <a:endParaRPr lang="en-US" sz="1800" dirty="0">
              <a:solidFill>
                <a:srgbClr val="000000"/>
              </a:solidFill>
              <a:latin typeface="Calibri" pitchFamily="34" charset="0"/>
            </a:endParaRPr>
          </a:p>
        </p:txBody>
      </p:sp>
      <p:grpSp>
        <p:nvGrpSpPr>
          <p:cNvPr id="8" name="Group 7"/>
          <p:cNvGrpSpPr/>
          <p:nvPr/>
        </p:nvGrpSpPr>
        <p:grpSpPr>
          <a:xfrm>
            <a:off x="7848600" y="6068661"/>
            <a:ext cx="3820608" cy="709146"/>
            <a:chOff x="7848600" y="6068661"/>
            <a:chExt cx="3820608" cy="709146"/>
          </a:xfrm>
        </p:grpSpPr>
        <p:pic>
          <p:nvPicPr>
            <p:cNvPr id="9" name="Picture 8"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382298090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04800" y="328048"/>
            <a:ext cx="10058400" cy="646331"/>
          </a:xfrm>
          <a:prstGeom prst="rect">
            <a:avLst/>
          </a:prstGeom>
          <a:noFill/>
        </p:spPr>
        <p:txBody>
          <a:bodyPr>
            <a:spAutoFit/>
          </a:bodyPr>
          <a:lstStyle/>
          <a:p>
            <a:r>
              <a:rPr lang="en-US" sz="3600" dirty="0">
                <a:solidFill>
                  <a:srgbClr val="00B050"/>
                </a:solidFill>
                <a:latin typeface="Calibri" panose="020F0502020204030204" pitchFamily="34" charset="0"/>
              </a:rPr>
              <a:t>Curriculum for Child Care Providers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536" y="1524000"/>
            <a:ext cx="6383337"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7848600" y="6068661"/>
            <a:ext cx="3820608" cy="709146"/>
            <a:chOff x="7848600" y="6068661"/>
            <a:chExt cx="3820608" cy="709146"/>
          </a:xfrm>
        </p:grpSpPr>
        <p:pic>
          <p:nvPicPr>
            <p:cNvPr id="9" name="Picture 8" descr="C:\Users\jscully\Desktop\my_docs\First 5 Funded Projects\LA ROCCS\Logos - DPH_First 5_CHLA CC\ChooseHealthLA-Child-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jscully\Desktop\my_docs\First 5 Funded Projects\LA ROCCS\Logos - DPH_First 5_CHLA CC\Public Heal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77828137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 y="6152388"/>
            <a:ext cx="3144012" cy="50292"/>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0780776" y="6170676"/>
            <a:ext cx="1146048" cy="550164"/>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p:nvPr/>
        </p:nvSpPr>
        <p:spPr>
          <a:xfrm>
            <a:off x="838200" y="239274"/>
            <a:ext cx="10710672" cy="967739"/>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5" name="object 5"/>
          <p:cNvSpPr/>
          <p:nvPr/>
        </p:nvSpPr>
        <p:spPr>
          <a:xfrm>
            <a:off x="838203" y="1434087"/>
            <a:ext cx="10712196" cy="967739"/>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
        <p:nvSpPr>
          <p:cNvPr id="6" name="object 6"/>
          <p:cNvSpPr/>
          <p:nvPr/>
        </p:nvSpPr>
        <p:spPr>
          <a:xfrm>
            <a:off x="838203" y="2628906"/>
            <a:ext cx="10712196" cy="967739"/>
          </a:xfrm>
          <a:prstGeom prst="rect">
            <a:avLst/>
          </a:prstGeom>
          <a:blipFill>
            <a:blip r:embed="rId6" cstate="print"/>
            <a:stretch>
              <a:fillRect/>
            </a:stretch>
          </a:blipFill>
        </p:spPr>
        <p:txBody>
          <a:bodyPr wrap="square" lIns="0" tIns="0" rIns="0" bIns="0" rtlCol="0">
            <a:noAutofit/>
          </a:bodyPr>
          <a:lstStyle/>
          <a:p>
            <a:endParaRPr>
              <a:solidFill>
                <a:prstClr val="black"/>
              </a:solidFill>
            </a:endParaRPr>
          </a:p>
        </p:txBody>
      </p:sp>
      <p:sp>
        <p:nvSpPr>
          <p:cNvPr id="7" name="object 7"/>
          <p:cNvSpPr/>
          <p:nvPr/>
        </p:nvSpPr>
        <p:spPr>
          <a:xfrm>
            <a:off x="838203" y="3823721"/>
            <a:ext cx="10712196" cy="969263"/>
          </a:xfrm>
          <a:prstGeom prst="rect">
            <a:avLst/>
          </a:prstGeom>
          <a:blipFill>
            <a:blip r:embed="rId7" cstate="print"/>
            <a:stretch>
              <a:fillRect/>
            </a:stretch>
          </a:blipFill>
        </p:spPr>
        <p:txBody>
          <a:bodyPr wrap="square" lIns="0" tIns="0" rIns="0" bIns="0" rtlCol="0">
            <a:noAutofit/>
          </a:bodyPr>
          <a:lstStyle/>
          <a:p>
            <a:endParaRPr>
              <a:solidFill>
                <a:prstClr val="black"/>
              </a:solidFill>
            </a:endParaRPr>
          </a:p>
        </p:txBody>
      </p:sp>
      <p:sp>
        <p:nvSpPr>
          <p:cNvPr id="8" name="object 8"/>
          <p:cNvSpPr/>
          <p:nvPr/>
        </p:nvSpPr>
        <p:spPr>
          <a:xfrm>
            <a:off x="838203" y="5018532"/>
            <a:ext cx="10712196" cy="967740"/>
          </a:xfrm>
          <a:prstGeom prst="rect">
            <a:avLst/>
          </a:prstGeom>
          <a:blipFill>
            <a:blip r:embed="rId8" cstate="print"/>
            <a:stretch>
              <a:fillRect/>
            </a:stretch>
          </a:blipFill>
        </p:spPr>
        <p:txBody>
          <a:bodyPr wrap="square" lIns="0" tIns="0" rIns="0" bIns="0" rtlCol="0">
            <a:noAutofit/>
          </a:bodyPr>
          <a:lstStyle/>
          <a:p>
            <a:endParaRPr>
              <a:solidFill>
                <a:prstClr val="black"/>
              </a:solidFill>
            </a:endParaRPr>
          </a:p>
        </p:txBody>
      </p:sp>
      <p:sp>
        <p:nvSpPr>
          <p:cNvPr id="9" name="object 9"/>
          <p:cNvSpPr txBox="1"/>
          <p:nvPr/>
        </p:nvSpPr>
        <p:spPr>
          <a:xfrm>
            <a:off x="916939" y="0"/>
            <a:ext cx="7929880" cy="5979160"/>
          </a:xfrm>
          <a:prstGeom prst="rect">
            <a:avLst/>
          </a:prstGeom>
        </p:spPr>
        <p:txBody>
          <a:bodyPr vert="horz" wrap="square" lIns="0" tIns="0" rIns="0" bIns="0" rtlCol="0">
            <a:noAutofit/>
          </a:bodyPr>
          <a:lstStyle/>
          <a:p>
            <a:pPr marL="12700" marR="2399665">
              <a:lnSpc>
                <a:spcPct val="130700"/>
              </a:lnSpc>
            </a:pPr>
            <a:r>
              <a:rPr sz="6000" dirty="0" smtClean="0">
                <a:solidFill>
                  <a:prstClr val="black"/>
                </a:solidFill>
                <a:latin typeface="Lao UI"/>
                <a:cs typeface="Lao UI"/>
              </a:rPr>
              <a:t>Breast</a:t>
            </a:r>
            <a:r>
              <a:rPr sz="6000" spc="-25" dirty="0" smtClean="0">
                <a:solidFill>
                  <a:prstClr val="black"/>
                </a:solidFill>
                <a:latin typeface="Lao UI"/>
                <a:cs typeface="Lao UI"/>
              </a:rPr>
              <a:t>f</a:t>
            </a:r>
            <a:r>
              <a:rPr sz="6000" dirty="0" smtClean="0">
                <a:solidFill>
                  <a:prstClr val="black"/>
                </a:solidFill>
                <a:latin typeface="Lao UI"/>
                <a:cs typeface="Lao UI"/>
              </a:rPr>
              <a:t>ee</a:t>
            </a:r>
            <a:r>
              <a:rPr sz="6000" spc="-20" dirty="0" smtClean="0">
                <a:solidFill>
                  <a:prstClr val="black"/>
                </a:solidFill>
                <a:latin typeface="Lao UI"/>
                <a:cs typeface="Lao UI"/>
              </a:rPr>
              <a:t>d</a:t>
            </a:r>
            <a:r>
              <a:rPr sz="6000" dirty="0" smtClean="0">
                <a:solidFill>
                  <a:prstClr val="black"/>
                </a:solidFill>
                <a:latin typeface="Lao UI"/>
                <a:cs typeface="Lao UI"/>
              </a:rPr>
              <a:t>ing Food </a:t>
            </a:r>
            <a:r>
              <a:rPr sz="6000" spc="-60" dirty="0" smtClean="0">
                <a:solidFill>
                  <a:prstClr val="black"/>
                </a:solidFill>
                <a:latin typeface="Lao UI"/>
                <a:cs typeface="Lao UI"/>
              </a:rPr>
              <a:t>a</a:t>
            </a:r>
            <a:r>
              <a:rPr sz="6000" dirty="0" smtClean="0">
                <a:solidFill>
                  <a:prstClr val="black"/>
                </a:solidFill>
                <a:latin typeface="Lao UI"/>
                <a:cs typeface="Lao UI"/>
              </a:rPr>
              <a:t>nd Drin</a:t>
            </a:r>
            <a:r>
              <a:rPr sz="6000" spc="10" dirty="0" smtClean="0">
                <a:solidFill>
                  <a:prstClr val="black"/>
                </a:solidFill>
                <a:latin typeface="Lao UI"/>
                <a:cs typeface="Lao UI"/>
              </a:rPr>
              <a:t>k</a:t>
            </a:r>
            <a:r>
              <a:rPr sz="6000" dirty="0" smtClean="0">
                <a:solidFill>
                  <a:prstClr val="black"/>
                </a:solidFill>
                <a:latin typeface="Lao UI"/>
                <a:cs typeface="Lao UI"/>
              </a:rPr>
              <a:t>s Physical</a:t>
            </a:r>
            <a:r>
              <a:rPr sz="6000" spc="-5" dirty="0" smtClean="0">
                <a:solidFill>
                  <a:prstClr val="black"/>
                </a:solidFill>
                <a:latin typeface="Lao UI"/>
                <a:cs typeface="Lao UI"/>
              </a:rPr>
              <a:t> </a:t>
            </a:r>
            <a:r>
              <a:rPr sz="6000" dirty="0" smtClean="0">
                <a:solidFill>
                  <a:prstClr val="black"/>
                </a:solidFill>
                <a:latin typeface="Lao UI"/>
                <a:cs typeface="Lao UI"/>
              </a:rPr>
              <a:t>Activity </a:t>
            </a:r>
            <a:r>
              <a:rPr sz="6000" spc="-30" dirty="0" smtClean="0">
                <a:solidFill>
                  <a:prstClr val="black"/>
                </a:solidFill>
                <a:latin typeface="Lao UI"/>
                <a:cs typeface="Lao UI"/>
              </a:rPr>
              <a:t>Screen Time</a:t>
            </a:r>
            <a:endParaRPr sz="6000">
              <a:solidFill>
                <a:prstClr val="black"/>
              </a:solidFill>
              <a:latin typeface="Lao UI"/>
              <a:cs typeface="Lao UI"/>
            </a:endParaRPr>
          </a:p>
          <a:p>
            <a:pPr>
              <a:lnSpc>
                <a:spcPts val="1000"/>
              </a:lnSpc>
            </a:pPr>
            <a:endParaRPr sz="1000">
              <a:solidFill>
                <a:prstClr val="black"/>
              </a:solidFill>
            </a:endParaRPr>
          </a:p>
          <a:p>
            <a:pPr>
              <a:lnSpc>
                <a:spcPts val="1200"/>
              </a:lnSpc>
              <a:spcBef>
                <a:spcPts val="8"/>
              </a:spcBef>
            </a:pPr>
            <a:endParaRPr sz="1200">
              <a:solidFill>
                <a:prstClr val="black"/>
              </a:solidFill>
            </a:endParaRPr>
          </a:p>
          <a:p>
            <a:pPr marL="12700"/>
            <a:r>
              <a:rPr sz="6000" spc="-30" dirty="0" smtClean="0">
                <a:solidFill>
                  <a:prstClr val="black"/>
                </a:solidFill>
                <a:latin typeface="Lao UI"/>
                <a:cs typeface="Lao UI"/>
              </a:rPr>
              <a:t>Environ</a:t>
            </a:r>
            <a:r>
              <a:rPr sz="6000" spc="-40" dirty="0" smtClean="0">
                <a:solidFill>
                  <a:prstClr val="black"/>
                </a:solidFill>
                <a:latin typeface="Lao UI"/>
                <a:cs typeface="Lao UI"/>
              </a:rPr>
              <a:t>m</a:t>
            </a:r>
            <a:r>
              <a:rPr sz="6000" spc="-30" dirty="0" smtClean="0">
                <a:solidFill>
                  <a:prstClr val="black"/>
                </a:solidFill>
                <a:latin typeface="Lao UI"/>
                <a:cs typeface="Lao UI"/>
              </a:rPr>
              <a:t>ent </a:t>
            </a:r>
            <a:r>
              <a:rPr sz="6000" spc="-35" dirty="0" smtClean="0">
                <a:solidFill>
                  <a:prstClr val="black"/>
                </a:solidFill>
                <a:latin typeface="Lao UI"/>
                <a:cs typeface="Lao UI"/>
              </a:rPr>
              <a:t>and Policy</a:t>
            </a:r>
            <a:endParaRPr sz="6000">
              <a:solidFill>
                <a:prstClr val="black"/>
              </a:solidFill>
              <a:latin typeface="Lao UI"/>
              <a:cs typeface="Lao UI"/>
            </a:endParaRPr>
          </a:p>
        </p:txBody>
      </p:sp>
    </p:spTree>
    <p:extLst>
      <p:ext uri="{BB962C8B-B14F-4D97-AF65-F5344CB8AC3E}">
        <p14:creationId xmlns:p14="http://schemas.microsoft.com/office/powerpoint/2010/main" val="3920330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813" y="3443512"/>
            <a:ext cx="10888185" cy="1477328"/>
          </a:xfrm>
          <a:prstGeom prst="rect">
            <a:avLst/>
          </a:prstGeom>
          <a:noFill/>
        </p:spPr>
        <p:txBody>
          <a:bodyPr wrap="square">
            <a:spAutoFit/>
          </a:bodyPr>
          <a:lstStyle/>
          <a:p>
            <a:pPr algn="ctr">
              <a:defRPr/>
            </a:pPr>
            <a:r>
              <a:rPr lang="en-US" sz="3000" dirty="0">
                <a:solidFill>
                  <a:prstClr val="black"/>
                </a:solidFill>
              </a:rPr>
              <a:t>We are a statewide policy and advocacy organization dedicated to improving the health and well being of low income Californians by increasing their access to nutritious, affordable food.</a:t>
            </a:r>
          </a:p>
        </p:txBody>
      </p:sp>
      <p:pic>
        <p:nvPicPr>
          <p:cNvPr id="6" name="Picture 5" descr="CFPA-Logo-EmailSignature-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134" y="1008927"/>
            <a:ext cx="5167292" cy="1708076"/>
          </a:xfrm>
          <a:prstGeom prst="rect">
            <a:avLst/>
          </a:prstGeom>
        </p:spPr>
      </p:pic>
      <p:sp>
        <p:nvSpPr>
          <p:cNvPr id="2" name="Slide Number Placeholder 1"/>
          <p:cNvSpPr>
            <a:spLocks noGrp="1"/>
          </p:cNvSpPr>
          <p:nvPr>
            <p:ph type="sldNum" sz="quarter" idx="12"/>
          </p:nvPr>
        </p:nvSpPr>
        <p:spPr/>
        <p:txBody>
          <a:bodyPr/>
          <a:lstStyle/>
          <a:p>
            <a:fld id="{E9D46E21-2860-449B-8131-7A0F2F46A24F}" type="slidenum">
              <a:rPr lang="en-US" smtClean="0"/>
              <a:t>4</a:t>
            </a:fld>
            <a:endParaRPr lang="en-US"/>
          </a:p>
        </p:txBody>
      </p:sp>
      <p:sp>
        <p:nvSpPr>
          <p:cNvPr id="7" name="TextBox 6"/>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8" name="TextBox 7"/>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9" name="TextBox 8"/>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10" name="TextBox 9"/>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1" name="TextBox 10"/>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2" name="TextBox 11"/>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spTree>
    <p:extLst>
      <p:ext uri="{BB962C8B-B14F-4D97-AF65-F5344CB8AC3E}">
        <p14:creationId xmlns:p14="http://schemas.microsoft.com/office/powerpoint/2010/main" val="3988129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 y="6152388"/>
            <a:ext cx="3144012" cy="50292"/>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0780776" y="6170676"/>
            <a:ext cx="1146048" cy="550164"/>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txBox="1"/>
          <p:nvPr/>
        </p:nvSpPr>
        <p:spPr>
          <a:xfrm>
            <a:off x="916942" y="253371"/>
            <a:ext cx="10293351" cy="603885"/>
          </a:xfrm>
          <a:prstGeom prst="rect">
            <a:avLst/>
          </a:prstGeom>
        </p:spPr>
        <p:txBody>
          <a:bodyPr vert="horz" wrap="square" lIns="0" tIns="0" rIns="0" bIns="0" rtlCol="0">
            <a:noAutofit/>
          </a:bodyPr>
          <a:lstStyle/>
          <a:p>
            <a:pPr marL="12700">
              <a:lnSpc>
                <a:spcPts val="4755"/>
              </a:lnSpc>
              <a:tabLst>
                <a:tab pos="620395" algn="l"/>
              </a:tabLst>
            </a:pPr>
            <a:r>
              <a:rPr sz="4000" b="1" spc="-20" dirty="0" smtClean="0">
                <a:solidFill>
                  <a:prstClr val="black"/>
                </a:solidFill>
                <a:latin typeface="Lao UI"/>
                <a:cs typeface="Lao UI"/>
              </a:rPr>
              <a:t>In	this</a:t>
            </a:r>
            <a:r>
              <a:rPr sz="4000" b="1" spc="10" dirty="0" smtClean="0">
                <a:solidFill>
                  <a:prstClr val="black"/>
                </a:solidFill>
                <a:latin typeface="Lao UI"/>
                <a:cs typeface="Lao UI"/>
              </a:rPr>
              <a:t> </a:t>
            </a:r>
            <a:r>
              <a:rPr sz="4000" b="1" dirty="0" smtClean="0">
                <a:solidFill>
                  <a:prstClr val="black"/>
                </a:solidFill>
                <a:latin typeface="Lao UI"/>
                <a:cs typeface="Lao UI"/>
              </a:rPr>
              <a:t>w</a:t>
            </a:r>
            <a:r>
              <a:rPr sz="4000" b="1" spc="5" dirty="0" smtClean="0">
                <a:solidFill>
                  <a:prstClr val="black"/>
                </a:solidFill>
                <a:latin typeface="Lao UI"/>
                <a:cs typeface="Lao UI"/>
              </a:rPr>
              <a:t>o</a:t>
            </a:r>
            <a:r>
              <a:rPr sz="4000" b="1" spc="-25" dirty="0" smtClean="0">
                <a:solidFill>
                  <a:prstClr val="black"/>
                </a:solidFill>
                <a:latin typeface="Lao UI"/>
                <a:cs typeface="Lao UI"/>
              </a:rPr>
              <a:t>rkshop</a:t>
            </a:r>
            <a:r>
              <a:rPr sz="4000" b="1" spc="-5" dirty="0" smtClean="0">
                <a:solidFill>
                  <a:prstClr val="black"/>
                </a:solidFill>
                <a:latin typeface="Lao UI"/>
                <a:cs typeface="Lao UI"/>
              </a:rPr>
              <a:t> </a:t>
            </a:r>
            <a:r>
              <a:rPr sz="4000" b="1" spc="-25" dirty="0" smtClean="0">
                <a:solidFill>
                  <a:prstClr val="black"/>
                </a:solidFill>
                <a:latin typeface="Lao UI"/>
                <a:cs typeface="Lao UI"/>
              </a:rPr>
              <a:t>y</a:t>
            </a:r>
            <a:r>
              <a:rPr sz="4000" b="1" spc="-20" dirty="0" smtClean="0">
                <a:solidFill>
                  <a:prstClr val="black"/>
                </a:solidFill>
                <a:latin typeface="Lao UI"/>
                <a:cs typeface="Lao UI"/>
              </a:rPr>
              <a:t>o</a:t>
            </a:r>
            <a:r>
              <a:rPr sz="4000" b="1" spc="-25" dirty="0" smtClean="0">
                <a:solidFill>
                  <a:prstClr val="black"/>
                </a:solidFill>
                <a:latin typeface="Lao UI"/>
                <a:cs typeface="Lao UI"/>
              </a:rPr>
              <a:t>u</a:t>
            </a:r>
            <a:r>
              <a:rPr sz="4000" b="1" spc="-5" dirty="0" smtClean="0">
                <a:solidFill>
                  <a:prstClr val="black"/>
                </a:solidFill>
                <a:latin typeface="Lao UI"/>
                <a:cs typeface="Lao UI"/>
              </a:rPr>
              <a:t> </a:t>
            </a:r>
            <a:r>
              <a:rPr sz="4000" b="1" spc="10" dirty="0" smtClean="0">
                <a:solidFill>
                  <a:prstClr val="black"/>
                </a:solidFill>
                <a:latin typeface="Lao UI"/>
                <a:cs typeface="Lao UI"/>
              </a:rPr>
              <a:t>w</a:t>
            </a:r>
            <a:r>
              <a:rPr sz="4000" b="1" dirty="0" smtClean="0">
                <a:solidFill>
                  <a:prstClr val="black"/>
                </a:solidFill>
                <a:latin typeface="Lao UI"/>
                <a:cs typeface="Lao UI"/>
              </a:rPr>
              <a:t>ill</a:t>
            </a:r>
            <a:r>
              <a:rPr sz="4000" b="1" spc="5" dirty="0" smtClean="0">
                <a:solidFill>
                  <a:prstClr val="black"/>
                </a:solidFill>
                <a:latin typeface="Lao UI"/>
                <a:cs typeface="Lao UI"/>
              </a:rPr>
              <a:t> </a:t>
            </a:r>
            <a:r>
              <a:rPr sz="4000" b="1" spc="-20" dirty="0" smtClean="0">
                <a:solidFill>
                  <a:prstClr val="black"/>
                </a:solidFill>
                <a:latin typeface="Lao UI"/>
                <a:cs typeface="Lao UI"/>
              </a:rPr>
              <a:t>learn</a:t>
            </a:r>
            <a:r>
              <a:rPr sz="4000" b="1" spc="-5" dirty="0" smtClean="0">
                <a:solidFill>
                  <a:prstClr val="black"/>
                </a:solidFill>
                <a:latin typeface="Lao UI"/>
                <a:cs typeface="Lao UI"/>
              </a:rPr>
              <a:t> </a:t>
            </a:r>
            <a:r>
              <a:rPr sz="4000" b="1" spc="-25" dirty="0" smtClean="0">
                <a:solidFill>
                  <a:prstClr val="black"/>
                </a:solidFill>
                <a:latin typeface="Lao UI"/>
                <a:cs typeface="Lao UI"/>
              </a:rPr>
              <a:t>more</a:t>
            </a:r>
            <a:r>
              <a:rPr sz="4000" b="1" spc="-5" dirty="0" smtClean="0">
                <a:solidFill>
                  <a:prstClr val="black"/>
                </a:solidFill>
                <a:latin typeface="Lao UI"/>
                <a:cs typeface="Lao UI"/>
              </a:rPr>
              <a:t> </a:t>
            </a:r>
            <a:r>
              <a:rPr sz="4000" b="1" spc="-25" dirty="0" smtClean="0">
                <a:solidFill>
                  <a:prstClr val="black"/>
                </a:solidFill>
                <a:latin typeface="Lao UI"/>
                <a:cs typeface="Lao UI"/>
              </a:rPr>
              <a:t>about</a:t>
            </a:r>
            <a:endParaRPr sz="4000">
              <a:solidFill>
                <a:prstClr val="black"/>
              </a:solidFill>
              <a:latin typeface="Lao UI"/>
              <a:cs typeface="Lao UI"/>
            </a:endParaRPr>
          </a:p>
        </p:txBody>
      </p:sp>
      <p:sp>
        <p:nvSpPr>
          <p:cNvPr id="5" name="object 5"/>
          <p:cNvSpPr txBox="1"/>
          <p:nvPr/>
        </p:nvSpPr>
        <p:spPr>
          <a:xfrm>
            <a:off x="270156" y="1071372"/>
            <a:ext cx="11495405" cy="1075690"/>
          </a:xfrm>
          <a:prstGeom prst="rect">
            <a:avLst/>
          </a:prstGeom>
        </p:spPr>
        <p:txBody>
          <a:bodyPr vert="horz" wrap="square" lIns="0" tIns="0" rIns="0" bIns="0" rtlCol="0">
            <a:noAutofit/>
          </a:bodyPr>
          <a:lstStyle/>
          <a:p>
            <a:pPr marL="2894330" marR="12700" indent="-2882265">
              <a:lnSpc>
                <a:spcPts val="2160"/>
              </a:lnSpc>
            </a:pPr>
            <a:r>
              <a:rPr sz="2000" dirty="0" smtClean="0">
                <a:solidFill>
                  <a:prstClr val="black"/>
                </a:solidFill>
                <a:latin typeface="Lao UI"/>
                <a:cs typeface="Lao UI"/>
              </a:rPr>
              <a:t>How you </a:t>
            </a:r>
            <a:r>
              <a:rPr sz="2000" spc="-10" dirty="0" smtClean="0">
                <a:solidFill>
                  <a:prstClr val="black"/>
                </a:solidFill>
                <a:latin typeface="Lao UI"/>
                <a:cs typeface="Lao UI"/>
              </a:rPr>
              <a:t>c</a:t>
            </a:r>
            <a:r>
              <a:rPr sz="2000" dirty="0" smtClean="0">
                <a:solidFill>
                  <a:prstClr val="black"/>
                </a:solidFill>
                <a:latin typeface="Lao UI"/>
                <a:cs typeface="Lao UI"/>
              </a:rPr>
              <a:t>an he</a:t>
            </a:r>
            <a:r>
              <a:rPr sz="2000" spc="-10" dirty="0" smtClean="0">
                <a:solidFill>
                  <a:prstClr val="black"/>
                </a:solidFill>
                <a:latin typeface="Lao UI"/>
                <a:cs typeface="Lao UI"/>
              </a:rPr>
              <a:t>l</a:t>
            </a:r>
            <a:r>
              <a:rPr sz="2000" dirty="0" smtClean="0">
                <a:solidFill>
                  <a:prstClr val="black"/>
                </a:solidFill>
                <a:latin typeface="Lao UI"/>
                <a:cs typeface="Lao UI"/>
              </a:rPr>
              <a:t>p</a:t>
            </a:r>
            <a:r>
              <a:rPr sz="2000" spc="10" dirty="0" smtClean="0">
                <a:solidFill>
                  <a:prstClr val="black"/>
                </a:solidFill>
                <a:latin typeface="Lao UI"/>
                <a:cs typeface="Lao UI"/>
              </a:rPr>
              <a:t> </a:t>
            </a:r>
            <a:r>
              <a:rPr sz="2000" dirty="0" smtClean="0">
                <a:solidFill>
                  <a:prstClr val="black"/>
                </a:solidFill>
                <a:latin typeface="Lao UI"/>
                <a:cs typeface="Lao UI"/>
              </a:rPr>
              <a:t>chi</a:t>
            </a:r>
            <a:r>
              <a:rPr sz="2000" spc="-10" dirty="0" smtClean="0">
                <a:solidFill>
                  <a:prstClr val="black"/>
                </a:solidFill>
                <a:latin typeface="Lao UI"/>
                <a:cs typeface="Lao UI"/>
              </a:rPr>
              <a:t>l</a:t>
            </a:r>
            <a:r>
              <a:rPr sz="2000" dirty="0" smtClean="0">
                <a:solidFill>
                  <a:prstClr val="black"/>
                </a:solidFill>
                <a:latin typeface="Lao UI"/>
                <a:cs typeface="Lao UI"/>
              </a:rPr>
              <a:t>dr</a:t>
            </a:r>
            <a:r>
              <a:rPr sz="2000" spc="-10" dirty="0" smtClean="0">
                <a:solidFill>
                  <a:prstClr val="black"/>
                </a:solidFill>
                <a:latin typeface="Lao UI"/>
                <a:cs typeface="Lao UI"/>
              </a:rPr>
              <a:t>e</a:t>
            </a:r>
            <a:r>
              <a:rPr sz="2000" dirty="0" smtClean="0">
                <a:solidFill>
                  <a:prstClr val="black"/>
                </a:solidFill>
                <a:latin typeface="Lao UI"/>
                <a:cs typeface="Lao UI"/>
              </a:rPr>
              <a:t>n</a:t>
            </a:r>
            <a:r>
              <a:rPr sz="2000" spc="15" dirty="0" smtClean="0">
                <a:solidFill>
                  <a:prstClr val="black"/>
                </a:solidFill>
                <a:latin typeface="Lao UI"/>
                <a:cs typeface="Lao UI"/>
              </a:rPr>
              <a:t> </a:t>
            </a:r>
            <a:r>
              <a:rPr sz="2000" dirty="0" smtClean="0">
                <a:solidFill>
                  <a:prstClr val="black"/>
                </a:solidFill>
                <a:latin typeface="Lao UI"/>
                <a:cs typeface="Lao UI"/>
              </a:rPr>
              <a:t>have </a:t>
            </a:r>
            <a:r>
              <a:rPr sz="2000" spc="5" dirty="0" smtClean="0">
                <a:solidFill>
                  <a:prstClr val="black"/>
                </a:solidFill>
                <a:latin typeface="Lao UI"/>
                <a:cs typeface="Lao UI"/>
              </a:rPr>
              <a:t>h</a:t>
            </a:r>
            <a:r>
              <a:rPr sz="2000" dirty="0" smtClean="0">
                <a:solidFill>
                  <a:prstClr val="black"/>
                </a:solidFill>
                <a:latin typeface="Lao UI"/>
                <a:cs typeface="Lao UI"/>
              </a:rPr>
              <a:t>ea</a:t>
            </a:r>
            <a:r>
              <a:rPr sz="2000" spc="-10" dirty="0" smtClean="0">
                <a:solidFill>
                  <a:prstClr val="black"/>
                </a:solidFill>
                <a:latin typeface="Lao UI"/>
                <a:cs typeface="Lao UI"/>
              </a:rPr>
              <a:t>l</a:t>
            </a:r>
            <a:r>
              <a:rPr sz="2000" dirty="0" smtClean="0">
                <a:solidFill>
                  <a:prstClr val="black"/>
                </a:solidFill>
                <a:latin typeface="Lao UI"/>
                <a:cs typeface="Lao UI"/>
              </a:rPr>
              <a:t>t</a:t>
            </a:r>
            <a:r>
              <a:rPr sz="2000" spc="5" dirty="0" smtClean="0">
                <a:solidFill>
                  <a:prstClr val="black"/>
                </a:solidFill>
                <a:latin typeface="Lao UI"/>
                <a:cs typeface="Lao UI"/>
              </a:rPr>
              <a:t>h</a:t>
            </a:r>
            <a:r>
              <a:rPr sz="2000" dirty="0" smtClean="0">
                <a:solidFill>
                  <a:prstClr val="black"/>
                </a:solidFill>
                <a:latin typeface="Lao UI"/>
                <a:cs typeface="Lao UI"/>
              </a:rPr>
              <a:t>y l</a:t>
            </a:r>
            <a:r>
              <a:rPr sz="2000" spc="-15" dirty="0" smtClean="0">
                <a:solidFill>
                  <a:prstClr val="black"/>
                </a:solidFill>
                <a:latin typeface="Lao UI"/>
                <a:cs typeface="Lao UI"/>
              </a:rPr>
              <a:t>i</a:t>
            </a:r>
            <a:r>
              <a:rPr sz="2000" dirty="0" smtClean="0">
                <a:solidFill>
                  <a:prstClr val="black"/>
                </a:solidFill>
                <a:latin typeface="Lao UI"/>
                <a:cs typeface="Lao UI"/>
              </a:rPr>
              <a:t>ves</a:t>
            </a:r>
            <a:r>
              <a:rPr sz="2000" spc="20" dirty="0" smtClean="0">
                <a:solidFill>
                  <a:prstClr val="black"/>
                </a:solidFill>
                <a:latin typeface="Lao UI"/>
                <a:cs typeface="Lao UI"/>
              </a:rPr>
              <a:t> </a:t>
            </a:r>
            <a:r>
              <a:rPr sz="2000" dirty="0" smtClean="0">
                <a:solidFill>
                  <a:prstClr val="black"/>
                </a:solidFill>
                <a:latin typeface="Lao UI"/>
                <a:cs typeface="Lao UI"/>
              </a:rPr>
              <a:t>and</a:t>
            </a:r>
            <a:r>
              <a:rPr sz="2000" spc="-10" dirty="0" smtClean="0">
                <a:solidFill>
                  <a:prstClr val="black"/>
                </a:solidFill>
                <a:latin typeface="Lao UI"/>
                <a:cs typeface="Lao UI"/>
              </a:rPr>
              <a:t> </a:t>
            </a:r>
            <a:r>
              <a:rPr sz="2000" dirty="0" smtClean="0">
                <a:solidFill>
                  <a:prstClr val="black"/>
                </a:solidFill>
                <a:latin typeface="Lao UI"/>
                <a:cs typeface="Lao UI"/>
              </a:rPr>
              <a:t>h</a:t>
            </a:r>
            <a:r>
              <a:rPr sz="2000" spc="5" dirty="0" smtClean="0">
                <a:solidFill>
                  <a:prstClr val="black"/>
                </a:solidFill>
                <a:latin typeface="Lao UI"/>
                <a:cs typeface="Lao UI"/>
              </a:rPr>
              <a:t>o</a:t>
            </a:r>
            <a:r>
              <a:rPr sz="2000" dirty="0" smtClean="0">
                <a:solidFill>
                  <a:prstClr val="black"/>
                </a:solidFill>
                <a:latin typeface="Lao UI"/>
                <a:cs typeface="Lao UI"/>
              </a:rPr>
              <a:t>w</a:t>
            </a:r>
            <a:r>
              <a:rPr sz="2000" spc="-5" dirty="0" smtClean="0">
                <a:solidFill>
                  <a:prstClr val="black"/>
                </a:solidFill>
                <a:latin typeface="Lao UI"/>
                <a:cs typeface="Lao UI"/>
              </a:rPr>
              <a:t> </a:t>
            </a:r>
            <a:r>
              <a:rPr sz="2000" dirty="0" smtClean="0">
                <a:solidFill>
                  <a:prstClr val="black"/>
                </a:solidFill>
                <a:latin typeface="Lao UI"/>
                <a:cs typeface="Lao UI"/>
              </a:rPr>
              <a:t>you</a:t>
            </a:r>
            <a:r>
              <a:rPr sz="2000" spc="-5" dirty="0" smtClean="0">
                <a:solidFill>
                  <a:prstClr val="black"/>
                </a:solidFill>
                <a:latin typeface="Lao UI"/>
                <a:cs typeface="Lao UI"/>
              </a:rPr>
              <a:t> </a:t>
            </a:r>
            <a:r>
              <a:rPr sz="2000" dirty="0" smtClean="0">
                <a:solidFill>
                  <a:prstClr val="black"/>
                </a:solidFill>
                <a:latin typeface="Lao UI"/>
                <a:cs typeface="Lao UI"/>
              </a:rPr>
              <a:t>can make</a:t>
            </a:r>
            <a:r>
              <a:rPr sz="2000" spc="-10" dirty="0" smtClean="0">
                <a:solidFill>
                  <a:prstClr val="black"/>
                </a:solidFill>
                <a:latin typeface="Lao UI"/>
                <a:cs typeface="Lao UI"/>
              </a:rPr>
              <a:t> </a:t>
            </a:r>
            <a:r>
              <a:rPr sz="2000" dirty="0" smtClean="0">
                <a:solidFill>
                  <a:prstClr val="black"/>
                </a:solidFill>
                <a:latin typeface="Lao UI"/>
                <a:cs typeface="Lao UI"/>
              </a:rPr>
              <a:t>changes</a:t>
            </a:r>
            <a:r>
              <a:rPr sz="2000" spc="-5" dirty="0" smtClean="0">
                <a:solidFill>
                  <a:prstClr val="black"/>
                </a:solidFill>
                <a:latin typeface="Lao UI"/>
                <a:cs typeface="Lao UI"/>
              </a:rPr>
              <a:t> </a:t>
            </a:r>
            <a:r>
              <a:rPr sz="2000" dirty="0" smtClean="0">
                <a:solidFill>
                  <a:prstClr val="black"/>
                </a:solidFill>
                <a:latin typeface="Lao UI"/>
                <a:cs typeface="Lao UI"/>
              </a:rPr>
              <a:t>wit</a:t>
            </a:r>
            <a:r>
              <a:rPr sz="2000" spc="5" dirty="0" smtClean="0">
                <a:solidFill>
                  <a:prstClr val="black"/>
                </a:solidFill>
                <a:latin typeface="Lao UI"/>
                <a:cs typeface="Lao UI"/>
              </a:rPr>
              <a:t>h</a:t>
            </a:r>
            <a:r>
              <a:rPr sz="2000" dirty="0" smtClean="0">
                <a:solidFill>
                  <a:prstClr val="black"/>
                </a:solidFill>
                <a:latin typeface="Lao UI"/>
                <a:cs typeface="Lao UI"/>
              </a:rPr>
              <a:t>in y</a:t>
            </a:r>
            <a:r>
              <a:rPr sz="2000" spc="5" dirty="0" smtClean="0">
                <a:solidFill>
                  <a:prstClr val="black"/>
                </a:solidFill>
                <a:latin typeface="Lao UI"/>
                <a:cs typeface="Lao UI"/>
              </a:rPr>
              <a:t>o</a:t>
            </a:r>
            <a:r>
              <a:rPr sz="2000" dirty="0" smtClean="0">
                <a:solidFill>
                  <a:prstClr val="black"/>
                </a:solidFill>
                <a:latin typeface="Lao UI"/>
                <a:cs typeface="Lao UI"/>
              </a:rPr>
              <a:t>ur </a:t>
            </a:r>
            <a:r>
              <a:rPr sz="2000" spc="-10" dirty="0" smtClean="0">
                <a:solidFill>
                  <a:prstClr val="black"/>
                </a:solidFill>
                <a:latin typeface="Lao UI"/>
                <a:cs typeface="Lao UI"/>
              </a:rPr>
              <a:t>p</a:t>
            </a:r>
            <a:r>
              <a:rPr sz="2000" dirty="0" smtClean="0">
                <a:solidFill>
                  <a:prstClr val="black"/>
                </a:solidFill>
                <a:latin typeface="Lao UI"/>
                <a:cs typeface="Lao UI"/>
              </a:rPr>
              <a:t>ractice</a:t>
            </a:r>
            <a:r>
              <a:rPr sz="2000" spc="-10" dirty="0" smtClean="0">
                <a:solidFill>
                  <a:prstClr val="black"/>
                </a:solidFill>
                <a:latin typeface="Lao UI"/>
                <a:cs typeface="Lao UI"/>
              </a:rPr>
              <a:t> </a:t>
            </a:r>
            <a:r>
              <a:rPr sz="2000" dirty="0" smtClean="0">
                <a:solidFill>
                  <a:prstClr val="black"/>
                </a:solidFill>
                <a:latin typeface="Lao UI"/>
                <a:cs typeface="Lao UI"/>
              </a:rPr>
              <a:t>a</a:t>
            </a:r>
            <a:r>
              <a:rPr sz="2000" spc="5" dirty="0" smtClean="0">
                <a:solidFill>
                  <a:prstClr val="black"/>
                </a:solidFill>
                <a:latin typeface="Lao UI"/>
                <a:cs typeface="Lao UI"/>
              </a:rPr>
              <a:t>n</a:t>
            </a:r>
            <a:r>
              <a:rPr sz="2000" dirty="0" smtClean="0">
                <a:solidFill>
                  <a:prstClr val="black"/>
                </a:solidFill>
                <a:latin typeface="Lao UI"/>
                <a:cs typeface="Lao UI"/>
              </a:rPr>
              <a:t>d comm</a:t>
            </a:r>
            <a:r>
              <a:rPr sz="2000" spc="5" dirty="0" smtClean="0">
                <a:solidFill>
                  <a:prstClr val="black"/>
                </a:solidFill>
                <a:latin typeface="Lao UI"/>
                <a:cs typeface="Lao UI"/>
              </a:rPr>
              <a:t>u</a:t>
            </a:r>
            <a:r>
              <a:rPr sz="2000" dirty="0" smtClean="0">
                <a:solidFill>
                  <a:prstClr val="black"/>
                </a:solidFill>
                <a:latin typeface="Lao UI"/>
                <a:cs typeface="Lao UI"/>
              </a:rPr>
              <a:t>nicate</a:t>
            </a:r>
            <a:r>
              <a:rPr sz="2000" spc="-10" dirty="0" smtClean="0">
                <a:solidFill>
                  <a:prstClr val="black"/>
                </a:solidFill>
                <a:latin typeface="Lao UI"/>
                <a:cs typeface="Lao UI"/>
              </a:rPr>
              <a:t> </a:t>
            </a:r>
            <a:r>
              <a:rPr sz="2000" dirty="0" smtClean="0">
                <a:solidFill>
                  <a:prstClr val="black"/>
                </a:solidFill>
                <a:latin typeface="Lao UI"/>
                <a:cs typeface="Lao UI"/>
              </a:rPr>
              <a:t>t</a:t>
            </a:r>
            <a:r>
              <a:rPr sz="2000" spc="5" dirty="0" smtClean="0">
                <a:solidFill>
                  <a:prstClr val="black"/>
                </a:solidFill>
                <a:latin typeface="Lao UI"/>
                <a:cs typeface="Lao UI"/>
              </a:rPr>
              <a:t>h</a:t>
            </a:r>
            <a:r>
              <a:rPr sz="2000" dirty="0" smtClean="0">
                <a:solidFill>
                  <a:prstClr val="black"/>
                </a:solidFill>
                <a:latin typeface="Lao UI"/>
                <a:cs typeface="Lao UI"/>
              </a:rPr>
              <a:t>ose</a:t>
            </a:r>
            <a:r>
              <a:rPr sz="2000" spc="-10" dirty="0" smtClean="0">
                <a:solidFill>
                  <a:prstClr val="black"/>
                </a:solidFill>
                <a:latin typeface="Lao UI"/>
                <a:cs typeface="Lao UI"/>
              </a:rPr>
              <a:t> </a:t>
            </a:r>
            <a:r>
              <a:rPr sz="2000" dirty="0" smtClean="0">
                <a:solidFill>
                  <a:prstClr val="black"/>
                </a:solidFill>
                <a:latin typeface="Lao UI"/>
                <a:cs typeface="Lao UI"/>
              </a:rPr>
              <a:t>cha</a:t>
            </a:r>
            <a:r>
              <a:rPr sz="2000" spc="5" dirty="0" smtClean="0">
                <a:solidFill>
                  <a:prstClr val="black"/>
                </a:solidFill>
                <a:latin typeface="Lao UI"/>
                <a:cs typeface="Lao UI"/>
              </a:rPr>
              <a:t>n</a:t>
            </a:r>
            <a:r>
              <a:rPr sz="2000" dirty="0" smtClean="0">
                <a:solidFill>
                  <a:prstClr val="black"/>
                </a:solidFill>
                <a:latin typeface="Lao UI"/>
                <a:cs typeface="Lao UI"/>
              </a:rPr>
              <a:t>g</a:t>
            </a:r>
            <a:r>
              <a:rPr sz="2000" spc="-10" dirty="0" smtClean="0">
                <a:solidFill>
                  <a:prstClr val="black"/>
                </a:solidFill>
                <a:latin typeface="Lao UI"/>
                <a:cs typeface="Lao UI"/>
              </a:rPr>
              <a:t>e</a:t>
            </a:r>
            <a:r>
              <a:rPr sz="2000" dirty="0" smtClean="0">
                <a:solidFill>
                  <a:prstClr val="black"/>
                </a:solidFill>
                <a:latin typeface="Lao UI"/>
                <a:cs typeface="Lao UI"/>
              </a:rPr>
              <a:t>s</a:t>
            </a:r>
            <a:r>
              <a:rPr sz="2000" spc="-10" dirty="0" smtClean="0">
                <a:solidFill>
                  <a:prstClr val="black"/>
                </a:solidFill>
                <a:latin typeface="Lao UI"/>
                <a:cs typeface="Lao UI"/>
              </a:rPr>
              <a:t> </a:t>
            </a:r>
            <a:r>
              <a:rPr sz="2000" dirty="0" smtClean="0">
                <a:solidFill>
                  <a:prstClr val="black"/>
                </a:solidFill>
                <a:latin typeface="Lao UI"/>
                <a:cs typeface="Lao UI"/>
              </a:rPr>
              <a:t>with</a:t>
            </a:r>
            <a:r>
              <a:rPr sz="2000" spc="-5" dirty="0" smtClean="0">
                <a:solidFill>
                  <a:prstClr val="black"/>
                </a:solidFill>
                <a:latin typeface="Lao UI"/>
                <a:cs typeface="Lao UI"/>
              </a:rPr>
              <a:t> </a:t>
            </a:r>
            <a:r>
              <a:rPr sz="2000" dirty="0" smtClean="0">
                <a:solidFill>
                  <a:prstClr val="black"/>
                </a:solidFill>
                <a:latin typeface="Lao UI"/>
                <a:cs typeface="Lao UI"/>
              </a:rPr>
              <a:t>staff</a:t>
            </a:r>
            <a:r>
              <a:rPr sz="2000" spc="-15" dirty="0" smtClean="0">
                <a:solidFill>
                  <a:prstClr val="black"/>
                </a:solidFill>
                <a:latin typeface="Lao UI"/>
                <a:cs typeface="Lao UI"/>
              </a:rPr>
              <a:t> </a:t>
            </a:r>
            <a:r>
              <a:rPr sz="2000" dirty="0" smtClean="0">
                <a:solidFill>
                  <a:prstClr val="black"/>
                </a:solidFill>
                <a:latin typeface="Lao UI"/>
                <a:cs typeface="Lao UI"/>
              </a:rPr>
              <a:t>and</a:t>
            </a:r>
            <a:r>
              <a:rPr sz="2000" spc="-10" dirty="0" smtClean="0">
                <a:solidFill>
                  <a:prstClr val="black"/>
                </a:solidFill>
                <a:latin typeface="Lao UI"/>
                <a:cs typeface="Lao UI"/>
              </a:rPr>
              <a:t> </a:t>
            </a:r>
            <a:r>
              <a:rPr sz="2000" dirty="0" smtClean="0">
                <a:solidFill>
                  <a:prstClr val="black"/>
                </a:solidFill>
                <a:latin typeface="Lao UI"/>
                <a:cs typeface="Lao UI"/>
              </a:rPr>
              <a:t>par</a:t>
            </a:r>
            <a:r>
              <a:rPr sz="2000" spc="-10" dirty="0" smtClean="0">
                <a:solidFill>
                  <a:prstClr val="black"/>
                </a:solidFill>
                <a:latin typeface="Lao UI"/>
                <a:cs typeface="Lao UI"/>
              </a:rPr>
              <a:t>e</a:t>
            </a:r>
            <a:r>
              <a:rPr sz="2000" dirty="0" smtClean="0">
                <a:solidFill>
                  <a:prstClr val="black"/>
                </a:solidFill>
                <a:latin typeface="Lao UI"/>
                <a:cs typeface="Lao UI"/>
              </a:rPr>
              <a:t>n</a:t>
            </a:r>
            <a:r>
              <a:rPr sz="2000" spc="5" dirty="0" smtClean="0">
                <a:solidFill>
                  <a:prstClr val="black"/>
                </a:solidFill>
                <a:latin typeface="Lao UI"/>
                <a:cs typeface="Lao UI"/>
              </a:rPr>
              <a:t>t</a:t>
            </a:r>
            <a:r>
              <a:rPr sz="2000" dirty="0" smtClean="0">
                <a:solidFill>
                  <a:prstClr val="black"/>
                </a:solidFill>
                <a:latin typeface="Lao UI"/>
                <a:cs typeface="Lao UI"/>
              </a:rPr>
              <a:t>s</a:t>
            </a:r>
            <a:endParaRPr sz="2000">
              <a:solidFill>
                <a:prstClr val="black"/>
              </a:solidFill>
              <a:latin typeface="Lao UI"/>
              <a:cs typeface="Lao UI"/>
            </a:endParaRPr>
          </a:p>
          <a:p>
            <a:pPr>
              <a:lnSpc>
                <a:spcPts val="750"/>
              </a:lnSpc>
              <a:spcBef>
                <a:spcPts val="20"/>
              </a:spcBef>
            </a:pPr>
            <a:endParaRPr sz="750">
              <a:solidFill>
                <a:prstClr val="black"/>
              </a:solidFill>
            </a:endParaRPr>
          </a:p>
          <a:p>
            <a:pPr>
              <a:lnSpc>
                <a:spcPts val="1000"/>
              </a:lnSpc>
            </a:pPr>
            <a:endParaRPr sz="1000">
              <a:solidFill>
                <a:prstClr val="black"/>
              </a:solidFill>
            </a:endParaRPr>
          </a:p>
          <a:p>
            <a:pPr marL="165100">
              <a:lnSpc>
                <a:spcPts val="2380"/>
              </a:lnSpc>
              <a:tabLst>
                <a:tab pos="5996305" algn="l"/>
              </a:tabLst>
            </a:pPr>
            <a:r>
              <a:rPr sz="3000" b="1" baseline="2777" dirty="0" smtClean="0">
                <a:solidFill>
                  <a:srgbClr val="F7921D"/>
                </a:solidFill>
                <a:latin typeface="Lao UI"/>
                <a:cs typeface="Lao UI"/>
              </a:rPr>
              <a:t>B</a:t>
            </a:r>
            <a:r>
              <a:rPr sz="3000" b="1" spc="-15" baseline="2777" dirty="0" smtClean="0">
                <a:solidFill>
                  <a:srgbClr val="F7921D"/>
                </a:solidFill>
                <a:latin typeface="Lao UI"/>
                <a:cs typeface="Lao UI"/>
              </a:rPr>
              <a:t>r</a:t>
            </a:r>
            <a:r>
              <a:rPr sz="3000" b="1" baseline="2777" dirty="0" smtClean="0">
                <a:solidFill>
                  <a:srgbClr val="F7921D"/>
                </a:solidFill>
                <a:latin typeface="Lao UI"/>
                <a:cs typeface="Lao UI"/>
              </a:rPr>
              <a:t>ea</a:t>
            </a:r>
            <a:r>
              <a:rPr sz="3000" b="1" spc="-15" baseline="2777" dirty="0" smtClean="0">
                <a:solidFill>
                  <a:srgbClr val="F7921D"/>
                </a:solidFill>
                <a:latin typeface="Lao UI"/>
                <a:cs typeface="Lao UI"/>
              </a:rPr>
              <a:t>s</a:t>
            </a:r>
            <a:r>
              <a:rPr sz="3000" b="1" baseline="2777" dirty="0" smtClean="0">
                <a:solidFill>
                  <a:srgbClr val="F7921D"/>
                </a:solidFill>
                <a:latin typeface="Lao UI"/>
                <a:cs typeface="Lao UI"/>
              </a:rPr>
              <a:t>tfe</a:t>
            </a:r>
            <a:r>
              <a:rPr sz="3000" b="1" spc="-15" baseline="2777" dirty="0" smtClean="0">
                <a:solidFill>
                  <a:srgbClr val="F7921D"/>
                </a:solidFill>
                <a:latin typeface="Lao UI"/>
                <a:cs typeface="Lao UI"/>
              </a:rPr>
              <a:t>e</a:t>
            </a:r>
            <a:r>
              <a:rPr sz="3000" b="1" baseline="2777" dirty="0" smtClean="0">
                <a:solidFill>
                  <a:srgbClr val="F7921D"/>
                </a:solidFill>
                <a:latin typeface="Lao UI"/>
                <a:cs typeface="Lao UI"/>
              </a:rPr>
              <a:t>d</a:t>
            </a:r>
            <a:r>
              <a:rPr sz="3000" b="1" spc="-22" baseline="2777" dirty="0" smtClean="0">
                <a:solidFill>
                  <a:srgbClr val="F7921D"/>
                </a:solidFill>
                <a:latin typeface="Lao UI"/>
                <a:cs typeface="Lao UI"/>
              </a:rPr>
              <a:t>i</a:t>
            </a:r>
            <a:r>
              <a:rPr sz="3000" b="1" baseline="2777" dirty="0" smtClean="0">
                <a:solidFill>
                  <a:srgbClr val="F7921D"/>
                </a:solidFill>
                <a:latin typeface="Lao UI"/>
                <a:cs typeface="Lao UI"/>
              </a:rPr>
              <a:t>ng	</a:t>
            </a:r>
            <a:r>
              <a:rPr sz="2000" b="1" dirty="0" smtClean="0">
                <a:solidFill>
                  <a:srgbClr val="A9499B"/>
                </a:solidFill>
                <a:latin typeface="Lao UI"/>
                <a:cs typeface="Lao UI"/>
              </a:rPr>
              <a:t>P</a:t>
            </a:r>
            <a:r>
              <a:rPr sz="2000" b="1" spc="5" dirty="0" smtClean="0">
                <a:solidFill>
                  <a:srgbClr val="A9499B"/>
                </a:solidFill>
                <a:latin typeface="Lao UI"/>
                <a:cs typeface="Lao UI"/>
              </a:rPr>
              <a:t>h</a:t>
            </a:r>
            <a:r>
              <a:rPr sz="2000" b="1" dirty="0" smtClean="0">
                <a:solidFill>
                  <a:srgbClr val="A9499B"/>
                </a:solidFill>
                <a:latin typeface="Lao UI"/>
                <a:cs typeface="Lao UI"/>
              </a:rPr>
              <a:t>ys</a:t>
            </a:r>
            <a:r>
              <a:rPr sz="2000" b="1" spc="-15" dirty="0" smtClean="0">
                <a:solidFill>
                  <a:srgbClr val="A9499B"/>
                </a:solidFill>
                <a:latin typeface="Lao UI"/>
                <a:cs typeface="Lao UI"/>
              </a:rPr>
              <a:t>i</a:t>
            </a:r>
            <a:r>
              <a:rPr sz="2000" b="1" dirty="0" smtClean="0">
                <a:solidFill>
                  <a:srgbClr val="A9499B"/>
                </a:solidFill>
                <a:latin typeface="Lao UI"/>
                <a:cs typeface="Lao UI"/>
              </a:rPr>
              <a:t>cal</a:t>
            </a:r>
            <a:r>
              <a:rPr sz="2000" b="1" spc="-45" dirty="0" smtClean="0">
                <a:solidFill>
                  <a:srgbClr val="A9499B"/>
                </a:solidFill>
                <a:latin typeface="Lao UI"/>
                <a:cs typeface="Lao UI"/>
              </a:rPr>
              <a:t> </a:t>
            </a:r>
            <a:r>
              <a:rPr sz="2000" b="1" dirty="0" smtClean="0">
                <a:solidFill>
                  <a:srgbClr val="A9499B"/>
                </a:solidFill>
                <a:latin typeface="Lao UI"/>
                <a:cs typeface="Lao UI"/>
              </a:rPr>
              <a:t>A</a:t>
            </a:r>
            <a:r>
              <a:rPr sz="2000" b="1" spc="-10" dirty="0" smtClean="0">
                <a:solidFill>
                  <a:srgbClr val="A9499B"/>
                </a:solidFill>
                <a:latin typeface="Lao UI"/>
                <a:cs typeface="Lao UI"/>
              </a:rPr>
              <a:t>c</a:t>
            </a:r>
            <a:r>
              <a:rPr sz="2000" b="1" dirty="0" smtClean="0">
                <a:solidFill>
                  <a:srgbClr val="A9499B"/>
                </a:solidFill>
                <a:latin typeface="Lao UI"/>
                <a:cs typeface="Lao UI"/>
              </a:rPr>
              <a:t>tivity</a:t>
            </a:r>
            <a:endParaRPr sz="2000">
              <a:solidFill>
                <a:prstClr val="black"/>
              </a:solidFill>
              <a:latin typeface="Lao UI"/>
              <a:cs typeface="Lao UI"/>
            </a:endParaRPr>
          </a:p>
        </p:txBody>
      </p:sp>
      <p:sp>
        <p:nvSpPr>
          <p:cNvPr id="6" name="object 6"/>
          <p:cNvSpPr txBox="1"/>
          <p:nvPr/>
        </p:nvSpPr>
        <p:spPr>
          <a:xfrm>
            <a:off x="6045203" y="6420611"/>
            <a:ext cx="102871" cy="203200"/>
          </a:xfrm>
          <a:prstGeom prst="rect">
            <a:avLst/>
          </a:prstGeom>
        </p:spPr>
        <p:txBody>
          <a:bodyPr vert="horz" wrap="square" lIns="0" tIns="0" rIns="0" bIns="0" rtlCol="0">
            <a:noAutofit/>
          </a:bodyPr>
          <a:lstStyle/>
          <a:p>
            <a:pPr marL="12700"/>
            <a:r>
              <a:rPr sz="1200" spc="-10" dirty="0" smtClean="0">
                <a:solidFill>
                  <a:prstClr val="black"/>
                </a:solidFill>
                <a:latin typeface="Calibri"/>
                <a:cs typeface="Calibri"/>
              </a:rPr>
              <a:t>9</a:t>
            </a:r>
            <a:endParaRPr sz="1200">
              <a:solidFill>
                <a:prstClr val="black"/>
              </a:solidFill>
              <a:latin typeface="Calibri"/>
              <a:cs typeface="Calibri"/>
            </a:endParaRPr>
          </a:p>
        </p:txBody>
      </p:sp>
      <p:sp>
        <p:nvSpPr>
          <p:cNvPr id="7" name="object 7"/>
          <p:cNvSpPr txBox="1"/>
          <p:nvPr/>
        </p:nvSpPr>
        <p:spPr>
          <a:xfrm>
            <a:off x="880061" y="2198121"/>
            <a:ext cx="4570731" cy="1691639"/>
          </a:xfrm>
          <a:prstGeom prst="rect">
            <a:avLst/>
          </a:prstGeom>
        </p:spPr>
        <p:txBody>
          <a:bodyPr vert="horz" wrap="square" lIns="0" tIns="0" rIns="0" bIns="0" rtlCol="0">
            <a:noAutofit/>
          </a:bodyPr>
          <a:lstStyle/>
          <a:p>
            <a:pPr marL="241300" indent="-228600">
              <a:buFont typeface="Arial"/>
              <a:buChar char="•"/>
              <a:tabLst>
                <a:tab pos="240665" algn="l"/>
              </a:tabLst>
            </a:pPr>
            <a:r>
              <a:rPr sz="1700" dirty="0" smtClean="0">
                <a:solidFill>
                  <a:prstClr val="black"/>
                </a:solidFill>
                <a:latin typeface="Lao UI"/>
                <a:cs typeface="Lao UI"/>
              </a:rPr>
              <a:t>What</a:t>
            </a:r>
            <a:r>
              <a:rPr sz="1700" spc="-15"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r</a:t>
            </a:r>
            <a:r>
              <a:rPr sz="1700" dirty="0" smtClean="0">
                <a:solidFill>
                  <a:prstClr val="black"/>
                </a:solidFill>
                <a:latin typeface="Lao UI"/>
                <a:cs typeface="Lao UI"/>
              </a:rPr>
              <a:t>e</a:t>
            </a:r>
            <a:r>
              <a:rPr sz="1700" spc="-15" dirty="0" smtClean="0">
                <a:solidFill>
                  <a:prstClr val="black"/>
                </a:solidFill>
                <a:latin typeface="Lao UI"/>
                <a:cs typeface="Lao UI"/>
              </a:rPr>
              <a:t> </a:t>
            </a:r>
            <a:r>
              <a:rPr sz="1700" dirty="0" smtClean="0">
                <a:solidFill>
                  <a:prstClr val="black"/>
                </a:solidFill>
                <a:latin typeface="Lao UI"/>
                <a:cs typeface="Lao UI"/>
              </a:rPr>
              <a:t>t</a:t>
            </a:r>
            <a:r>
              <a:rPr sz="1700" spc="-10" dirty="0" smtClean="0">
                <a:solidFill>
                  <a:prstClr val="black"/>
                </a:solidFill>
                <a:latin typeface="Lao UI"/>
                <a:cs typeface="Lao UI"/>
              </a:rPr>
              <a:t>h</a:t>
            </a:r>
            <a:r>
              <a:rPr sz="1700" dirty="0" smtClean="0">
                <a:solidFill>
                  <a:prstClr val="black"/>
                </a:solidFill>
                <a:latin typeface="Lao UI"/>
                <a:cs typeface="Lao UI"/>
              </a:rPr>
              <a:t>e </a:t>
            </a:r>
            <a:r>
              <a:rPr sz="1700" spc="-10" dirty="0" smtClean="0">
                <a:solidFill>
                  <a:prstClr val="black"/>
                </a:solidFill>
                <a:latin typeface="Lao UI"/>
                <a:cs typeface="Lao UI"/>
              </a:rPr>
              <a:t>r</a:t>
            </a:r>
            <a:r>
              <a:rPr sz="1700" dirty="0" smtClean="0">
                <a:solidFill>
                  <a:prstClr val="black"/>
                </a:solidFill>
                <a:latin typeface="Lao UI"/>
                <a:cs typeface="Lao UI"/>
              </a:rPr>
              <a:t>ecom</a:t>
            </a:r>
            <a:r>
              <a:rPr sz="1700" spc="-10" dirty="0" smtClean="0">
                <a:solidFill>
                  <a:prstClr val="black"/>
                </a:solidFill>
                <a:latin typeface="Lao UI"/>
                <a:cs typeface="Lao UI"/>
              </a:rPr>
              <a:t>m</a:t>
            </a:r>
            <a:r>
              <a:rPr sz="1700" dirty="0" smtClean="0">
                <a:solidFill>
                  <a:prstClr val="black"/>
                </a:solidFill>
                <a:latin typeface="Lao UI"/>
                <a:cs typeface="Lao UI"/>
              </a:rPr>
              <a:t>e</a:t>
            </a:r>
            <a:r>
              <a:rPr sz="1700" spc="-10" dirty="0" smtClean="0">
                <a:solidFill>
                  <a:prstClr val="black"/>
                </a:solidFill>
                <a:latin typeface="Lao UI"/>
                <a:cs typeface="Lao UI"/>
              </a:rPr>
              <a:t>n</a:t>
            </a:r>
            <a:r>
              <a:rPr sz="1700" dirty="0" smtClean="0">
                <a:solidFill>
                  <a:prstClr val="black"/>
                </a:solidFill>
                <a:latin typeface="Lao UI"/>
                <a:cs typeface="Lao UI"/>
              </a:rPr>
              <a:t>dati</a:t>
            </a:r>
            <a:r>
              <a:rPr sz="1700" spc="-10" dirty="0" smtClean="0">
                <a:solidFill>
                  <a:prstClr val="black"/>
                </a:solidFill>
                <a:latin typeface="Lao UI"/>
                <a:cs typeface="Lao UI"/>
              </a:rPr>
              <a:t>o</a:t>
            </a:r>
            <a:r>
              <a:rPr sz="1700" dirty="0" smtClean="0">
                <a:solidFill>
                  <a:prstClr val="black"/>
                </a:solidFill>
                <a:latin typeface="Lao UI"/>
                <a:cs typeface="Lao UI"/>
              </a:rPr>
              <a:t>ns</a:t>
            </a:r>
            <a:r>
              <a:rPr sz="1700" spc="-10" dirty="0" smtClean="0">
                <a:solidFill>
                  <a:prstClr val="black"/>
                </a:solidFill>
                <a:latin typeface="Lao UI"/>
                <a:cs typeface="Lao UI"/>
              </a:rPr>
              <a:t> </a:t>
            </a:r>
            <a:r>
              <a:rPr sz="1700" dirty="0" smtClean="0">
                <a:solidFill>
                  <a:prstClr val="black"/>
                </a:solidFill>
                <a:latin typeface="Lao UI"/>
                <a:cs typeface="Lao UI"/>
              </a:rPr>
              <a:t>f</a:t>
            </a:r>
            <a:r>
              <a:rPr sz="1700" spc="-10" dirty="0" smtClean="0">
                <a:solidFill>
                  <a:prstClr val="black"/>
                </a:solidFill>
                <a:latin typeface="Lao UI"/>
                <a:cs typeface="Lao UI"/>
              </a:rPr>
              <a:t>o</a:t>
            </a:r>
            <a:r>
              <a:rPr sz="1700" dirty="0" smtClean="0">
                <a:solidFill>
                  <a:prstClr val="black"/>
                </a:solidFill>
                <a:latin typeface="Lao UI"/>
                <a:cs typeface="Lao UI"/>
              </a:rPr>
              <a:t>r</a:t>
            </a:r>
            <a:endParaRPr sz="1700">
              <a:solidFill>
                <a:prstClr val="black"/>
              </a:solidFill>
              <a:latin typeface="Lao UI"/>
              <a:cs typeface="Lao UI"/>
            </a:endParaRPr>
          </a:p>
          <a:p>
            <a:pPr marL="241300"/>
            <a:r>
              <a:rPr sz="1700" spc="-10" dirty="0" smtClean="0">
                <a:solidFill>
                  <a:prstClr val="black"/>
                </a:solidFill>
                <a:latin typeface="Lao UI"/>
                <a:cs typeface="Lao UI"/>
              </a:rPr>
              <a:t>b</a:t>
            </a:r>
            <a:r>
              <a:rPr sz="1700" spc="-5" dirty="0" smtClean="0">
                <a:solidFill>
                  <a:prstClr val="black"/>
                </a:solidFill>
                <a:latin typeface="Lao UI"/>
                <a:cs typeface="Lao UI"/>
              </a:rPr>
              <a:t>r</a:t>
            </a:r>
            <a:r>
              <a:rPr sz="1700" dirty="0" smtClean="0">
                <a:solidFill>
                  <a:prstClr val="black"/>
                </a:solidFill>
                <a:latin typeface="Lao UI"/>
                <a:cs typeface="Lao UI"/>
              </a:rPr>
              <a:t>e</a:t>
            </a:r>
            <a:r>
              <a:rPr sz="1700" spc="-10" dirty="0" smtClean="0">
                <a:solidFill>
                  <a:prstClr val="black"/>
                </a:solidFill>
                <a:latin typeface="Lao UI"/>
                <a:cs typeface="Lao UI"/>
              </a:rPr>
              <a:t>a</a:t>
            </a:r>
            <a:r>
              <a:rPr sz="1700" dirty="0" smtClean="0">
                <a:solidFill>
                  <a:prstClr val="black"/>
                </a:solidFill>
                <a:latin typeface="Lao UI"/>
                <a:cs typeface="Lao UI"/>
              </a:rPr>
              <a:t>s</a:t>
            </a:r>
            <a:r>
              <a:rPr sz="1700" spc="-10" dirty="0" smtClean="0">
                <a:solidFill>
                  <a:prstClr val="black"/>
                </a:solidFill>
                <a:latin typeface="Lao UI"/>
                <a:cs typeface="Lao UI"/>
              </a:rPr>
              <a:t>tf</a:t>
            </a:r>
            <a:r>
              <a:rPr sz="1700" dirty="0" smtClean="0">
                <a:solidFill>
                  <a:prstClr val="black"/>
                </a:solidFill>
                <a:latin typeface="Lao UI"/>
                <a:cs typeface="Lao UI"/>
              </a:rPr>
              <a:t>e</a:t>
            </a:r>
            <a:r>
              <a:rPr sz="1700" spc="-10" dirty="0" smtClean="0">
                <a:solidFill>
                  <a:prstClr val="black"/>
                </a:solidFill>
                <a:latin typeface="Lao UI"/>
                <a:cs typeface="Lao UI"/>
              </a:rPr>
              <a:t>e</a:t>
            </a:r>
            <a:r>
              <a:rPr sz="1700" dirty="0" smtClean="0">
                <a:solidFill>
                  <a:prstClr val="black"/>
                </a:solidFill>
                <a:latin typeface="Lao UI"/>
                <a:cs typeface="Lao UI"/>
              </a:rPr>
              <a:t>di</a:t>
            </a:r>
            <a:r>
              <a:rPr sz="1700" spc="-10" dirty="0" smtClean="0">
                <a:solidFill>
                  <a:prstClr val="black"/>
                </a:solidFill>
                <a:latin typeface="Lao UI"/>
                <a:cs typeface="Lao UI"/>
              </a:rPr>
              <a:t>n</a:t>
            </a:r>
            <a:r>
              <a:rPr sz="1700" dirty="0" smtClean="0">
                <a:solidFill>
                  <a:prstClr val="black"/>
                </a:solidFill>
                <a:latin typeface="Lao UI"/>
                <a:cs typeface="Lao UI"/>
              </a:rPr>
              <a:t>g?</a:t>
            </a:r>
            <a:endParaRPr sz="1700">
              <a:solidFill>
                <a:prstClr val="black"/>
              </a:solidFill>
              <a:latin typeface="Lao UI"/>
              <a:cs typeface="Lao UI"/>
            </a:endParaRPr>
          </a:p>
          <a:p>
            <a:pPr marL="241300" marR="12700" indent="-228600">
              <a:spcBef>
                <a:spcPts val="490"/>
              </a:spcBef>
              <a:buFont typeface="Arial"/>
              <a:buChar char="•"/>
              <a:tabLst>
                <a:tab pos="240665" algn="l"/>
              </a:tabLst>
            </a:pPr>
            <a:r>
              <a:rPr sz="1700" dirty="0" smtClean="0">
                <a:solidFill>
                  <a:prstClr val="black"/>
                </a:solidFill>
                <a:latin typeface="Lao UI"/>
                <a:cs typeface="Lao UI"/>
              </a:rPr>
              <a:t>What</a:t>
            </a:r>
            <a:r>
              <a:rPr sz="1700" spc="-15"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r</a:t>
            </a:r>
            <a:r>
              <a:rPr sz="1700" dirty="0" smtClean="0">
                <a:solidFill>
                  <a:prstClr val="black"/>
                </a:solidFill>
                <a:latin typeface="Lao UI"/>
                <a:cs typeface="Lao UI"/>
              </a:rPr>
              <a:t>e</a:t>
            </a:r>
            <a:r>
              <a:rPr sz="1700" spc="-15" dirty="0" smtClean="0">
                <a:solidFill>
                  <a:prstClr val="black"/>
                </a:solidFill>
                <a:latin typeface="Lao UI"/>
                <a:cs typeface="Lao UI"/>
              </a:rPr>
              <a:t> </a:t>
            </a:r>
            <a:r>
              <a:rPr sz="1700" dirty="0" smtClean="0">
                <a:solidFill>
                  <a:prstClr val="black"/>
                </a:solidFill>
                <a:latin typeface="Lao UI"/>
                <a:cs typeface="Lao UI"/>
              </a:rPr>
              <a:t>t</a:t>
            </a:r>
            <a:r>
              <a:rPr sz="1700" spc="-10" dirty="0" smtClean="0">
                <a:solidFill>
                  <a:prstClr val="black"/>
                </a:solidFill>
                <a:latin typeface="Lao UI"/>
                <a:cs typeface="Lao UI"/>
              </a:rPr>
              <a:t>h</a:t>
            </a:r>
            <a:r>
              <a:rPr sz="1700" dirty="0" smtClean="0">
                <a:solidFill>
                  <a:prstClr val="black"/>
                </a:solidFill>
                <a:latin typeface="Lao UI"/>
                <a:cs typeface="Lao UI"/>
              </a:rPr>
              <a:t>e </a:t>
            </a:r>
            <a:r>
              <a:rPr sz="1700" spc="-10" dirty="0" smtClean="0">
                <a:solidFill>
                  <a:prstClr val="black"/>
                </a:solidFill>
                <a:latin typeface="Lao UI"/>
                <a:cs typeface="Lao UI"/>
              </a:rPr>
              <a:t>b</a:t>
            </a:r>
            <a:r>
              <a:rPr sz="1700" dirty="0" smtClean="0">
                <a:solidFill>
                  <a:prstClr val="black"/>
                </a:solidFill>
                <a:latin typeface="Lao UI"/>
                <a:cs typeface="Lao UI"/>
              </a:rPr>
              <a:t>e</a:t>
            </a:r>
            <a:r>
              <a:rPr sz="1700" spc="-10" dirty="0" smtClean="0">
                <a:solidFill>
                  <a:prstClr val="black"/>
                </a:solidFill>
                <a:latin typeface="Lao UI"/>
                <a:cs typeface="Lao UI"/>
              </a:rPr>
              <a:t>n</a:t>
            </a:r>
            <a:r>
              <a:rPr sz="1700" dirty="0" smtClean="0">
                <a:solidFill>
                  <a:prstClr val="black"/>
                </a:solidFill>
                <a:latin typeface="Lao UI"/>
                <a:cs typeface="Lao UI"/>
              </a:rPr>
              <a:t>e</a:t>
            </a:r>
            <a:r>
              <a:rPr sz="1700" spc="-10" dirty="0" smtClean="0">
                <a:solidFill>
                  <a:prstClr val="black"/>
                </a:solidFill>
                <a:latin typeface="Lao UI"/>
                <a:cs typeface="Lao UI"/>
              </a:rPr>
              <a:t>f</a:t>
            </a:r>
            <a:r>
              <a:rPr sz="1700" dirty="0" smtClean="0">
                <a:solidFill>
                  <a:prstClr val="black"/>
                </a:solidFill>
                <a:latin typeface="Lao UI"/>
                <a:cs typeface="Lao UI"/>
              </a:rPr>
              <a:t>i</a:t>
            </a:r>
            <a:r>
              <a:rPr sz="1700" spc="-10" dirty="0" smtClean="0">
                <a:solidFill>
                  <a:prstClr val="black"/>
                </a:solidFill>
                <a:latin typeface="Lao UI"/>
                <a:cs typeface="Lao UI"/>
              </a:rPr>
              <a:t>t</a:t>
            </a:r>
            <a:r>
              <a:rPr sz="1700" dirty="0" smtClean="0">
                <a:solidFill>
                  <a:prstClr val="black"/>
                </a:solidFill>
                <a:latin typeface="Lao UI"/>
                <a:cs typeface="Lao UI"/>
              </a:rPr>
              <a:t>s</a:t>
            </a:r>
            <a:r>
              <a:rPr sz="1700" spc="5" dirty="0" smtClean="0">
                <a:solidFill>
                  <a:prstClr val="black"/>
                </a:solidFill>
                <a:latin typeface="Lao UI"/>
                <a:cs typeface="Lao UI"/>
              </a:rPr>
              <a:t> </a:t>
            </a:r>
            <a:r>
              <a:rPr sz="1700" dirty="0" smtClean="0">
                <a:solidFill>
                  <a:prstClr val="black"/>
                </a:solidFill>
                <a:latin typeface="Lao UI"/>
                <a:cs typeface="Lao UI"/>
              </a:rPr>
              <a:t>to </a:t>
            </a:r>
            <a:r>
              <a:rPr sz="1700" spc="-10" dirty="0" smtClean="0">
                <a:solidFill>
                  <a:prstClr val="black"/>
                </a:solidFill>
                <a:latin typeface="Lao UI"/>
                <a:cs typeface="Lao UI"/>
              </a:rPr>
              <a:t>b</a:t>
            </a:r>
            <a:r>
              <a:rPr sz="1700" dirty="0" smtClean="0">
                <a:solidFill>
                  <a:prstClr val="black"/>
                </a:solidFill>
                <a:latin typeface="Lao UI"/>
                <a:cs typeface="Lao UI"/>
              </a:rPr>
              <a:t>oth</a:t>
            </a:r>
            <a:r>
              <a:rPr sz="1700" spc="-10" dirty="0" smtClean="0">
                <a:solidFill>
                  <a:prstClr val="black"/>
                </a:solidFill>
                <a:latin typeface="Lao UI"/>
                <a:cs typeface="Lao UI"/>
              </a:rPr>
              <a:t> </a:t>
            </a:r>
            <a:r>
              <a:rPr sz="1700" dirty="0" smtClean="0">
                <a:solidFill>
                  <a:prstClr val="black"/>
                </a:solidFill>
                <a:latin typeface="Lao UI"/>
                <a:cs typeface="Lao UI"/>
              </a:rPr>
              <a:t>b</a:t>
            </a:r>
            <a:r>
              <a:rPr sz="1700" spc="-10" dirty="0" smtClean="0">
                <a:solidFill>
                  <a:prstClr val="black"/>
                </a:solidFill>
                <a:latin typeface="Lao UI"/>
                <a:cs typeface="Lao UI"/>
              </a:rPr>
              <a:t>a</a:t>
            </a:r>
            <a:r>
              <a:rPr sz="1700" spc="-5" dirty="0" smtClean="0">
                <a:solidFill>
                  <a:prstClr val="black"/>
                </a:solidFill>
                <a:latin typeface="Lao UI"/>
                <a:cs typeface="Lao UI"/>
              </a:rPr>
              <a:t>b</a:t>
            </a:r>
            <a:r>
              <a:rPr sz="1700" dirty="0" smtClean="0">
                <a:solidFill>
                  <a:prstClr val="black"/>
                </a:solidFill>
                <a:latin typeface="Lao UI"/>
                <a:cs typeface="Lao UI"/>
              </a:rPr>
              <a:t>y and</a:t>
            </a:r>
            <a:r>
              <a:rPr sz="1700" spc="-10" dirty="0" smtClean="0">
                <a:solidFill>
                  <a:prstClr val="black"/>
                </a:solidFill>
                <a:latin typeface="Lao UI"/>
                <a:cs typeface="Lao UI"/>
              </a:rPr>
              <a:t> </a:t>
            </a:r>
            <a:r>
              <a:rPr sz="1700" dirty="0" smtClean="0">
                <a:solidFill>
                  <a:prstClr val="black"/>
                </a:solidFill>
                <a:latin typeface="Lao UI"/>
                <a:cs typeface="Lao UI"/>
              </a:rPr>
              <a:t>m</a:t>
            </a:r>
            <a:r>
              <a:rPr sz="1700" spc="-10" dirty="0" smtClean="0">
                <a:solidFill>
                  <a:prstClr val="black"/>
                </a:solidFill>
                <a:latin typeface="Lao UI"/>
                <a:cs typeface="Lao UI"/>
              </a:rPr>
              <a:t>o</a:t>
            </a:r>
            <a:r>
              <a:rPr sz="1700" dirty="0" smtClean="0">
                <a:solidFill>
                  <a:prstClr val="black"/>
                </a:solidFill>
                <a:latin typeface="Lao UI"/>
                <a:cs typeface="Lao UI"/>
              </a:rPr>
              <a:t>m of </a:t>
            </a:r>
            <a:r>
              <a:rPr sz="1700" spc="-5" dirty="0" smtClean="0">
                <a:solidFill>
                  <a:prstClr val="black"/>
                </a:solidFill>
                <a:latin typeface="Lao UI"/>
                <a:cs typeface="Lao UI"/>
              </a:rPr>
              <a:t>b</a:t>
            </a:r>
            <a:r>
              <a:rPr sz="1700" dirty="0" smtClean="0">
                <a:solidFill>
                  <a:prstClr val="black"/>
                </a:solidFill>
                <a:latin typeface="Lao UI"/>
                <a:cs typeface="Lao UI"/>
              </a:rPr>
              <a:t>r</a:t>
            </a:r>
            <a:r>
              <a:rPr sz="1700" spc="-10" dirty="0" smtClean="0">
                <a:solidFill>
                  <a:prstClr val="black"/>
                </a:solidFill>
                <a:latin typeface="Lao UI"/>
                <a:cs typeface="Lao UI"/>
              </a:rPr>
              <a:t>e</a:t>
            </a:r>
            <a:r>
              <a:rPr sz="1700" dirty="0" smtClean="0">
                <a:solidFill>
                  <a:prstClr val="black"/>
                </a:solidFill>
                <a:latin typeface="Lao UI"/>
                <a:cs typeface="Lao UI"/>
              </a:rPr>
              <a:t>a</a:t>
            </a:r>
            <a:r>
              <a:rPr sz="1700" spc="-10" dirty="0" smtClean="0">
                <a:solidFill>
                  <a:prstClr val="black"/>
                </a:solidFill>
                <a:latin typeface="Lao UI"/>
                <a:cs typeface="Lao UI"/>
              </a:rPr>
              <a:t>s</a:t>
            </a:r>
            <a:r>
              <a:rPr sz="1700" dirty="0" smtClean="0">
                <a:solidFill>
                  <a:prstClr val="black"/>
                </a:solidFill>
                <a:latin typeface="Lao UI"/>
                <a:cs typeface="Lao UI"/>
              </a:rPr>
              <a:t>t</a:t>
            </a:r>
            <a:r>
              <a:rPr sz="1700" spc="-10" dirty="0" smtClean="0">
                <a:solidFill>
                  <a:prstClr val="black"/>
                </a:solidFill>
                <a:latin typeface="Lao UI"/>
                <a:cs typeface="Lao UI"/>
              </a:rPr>
              <a:t>f</a:t>
            </a:r>
            <a:r>
              <a:rPr sz="1700" dirty="0" smtClean="0">
                <a:solidFill>
                  <a:prstClr val="black"/>
                </a:solidFill>
                <a:latin typeface="Lao UI"/>
                <a:cs typeface="Lao UI"/>
              </a:rPr>
              <a:t>e</a:t>
            </a:r>
            <a:r>
              <a:rPr sz="1700" spc="-10" dirty="0" smtClean="0">
                <a:solidFill>
                  <a:prstClr val="black"/>
                </a:solidFill>
                <a:latin typeface="Lao UI"/>
                <a:cs typeface="Lao UI"/>
              </a:rPr>
              <a:t>e</a:t>
            </a:r>
            <a:r>
              <a:rPr sz="1700" dirty="0" smtClean="0">
                <a:solidFill>
                  <a:prstClr val="black"/>
                </a:solidFill>
                <a:latin typeface="Lao UI"/>
                <a:cs typeface="Lao UI"/>
              </a:rPr>
              <a:t>ding?</a:t>
            </a:r>
            <a:endParaRPr sz="1700">
              <a:solidFill>
                <a:prstClr val="black"/>
              </a:solidFill>
              <a:latin typeface="Lao UI"/>
              <a:cs typeface="Lao UI"/>
            </a:endParaRPr>
          </a:p>
          <a:p>
            <a:pPr>
              <a:lnSpc>
                <a:spcPts val="500"/>
              </a:lnSpc>
              <a:spcBef>
                <a:spcPts val="4"/>
              </a:spcBef>
              <a:buFont typeface="Arial"/>
              <a:buChar char="•"/>
            </a:pPr>
            <a:endParaRPr sz="500">
              <a:solidFill>
                <a:prstClr val="black"/>
              </a:solidFill>
            </a:endParaRPr>
          </a:p>
          <a:p>
            <a:pPr marL="241300" indent="-228600">
              <a:buFont typeface="Arial"/>
              <a:buChar char="•"/>
              <a:tabLst>
                <a:tab pos="240665" algn="l"/>
              </a:tabLst>
            </a:pPr>
            <a:r>
              <a:rPr sz="1700" dirty="0" smtClean="0">
                <a:solidFill>
                  <a:prstClr val="black"/>
                </a:solidFill>
                <a:latin typeface="Lao UI"/>
                <a:cs typeface="Lao UI"/>
              </a:rPr>
              <a:t>How</a:t>
            </a:r>
            <a:r>
              <a:rPr sz="1700" spc="-5" dirty="0" smtClean="0">
                <a:solidFill>
                  <a:prstClr val="black"/>
                </a:solidFill>
                <a:latin typeface="Lao UI"/>
                <a:cs typeface="Lao UI"/>
              </a:rPr>
              <a:t> </a:t>
            </a:r>
            <a:r>
              <a:rPr sz="1700" dirty="0" smtClean="0">
                <a:solidFill>
                  <a:prstClr val="black"/>
                </a:solidFill>
                <a:latin typeface="Lao UI"/>
                <a:cs typeface="Lao UI"/>
              </a:rPr>
              <a:t>can</a:t>
            </a:r>
            <a:r>
              <a:rPr sz="1700" spc="-15" dirty="0" smtClean="0">
                <a:solidFill>
                  <a:prstClr val="black"/>
                </a:solidFill>
                <a:latin typeface="Lao UI"/>
                <a:cs typeface="Lao UI"/>
              </a:rPr>
              <a:t> </a:t>
            </a:r>
            <a:r>
              <a:rPr sz="1700" dirty="0" smtClean="0">
                <a:solidFill>
                  <a:prstClr val="black"/>
                </a:solidFill>
                <a:latin typeface="Lao UI"/>
                <a:cs typeface="Lao UI"/>
              </a:rPr>
              <a:t>you </a:t>
            </a:r>
            <a:r>
              <a:rPr sz="1700" spc="-10" dirty="0" smtClean="0">
                <a:solidFill>
                  <a:prstClr val="black"/>
                </a:solidFill>
                <a:latin typeface="Lao UI"/>
                <a:cs typeface="Lao UI"/>
              </a:rPr>
              <a:t>s</a:t>
            </a:r>
            <a:r>
              <a:rPr sz="1700" dirty="0" smtClean="0">
                <a:solidFill>
                  <a:prstClr val="black"/>
                </a:solidFill>
                <a:latin typeface="Lao UI"/>
                <a:cs typeface="Lao UI"/>
              </a:rPr>
              <a:t>u</a:t>
            </a:r>
            <a:r>
              <a:rPr sz="1700" spc="-10" dirty="0" smtClean="0">
                <a:solidFill>
                  <a:prstClr val="black"/>
                </a:solidFill>
                <a:latin typeface="Lao UI"/>
                <a:cs typeface="Lao UI"/>
              </a:rPr>
              <a:t>p</a:t>
            </a:r>
            <a:r>
              <a:rPr sz="1700" spc="-5" dirty="0" smtClean="0">
                <a:solidFill>
                  <a:prstClr val="black"/>
                </a:solidFill>
                <a:latin typeface="Lao UI"/>
                <a:cs typeface="Lao UI"/>
              </a:rPr>
              <a:t>p</a:t>
            </a:r>
            <a:r>
              <a:rPr sz="1700" dirty="0" smtClean="0">
                <a:solidFill>
                  <a:prstClr val="black"/>
                </a:solidFill>
                <a:latin typeface="Lao UI"/>
                <a:cs typeface="Lao UI"/>
              </a:rPr>
              <a:t>o</a:t>
            </a:r>
            <a:r>
              <a:rPr sz="1700" spc="-10" dirty="0" smtClean="0">
                <a:solidFill>
                  <a:prstClr val="black"/>
                </a:solidFill>
                <a:latin typeface="Lao UI"/>
                <a:cs typeface="Lao UI"/>
              </a:rPr>
              <a:t>r</a:t>
            </a:r>
            <a:r>
              <a:rPr sz="1700" dirty="0" smtClean="0">
                <a:solidFill>
                  <a:prstClr val="black"/>
                </a:solidFill>
                <a:latin typeface="Lao UI"/>
                <a:cs typeface="Lao UI"/>
              </a:rPr>
              <a:t>t</a:t>
            </a:r>
            <a:r>
              <a:rPr sz="1700" spc="10" dirty="0" smtClean="0">
                <a:solidFill>
                  <a:prstClr val="black"/>
                </a:solidFill>
                <a:latin typeface="Lao UI"/>
                <a:cs typeface="Lao UI"/>
              </a:rPr>
              <a:t> </a:t>
            </a:r>
            <a:r>
              <a:rPr sz="1700" dirty="0" smtClean="0">
                <a:solidFill>
                  <a:prstClr val="black"/>
                </a:solidFill>
                <a:latin typeface="Lao UI"/>
                <a:cs typeface="Lao UI"/>
              </a:rPr>
              <a:t>m</a:t>
            </a:r>
            <a:r>
              <a:rPr sz="1700" spc="-10" dirty="0" smtClean="0">
                <a:solidFill>
                  <a:prstClr val="black"/>
                </a:solidFill>
                <a:latin typeface="Lao UI"/>
                <a:cs typeface="Lao UI"/>
              </a:rPr>
              <a:t>o</a:t>
            </a:r>
            <a:r>
              <a:rPr sz="1700" dirty="0" smtClean="0">
                <a:solidFill>
                  <a:prstClr val="black"/>
                </a:solidFill>
                <a:latin typeface="Lao UI"/>
                <a:cs typeface="Lao UI"/>
              </a:rPr>
              <a:t>ms</a:t>
            </a:r>
            <a:r>
              <a:rPr sz="1700" spc="-10" dirty="0" smtClean="0">
                <a:solidFill>
                  <a:prstClr val="black"/>
                </a:solidFill>
                <a:latin typeface="Lao UI"/>
                <a:cs typeface="Lao UI"/>
              </a:rPr>
              <a:t> </a:t>
            </a:r>
            <a:r>
              <a:rPr sz="1700" dirty="0" smtClean="0">
                <a:solidFill>
                  <a:prstClr val="black"/>
                </a:solidFill>
                <a:latin typeface="Lao UI"/>
                <a:cs typeface="Lao UI"/>
              </a:rPr>
              <a:t>who</a:t>
            </a:r>
            <a:r>
              <a:rPr sz="1700" spc="-20" dirty="0" smtClean="0">
                <a:solidFill>
                  <a:prstClr val="black"/>
                </a:solidFill>
                <a:latin typeface="Lao UI"/>
                <a:cs typeface="Lao UI"/>
              </a:rPr>
              <a:t> </a:t>
            </a:r>
            <a:r>
              <a:rPr sz="1700" dirty="0" smtClean="0">
                <a:solidFill>
                  <a:prstClr val="black"/>
                </a:solidFill>
                <a:latin typeface="Lao UI"/>
                <a:cs typeface="Lao UI"/>
              </a:rPr>
              <a:t>choo</a:t>
            </a:r>
            <a:r>
              <a:rPr sz="1700" spc="-10" dirty="0" smtClean="0">
                <a:solidFill>
                  <a:prstClr val="black"/>
                </a:solidFill>
                <a:latin typeface="Lao UI"/>
                <a:cs typeface="Lao UI"/>
              </a:rPr>
              <a:t>s</a:t>
            </a:r>
            <a:r>
              <a:rPr sz="1700" dirty="0" smtClean="0">
                <a:solidFill>
                  <a:prstClr val="black"/>
                </a:solidFill>
                <a:latin typeface="Lao UI"/>
                <a:cs typeface="Lao UI"/>
              </a:rPr>
              <a:t>e</a:t>
            </a:r>
            <a:r>
              <a:rPr sz="1700" spc="5" dirty="0" smtClean="0">
                <a:solidFill>
                  <a:prstClr val="black"/>
                </a:solidFill>
                <a:latin typeface="Lao UI"/>
                <a:cs typeface="Lao UI"/>
              </a:rPr>
              <a:t> </a:t>
            </a:r>
            <a:r>
              <a:rPr sz="1700" dirty="0" smtClean="0">
                <a:solidFill>
                  <a:prstClr val="black"/>
                </a:solidFill>
                <a:latin typeface="Lao UI"/>
                <a:cs typeface="Lao UI"/>
              </a:rPr>
              <a:t>to</a:t>
            </a:r>
            <a:endParaRPr sz="1700">
              <a:solidFill>
                <a:prstClr val="black"/>
              </a:solidFill>
              <a:latin typeface="Lao UI"/>
              <a:cs typeface="Lao UI"/>
            </a:endParaRPr>
          </a:p>
          <a:p>
            <a:pPr marL="241300"/>
            <a:r>
              <a:rPr sz="1700" spc="-10" dirty="0" smtClean="0">
                <a:solidFill>
                  <a:prstClr val="black"/>
                </a:solidFill>
                <a:latin typeface="Lao UI"/>
                <a:cs typeface="Lao UI"/>
              </a:rPr>
              <a:t>b</a:t>
            </a:r>
            <a:r>
              <a:rPr sz="1700" spc="-5" dirty="0" smtClean="0">
                <a:solidFill>
                  <a:prstClr val="black"/>
                </a:solidFill>
                <a:latin typeface="Lao UI"/>
                <a:cs typeface="Lao UI"/>
              </a:rPr>
              <a:t>r</a:t>
            </a:r>
            <a:r>
              <a:rPr sz="1700" dirty="0" smtClean="0">
                <a:solidFill>
                  <a:prstClr val="black"/>
                </a:solidFill>
                <a:latin typeface="Lao UI"/>
                <a:cs typeface="Lao UI"/>
              </a:rPr>
              <a:t>e</a:t>
            </a:r>
            <a:r>
              <a:rPr sz="1700" spc="-10" dirty="0" smtClean="0">
                <a:solidFill>
                  <a:prstClr val="black"/>
                </a:solidFill>
                <a:latin typeface="Lao UI"/>
                <a:cs typeface="Lao UI"/>
              </a:rPr>
              <a:t>a</a:t>
            </a:r>
            <a:r>
              <a:rPr sz="1700" dirty="0" smtClean="0">
                <a:solidFill>
                  <a:prstClr val="black"/>
                </a:solidFill>
                <a:latin typeface="Lao UI"/>
                <a:cs typeface="Lao UI"/>
              </a:rPr>
              <a:t>s</a:t>
            </a:r>
            <a:r>
              <a:rPr sz="1700" spc="-10" dirty="0" smtClean="0">
                <a:solidFill>
                  <a:prstClr val="black"/>
                </a:solidFill>
                <a:latin typeface="Lao UI"/>
                <a:cs typeface="Lao UI"/>
              </a:rPr>
              <a:t>tf</a:t>
            </a:r>
            <a:r>
              <a:rPr sz="1700" dirty="0" smtClean="0">
                <a:solidFill>
                  <a:prstClr val="black"/>
                </a:solidFill>
                <a:latin typeface="Lao UI"/>
                <a:cs typeface="Lao UI"/>
              </a:rPr>
              <a:t>e</a:t>
            </a:r>
            <a:r>
              <a:rPr sz="1700" spc="-10" dirty="0" smtClean="0">
                <a:solidFill>
                  <a:prstClr val="black"/>
                </a:solidFill>
                <a:latin typeface="Lao UI"/>
                <a:cs typeface="Lao UI"/>
              </a:rPr>
              <a:t>e</a:t>
            </a:r>
            <a:r>
              <a:rPr sz="1700" dirty="0" smtClean="0">
                <a:solidFill>
                  <a:prstClr val="black"/>
                </a:solidFill>
                <a:latin typeface="Lao UI"/>
                <a:cs typeface="Lao UI"/>
              </a:rPr>
              <a:t>d?</a:t>
            </a:r>
            <a:endParaRPr sz="1700">
              <a:solidFill>
                <a:prstClr val="black"/>
              </a:solidFill>
              <a:latin typeface="Lao UI"/>
              <a:cs typeface="Lao UI"/>
            </a:endParaRPr>
          </a:p>
        </p:txBody>
      </p:sp>
      <p:sp>
        <p:nvSpPr>
          <p:cNvPr id="8" name="object 8"/>
          <p:cNvSpPr txBox="1"/>
          <p:nvPr/>
        </p:nvSpPr>
        <p:spPr>
          <a:xfrm>
            <a:off x="422553" y="4163186"/>
            <a:ext cx="1979931" cy="314960"/>
          </a:xfrm>
          <a:prstGeom prst="rect">
            <a:avLst/>
          </a:prstGeom>
        </p:spPr>
        <p:txBody>
          <a:bodyPr vert="horz" wrap="square" lIns="0" tIns="0" rIns="0" bIns="0" rtlCol="0">
            <a:noAutofit/>
          </a:bodyPr>
          <a:lstStyle/>
          <a:p>
            <a:pPr marL="12700"/>
            <a:r>
              <a:rPr sz="2000" b="1" dirty="0" smtClean="0">
                <a:solidFill>
                  <a:srgbClr val="00ACEE"/>
                </a:solidFill>
                <a:latin typeface="Lao UI"/>
                <a:cs typeface="Lao UI"/>
              </a:rPr>
              <a:t>Food</a:t>
            </a:r>
            <a:r>
              <a:rPr sz="2000" b="1" spc="-5" dirty="0" smtClean="0">
                <a:solidFill>
                  <a:srgbClr val="00ACEE"/>
                </a:solidFill>
                <a:latin typeface="Lao UI"/>
                <a:cs typeface="Lao UI"/>
              </a:rPr>
              <a:t> </a:t>
            </a:r>
            <a:r>
              <a:rPr sz="2000" b="1" dirty="0" smtClean="0">
                <a:solidFill>
                  <a:srgbClr val="00ACEE"/>
                </a:solidFill>
                <a:latin typeface="Lao UI"/>
                <a:cs typeface="Lao UI"/>
              </a:rPr>
              <a:t>and</a:t>
            </a:r>
            <a:r>
              <a:rPr sz="2000" b="1" spc="-25" dirty="0" smtClean="0">
                <a:solidFill>
                  <a:srgbClr val="00ACEE"/>
                </a:solidFill>
                <a:latin typeface="Lao UI"/>
                <a:cs typeface="Lao UI"/>
              </a:rPr>
              <a:t> </a:t>
            </a:r>
            <a:r>
              <a:rPr sz="2000" b="1" dirty="0" smtClean="0">
                <a:solidFill>
                  <a:srgbClr val="00ACEE"/>
                </a:solidFill>
                <a:latin typeface="Lao UI"/>
                <a:cs typeface="Lao UI"/>
              </a:rPr>
              <a:t>D</a:t>
            </a:r>
            <a:r>
              <a:rPr sz="2000" b="1" spc="-10" dirty="0" smtClean="0">
                <a:solidFill>
                  <a:srgbClr val="00ACEE"/>
                </a:solidFill>
                <a:latin typeface="Lao UI"/>
                <a:cs typeface="Lao UI"/>
              </a:rPr>
              <a:t>r</a:t>
            </a:r>
            <a:r>
              <a:rPr sz="2000" b="1" dirty="0" smtClean="0">
                <a:solidFill>
                  <a:srgbClr val="00ACEE"/>
                </a:solidFill>
                <a:latin typeface="Lao UI"/>
                <a:cs typeface="Lao UI"/>
              </a:rPr>
              <a:t>in</a:t>
            </a:r>
            <a:r>
              <a:rPr sz="2000" b="1" spc="-15" dirty="0" smtClean="0">
                <a:solidFill>
                  <a:srgbClr val="00ACEE"/>
                </a:solidFill>
                <a:latin typeface="Lao UI"/>
                <a:cs typeface="Lao UI"/>
              </a:rPr>
              <a:t>k</a:t>
            </a:r>
            <a:r>
              <a:rPr sz="2000" b="1" dirty="0" smtClean="0">
                <a:solidFill>
                  <a:srgbClr val="00ACEE"/>
                </a:solidFill>
                <a:latin typeface="Lao UI"/>
                <a:cs typeface="Lao UI"/>
              </a:rPr>
              <a:t>s</a:t>
            </a:r>
            <a:endParaRPr sz="2000">
              <a:solidFill>
                <a:prstClr val="black"/>
              </a:solidFill>
              <a:latin typeface="Lao UI"/>
              <a:cs typeface="Lao UI"/>
            </a:endParaRPr>
          </a:p>
        </p:txBody>
      </p:sp>
      <p:sp>
        <p:nvSpPr>
          <p:cNvPr id="9" name="object 9"/>
          <p:cNvSpPr txBox="1"/>
          <p:nvPr/>
        </p:nvSpPr>
        <p:spPr>
          <a:xfrm>
            <a:off x="880062" y="4528946"/>
            <a:ext cx="4547871" cy="1497330"/>
          </a:xfrm>
          <a:prstGeom prst="rect">
            <a:avLst/>
          </a:prstGeom>
        </p:spPr>
        <p:txBody>
          <a:bodyPr vert="horz" wrap="square" lIns="0" tIns="0" rIns="0" bIns="0" rtlCol="0">
            <a:noAutofit/>
          </a:bodyPr>
          <a:lstStyle/>
          <a:p>
            <a:pPr marL="241300" indent="-228600">
              <a:buFont typeface="Arial"/>
              <a:buChar char="•"/>
              <a:tabLst>
                <a:tab pos="240665" algn="l"/>
              </a:tabLst>
            </a:pPr>
            <a:r>
              <a:rPr sz="1700" dirty="0" smtClean="0">
                <a:solidFill>
                  <a:prstClr val="black"/>
                </a:solidFill>
                <a:latin typeface="Lao UI"/>
                <a:cs typeface="Lao UI"/>
              </a:rPr>
              <a:t>What</a:t>
            </a:r>
            <a:r>
              <a:rPr sz="1700" spc="-15"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r</a:t>
            </a:r>
            <a:r>
              <a:rPr sz="1700" dirty="0" smtClean="0">
                <a:solidFill>
                  <a:prstClr val="black"/>
                </a:solidFill>
                <a:latin typeface="Lao UI"/>
                <a:cs typeface="Lao UI"/>
              </a:rPr>
              <a:t>e</a:t>
            </a:r>
            <a:r>
              <a:rPr sz="1700" spc="-15" dirty="0" smtClean="0">
                <a:solidFill>
                  <a:prstClr val="black"/>
                </a:solidFill>
                <a:latin typeface="Lao UI"/>
                <a:cs typeface="Lao UI"/>
              </a:rPr>
              <a:t> </a:t>
            </a:r>
            <a:r>
              <a:rPr sz="1700" dirty="0" smtClean="0">
                <a:solidFill>
                  <a:prstClr val="black"/>
                </a:solidFill>
                <a:latin typeface="Lao UI"/>
                <a:cs typeface="Lao UI"/>
              </a:rPr>
              <a:t>h</a:t>
            </a:r>
            <a:r>
              <a:rPr sz="1700" spc="-10" dirty="0" smtClean="0">
                <a:solidFill>
                  <a:prstClr val="black"/>
                </a:solidFill>
                <a:latin typeface="Lao UI"/>
                <a:cs typeface="Lao UI"/>
              </a:rPr>
              <a:t>e</a:t>
            </a:r>
            <a:r>
              <a:rPr sz="1700" dirty="0" smtClean="0">
                <a:solidFill>
                  <a:prstClr val="black"/>
                </a:solidFill>
                <a:latin typeface="Lao UI"/>
                <a:cs typeface="Lao UI"/>
              </a:rPr>
              <a:t>a</a:t>
            </a:r>
            <a:r>
              <a:rPr sz="1700" spc="-10" dirty="0" smtClean="0">
                <a:solidFill>
                  <a:prstClr val="black"/>
                </a:solidFill>
                <a:latin typeface="Lao UI"/>
                <a:cs typeface="Lao UI"/>
              </a:rPr>
              <a:t>l</a:t>
            </a:r>
            <a:r>
              <a:rPr sz="1700" dirty="0" smtClean="0">
                <a:solidFill>
                  <a:prstClr val="black"/>
                </a:solidFill>
                <a:latin typeface="Lao UI"/>
                <a:cs typeface="Lao UI"/>
              </a:rPr>
              <a:t>t</a:t>
            </a:r>
            <a:r>
              <a:rPr sz="1700" spc="-10" dirty="0" smtClean="0">
                <a:solidFill>
                  <a:prstClr val="black"/>
                </a:solidFill>
                <a:latin typeface="Lao UI"/>
                <a:cs typeface="Lao UI"/>
              </a:rPr>
              <a:t>h</a:t>
            </a:r>
            <a:r>
              <a:rPr sz="1700" dirty="0" smtClean="0">
                <a:solidFill>
                  <a:prstClr val="black"/>
                </a:solidFill>
                <a:latin typeface="Lao UI"/>
                <a:cs typeface="Lao UI"/>
              </a:rPr>
              <a:t>y fo</a:t>
            </a:r>
            <a:r>
              <a:rPr sz="1700" spc="-10" dirty="0" smtClean="0">
                <a:solidFill>
                  <a:prstClr val="black"/>
                </a:solidFill>
                <a:latin typeface="Lao UI"/>
                <a:cs typeface="Lao UI"/>
              </a:rPr>
              <a:t>o</a:t>
            </a:r>
            <a:r>
              <a:rPr sz="1700" dirty="0" smtClean="0">
                <a:solidFill>
                  <a:prstClr val="black"/>
                </a:solidFill>
                <a:latin typeface="Lao UI"/>
                <a:cs typeface="Lao UI"/>
              </a:rPr>
              <a:t>ds</a:t>
            </a:r>
            <a:r>
              <a:rPr sz="1700" spc="10"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n</a:t>
            </a:r>
            <a:r>
              <a:rPr sz="1700" dirty="0" smtClean="0">
                <a:solidFill>
                  <a:prstClr val="black"/>
                </a:solidFill>
                <a:latin typeface="Lao UI"/>
                <a:cs typeface="Lao UI"/>
              </a:rPr>
              <a:t>d</a:t>
            </a:r>
            <a:r>
              <a:rPr sz="1700" spc="-10" dirty="0" smtClean="0">
                <a:solidFill>
                  <a:prstClr val="black"/>
                </a:solidFill>
                <a:latin typeface="Lao UI"/>
                <a:cs typeface="Lao UI"/>
              </a:rPr>
              <a:t> </a:t>
            </a:r>
            <a:r>
              <a:rPr sz="1700" dirty="0" smtClean="0">
                <a:solidFill>
                  <a:prstClr val="black"/>
                </a:solidFill>
                <a:latin typeface="Lao UI"/>
                <a:cs typeface="Lao UI"/>
              </a:rPr>
              <a:t>why</a:t>
            </a:r>
            <a:r>
              <a:rPr sz="1700" spc="-20"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r</a:t>
            </a:r>
            <a:r>
              <a:rPr sz="1700" dirty="0" smtClean="0">
                <a:solidFill>
                  <a:prstClr val="black"/>
                </a:solidFill>
                <a:latin typeface="Lao UI"/>
                <a:cs typeface="Lao UI"/>
              </a:rPr>
              <a:t>e t</a:t>
            </a:r>
            <a:r>
              <a:rPr sz="1700" spc="-10" dirty="0" smtClean="0">
                <a:solidFill>
                  <a:prstClr val="black"/>
                </a:solidFill>
                <a:latin typeface="Lao UI"/>
                <a:cs typeface="Lao UI"/>
              </a:rPr>
              <a:t>h</a:t>
            </a:r>
            <a:r>
              <a:rPr sz="1700" dirty="0" smtClean="0">
                <a:solidFill>
                  <a:prstClr val="black"/>
                </a:solidFill>
                <a:latin typeface="Lao UI"/>
                <a:cs typeface="Lao UI"/>
              </a:rPr>
              <a:t>ey</a:t>
            </a:r>
            <a:endParaRPr sz="1700">
              <a:solidFill>
                <a:prstClr val="black"/>
              </a:solidFill>
              <a:latin typeface="Lao UI"/>
              <a:cs typeface="Lao UI"/>
            </a:endParaRPr>
          </a:p>
          <a:p>
            <a:pPr marL="241300"/>
            <a:r>
              <a:rPr sz="1700" dirty="0" smtClean="0">
                <a:solidFill>
                  <a:prstClr val="black"/>
                </a:solidFill>
                <a:latin typeface="Lao UI"/>
                <a:cs typeface="Lao UI"/>
              </a:rPr>
              <a:t>i</a:t>
            </a:r>
            <a:r>
              <a:rPr sz="1700" spc="-15" dirty="0" smtClean="0">
                <a:solidFill>
                  <a:prstClr val="black"/>
                </a:solidFill>
                <a:latin typeface="Lao UI"/>
                <a:cs typeface="Lao UI"/>
              </a:rPr>
              <a:t>m</a:t>
            </a:r>
            <a:r>
              <a:rPr sz="1700" spc="-10" dirty="0" smtClean="0">
                <a:solidFill>
                  <a:prstClr val="black"/>
                </a:solidFill>
                <a:latin typeface="Lao UI"/>
                <a:cs typeface="Lao UI"/>
              </a:rPr>
              <a:t>p</a:t>
            </a:r>
            <a:r>
              <a:rPr sz="1700" dirty="0" smtClean="0">
                <a:solidFill>
                  <a:prstClr val="black"/>
                </a:solidFill>
                <a:latin typeface="Lao UI"/>
                <a:cs typeface="Lao UI"/>
              </a:rPr>
              <a:t>o</a:t>
            </a:r>
            <a:r>
              <a:rPr sz="1700" spc="-10" dirty="0" smtClean="0">
                <a:solidFill>
                  <a:prstClr val="black"/>
                </a:solidFill>
                <a:latin typeface="Lao UI"/>
                <a:cs typeface="Lao UI"/>
              </a:rPr>
              <a:t>r</a:t>
            </a:r>
            <a:r>
              <a:rPr sz="1700" dirty="0" smtClean="0">
                <a:solidFill>
                  <a:prstClr val="black"/>
                </a:solidFill>
                <a:latin typeface="Lao UI"/>
                <a:cs typeface="Lao UI"/>
              </a:rPr>
              <a:t>t</a:t>
            </a:r>
            <a:r>
              <a:rPr sz="1700" spc="-10" dirty="0" smtClean="0">
                <a:solidFill>
                  <a:prstClr val="black"/>
                </a:solidFill>
                <a:latin typeface="Lao UI"/>
                <a:cs typeface="Lao UI"/>
              </a:rPr>
              <a:t>a</a:t>
            </a:r>
            <a:r>
              <a:rPr sz="1700" spc="-5" dirty="0" smtClean="0">
                <a:solidFill>
                  <a:prstClr val="black"/>
                </a:solidFill>
                <a:latin typeface="Lao UI"/>
                <a:cs typeface="Lao UI"/>
              </a:rPr>
              <a:t>n</a:t>
            </a:r>
            <a:r>
              <a:rPr sz="1700" dirty="0" smtClean="0">
                <a:solidFill>
                  <a:prstClr val="black"/>
                </a:solidFill>
                <a:latin typeface="Lao UI"/>
                <a:cs typeface="Lao UI"/>
              </a:rPr>
              <a:t>t?</a:t>
            </a:r>
            <a:endParaRPr sz="1700">
              <a:solidFill>
                <a:prstClr val="black"/>
              </a:solidFill>
              <a:latin typeface="Lao UI"/>
              <a:cs typeface="Lao UI"/>
            </a:endParaRPr>
          </a:p>
          <a:p>
            <a:pPr marL="241300" indent="-228600">
              <a:spcBef>
                <a:spcPts val="495"/>
              </a:spcBef>
              <a:buFont typeface="Arial"/>
              <a:buChar char="•"/>
              <a:tabLst>
                <a:tab pos="240665" algn="l"/>
              </a:tabLst>
            </a:pPr>
            <a:r>
              <a:rPr sz="1700" dirty="0" smtClean="0">
                <a:solidFill>
                  <a:prstClr val="black"/>
                </a:solidFill>
                <a:latin typeface="Lao UI"/>
                <a:cs typeface="Lao UI"/>
              </a:rPr>
              <a:t>How</a:t>
            </a:r>
            <a:r>
              <a:rPr sz="1700" spc="-5" dirty="0" smtClean="0">
                <a:solidFill>
                  <a:prstClr val="black"/>
                </a:solidFill>
                <a:latin typeface="Lao UI"/>
                <a:cs typeface="Lao UI"/>
              </a:rPr>
              <a:t> </a:t>
            </a:r>
            <a:r>
              <a:rPr sz="1700" dirty="0" smtClean="0">
                <a:solidFill>
                  <a:prstClr val="black"/>
                </a:solidFill>
                <a:latin typeface="Lao UI"/>
                <a:cs typeface="Lao UI"/>
              </a:rPr>
              <a:t>to </a:t>
            </a:r>
            <a:r>
              <a:rPr sz="1700" spc="-10" dirty="0" smtClean="0">
                <a:solidFill>
                  <a:prstClr val="black"/>
                </a:solidFill>
                <a:latin typeface="Lao UI"/>
                <a:cs typeface="Lao UI"/>
              </a:rPr>
              <a:t>r</a:t>
            </a:r>
            <a:r>
              <a:rPr sz="1700" dirty="0" smtClean="0">
                <a:solidFill>
                  <a:prstClr val="black"/>
                </a:solidFill>
                <a:latin typeface="Lao UI"/>
                <a:cs typeface="Lao UI"/>
              </a:rPr>
              <a:t>e</a:t>
            </a:r>
            <a:r>
              <a:rPr sz="1700" spc="-10" dirty="0" smtClean="0">
                <a:solidFill>
                  <a:prstClr val="black"/>
                </a:solidFill>
                <a:latin typeface="Lao UI"/>
                <a:cs typeface="Lao UI"/>
              </a:rPr>
              <a:t>a</a:t>
            </a:r>
            <a:r>
              <a:rPr sz="1700" dirty="0" smtClean="0">
                <a:solidFill>
                  <a:prstClr val="black"/>
                </a:solidFill>
                <a:latin typeface="Lao UI"/>
                <a:cs typeface="Lao UI"/>
              </a:rPr>
              <a:t>d</a:t>
            </a:r>
            <a:r>
              <a:rPr sz="1700" spc="-20" dirty="0" smtClean="0">
                <a:solidFill>
                  <a:prstClr val="black"/>
                </a:solidFill>
                <a:latin typeface="Lao UI"/>
                <a:cs typeface="Lao UI"/>
              </a:rPr>
              <a:t> </a:t>
            </a:r>
            <a:r>
              <a:rPr sz="1700" dirty="0" smtClean="0">
                <a:solidFill>
                  <a:prstClr val="black"/>
                </a:solidFill>
                <a:latin typeface="Lao UI"/>
                <a:cs typeface="Lao UI"/>
              </a:rPr>
              <a:t>l</a:t>
            </a:r>
            <a:r>
              <a:rPr sz="1700" spc="-10" dirty="0" smtClean="0">
                <a:solidFill>
                  <a:prstClr val="black"/>
                </a:solidFill>
                <a:latin typeface="Lao UI"/>
                <a:cs typeface="Lao UI"/>
              </a:rPr>
              <a:t>a</a:t>
            </a:r>
            <a:r>
              <a:rPr sz="1700" spc="-5" dirty="0" smtClean="0">
                <a:solidFill>
                  <a:prstClr val="black"/>
                </a:solidFill>
                <a:latin typeface="Lao UI"/>
                <a:cs typeface="Lao UI"/>
              </a:rPr>
              <a:t>b</a:t>
            </a:r>
            <a:r>
              <a:rPr sz="1700" dirty="0" smtClean="0">
                <a:solidFill>
                  <a:prstClr val="black"/>
                </a:solidFill>
                <a:latin typeface="Lao UI"/>
                <a:cs typeface="Lao UI"/>
              </a:rPr>
              <a:t>e</a:t>
            </a:r>
            <a:r>
              <a:rPr sz="1700" spc="-10" dirty="0" smtClean="0">
                <a:solidFill>
                  <a:prstClr val="black"/>
                </a:solidFill>
                <a:latin typeface="Lao UI"/>
                <a:cs typeface="Lao UI"/>
              </a:rPr>
              <a:t>l</a:t>
            </a:r>
            <a:r>
              <a:rPr sz="1700" dirty="0" smtClean="0">
                <a:solidFill>
                  <a:prstClr val="black"/>
                </a:solidFill>
                <a:latin typeface="Lao UI"/>
                <a:cs typeface="Lao UI"/>
              </a:rPr>
              <a:t>s</a:t>
            </a:r>
            <a:r>
              <a:rPr sz="1700" spc="5"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n</a:t>
            </a:r>
            <a:r>
              <a:rPr sz="1700" dirty="0" smtClean="0">
                <a:solidFill>
                  <a:prstClr val="black"/>
                </a:solidFill>
                <a:latin typeface="Lao UI"/>
                <a:cs typeface="Lao UI"/>
              </a:rPr>
              <a:t>d</a:t>
            </a:r>
            <a:r>
              <a:rPr sz="1700" spc="-10" dirty="0" smtClean="0">
                <a:solidFill>
                  <a:prstClr val="black"/>
                </a:solidFill>
                <a:latin typeface="Lao UI"/>
                <a:cs typeface="Lao UI"/>
              </a:rPr>
              <a:t> </a:t>
            </a:r>
            <a:r>
              <a:rPr sz="1700" dirty="0" smtClean="0">
                <a:solidFill>
                  <a:prstClr val="black"/>
                </a:solidFill>
                <a:latin typeface="Lao UI"/>
                <a:cs typeface="Lao UI"/>
              </a:rPr>
              <a:t>choo</a:t>
            </a:r>
            <a:r>
              <a:rPr sz="1700" spc="-10" dirty="0" smtClean="0">
                <a:solidFill>
                  <a:prstClr val="black"/>
                </a:solidFill>
                <a:latin typeface="Lao UI"/>
                <a:cs typeface="Lao UI"/>
              </a:rPr>
              <a:t>s</a:t>
            </a:r>
            <a:r>
              <a:rPr sz="1700" dirty="0" smtClean="0">
                <a:solidFill>
                  <a:prstClr val="black"/>
                </a:solidFill>
                <a:latin typeface="Lao UI"/>
                <a:cs typeface="Lao UI"/>
              </a:rPr>
              <a:t>e</a:t>
            </a:r>
            <a:r>
              <a:rPr sz="1700" spc="5" dirty="0" smtClean="0">
                <a:solidFill>
                  <a:prstClr val="black"/>
                </a:solidFill>
                <a:latin typeface="Lao UI"/>
                <a:cs typeface="Lao UI"/>
              </a:rPr>
              <a:t> </a:t>
            </a:r>
            <a:r>
              <a:rPr sz="1700" dirty="0" smtClean="0">
                <a:solidFill>
                  <a:prstClr val="black"/>
                </a:solidFill>
                <a:latin typeface="Lao UI"/>
                <a:cs typeface="Lao UI"/>
              </a:rPr>
              <a:t>h</a:t>
            </a:r>
            <a:r>
              <a:rPr sz="1700" spc="-10" dirty="0" smtClean="0">
                <a:solidFill>
                  <a:prstClr val="black"/>
                </a:solidFill>
                <a:latin typeface="Lao UI"/>
                <a:cs typeface="Lao UI"/>
              </a:rPr>
              <a:t>e</a:t>
            </a:r>
            <a:r>
              <a:rPr sz="1700" dirty="0" smtClean="0">
                <a:solidFill>
                  <a:prstClr val="black"/>
                </a:solidFill>
                <a:latin typeface="Lao UI"/>
                <a:cs typeface="Lao UI"/>
              </a:rPr>
              <a:t>a</a:t>
            </a:r>
            <a:r>
              <a:rPr sz="1700" spc="-10" dirty="0" smtClean="0">
                <a:solidFill>
                  <a:prstClr val="black"/>
                </a:solidFill>
                <a:latin typeface="Lao UI"/>
                <a:cs typeface="Lao UI"/>
              </a:rPr>
              <a:t>l</a:t>
            </a:r>
            <a:r>
              <a:rPr sz="1700" dirty="0" smtClean="0">
                <a:solidFill>
                  <a:prstClr val="black"/>
                </a:solidFill>
                <a:latin typeface="Lao UI"/>
                <a:cs typeface="Lao UI"/>
              </a:rPr>
              <a:t>t</a:t>
            </a:r>
            <a:r>
              <a:rPr sz="1700" spc="-10" dirty="0" smtClean="0">
                <a:solidFill>
                  <a:prstClr val="black"/>
                </a:solidFill>
                <a:latin typeface="Lao UI"/>
                <a:cs typeface="Lao UI"/>
              </a:rPr>
              <a:t>h</a:t>
            </a:r>
            <a:r>
              <a:rPr sz="1700" dirty="0" smtClean="0">
                <a:solidFill>
                  <a:prstClr val="black"/>
                </a:solidFill>
                <a:latin typeface="Lao UI"/>
                <a:cs typeface="Lao UI"/>
              </a:rPr>
              <a:t>y fo</a:t>
            </a:r>
            <a:r>
              <a:rPr sz="1700" spc="-10" dirty="0" smtClean="0">
                <a:solidFill>
                  <a:prstClr val="black"/>
                </a:solidFill>
                <a:latin typeface="Lao UI"/>
                <a:cs typeface="Lao UI"/>
              </a:rPr>
              <a:t>o</a:t>
            </a:r>
            <a:r>
              <a:rPr sz="1700" dirty="0" smtClean="0">
                <a:solidFill>
                  <a:prstClr val="black"/>
                </a:solidFill>
                <a:latin typeface="Lao UI"/>
                <a:cs typeface="Lao UI"/>
              </a:rPr>
              <a:t>ds</a:t>
            </a:r>
            <a:endParaRPr sz="1700">
              <a:solidFill>
                <a:prstClr val="black"/>
              </a:solidFill>
              <a:latin typeface="Lao UI"/>
              <a:cs typeface="Lao UI"/>
            </a:endParaRPr>
          </a:p>
          <a:p>
            <a:pPr>
              <a:lnSpc>
                <a:spcPts val="500"/>
              </a:lnSpc>
              <a:spcBef>
                <a:spcPts val="4"/>
              </a:spcBef>
              <a:buFont typeface="Arial"/>
              <a:buChar char="•"/>
            </a:pPr>
            <a:endParaRPr sz="500">
              <a:solidFill>
                <a:prstClr val="black"/>
              </a:solidFill>
            </a:endParaRPr>
          </a:p>
          <a:p>
            <a:pPr marL="241300" indent="-228600">
              <a:buFont typeface="Arial"/>
              <a:buChar char="•"/>
              <a:tabLst>
                <a:tab pos="240665" algn="l"/>
              </a:tabLst>
            </a:pPr>
            <a:r>
              <a:rPr sz="1700" dirty="0" smtClean="0">
                <a:solidFill>
                  <a:prstClr val="black"/>
                </a:solidFill>
                <a:latin typeface="Lao UI"/>
                <a:cs typeface="Lao UI"/>
              </a:rPr>
              <a:t>What</a:t>
            </a:r>
            <a:r>
              <a:rPr sz="1700" spc="-15"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r</a:t>
            </a:r>
            <a:r>
              <a:rPr sz="1700" dirty="0" smtClean="0">
                <a:solidFill>
                  <a:prstClr val="black"/>
                </a:solidFill>
                <a:latin typeface="Lao UI"/>
                <a:cs typeface="Lao UI"/>
              </a:rPr>
              <a:t>e</a:t>
            </a:r>
            <a:r>
              <a:rPr sz="1700" spc="-15" dirty="0" smtClean="0">
                <a:solidFill>
                  <a:prstClr val="black"/>
                </a:solidFill>
                <a:latin typeface="Lao UI"/>
                <a:cs typeface="Lao UI"/>
              </a:rPr>
              <a:t> </a:t>
            </a:r>
            <a:r>
              <a:rPr sz="1700" dirty="0" smtClean="0">
                <a:solidFill>
                  <a:prstClr val="black"/>
                </a:solidFill>
                <a:latin typeface="Lao UI"/>
                <a:cs typeface="Lao UI"/>
              </a:rPr>
              <a:t>h</a:t>
            </a:r>
            <a:r>
              <a:rPr sz="1700" spc="-10" dirty="0" smtClean="0">
                <a:solidFill>
                  <a:prstClr val="black"/>
                </a:solidFill>
                <a:latin typeface="Lao UI"/>
                <a:cs typeface="Lao UI"/>
              </a:rPr>
              <a:t>e</a:t>
            </a:r>
            <a:r>
              <a:rPr sz="1700" dirty="0" smtClean="0">
                <a:solidFill>
                  <a:prstClr val="black"/>
                </a:solidFill>
                <a:latin typeface="Lao UI"/>
                <a:cs typeface="Lao UI"/>
              </a:rPr>
              <a:t>a</a:t>
            </a:r>
            <a:r>
              <a:rPr sz="1700" spc="-10" dirty="0" smtClean="0">
                <a:solidFill>
                  <a:prstClr val="black"/>
                </a:solidFill>
                <a:latin typeface="Lao UI"/>
                <a:cs typeface="Lao UI"/>
              </a:rPr>
              <a:t>l</a:t>
            </a:r>
            <a:r>
              <a:rPr sz="1700" dirty="0" smtClean="0">
                <a:solidFill>
                  <a:prstClr val="black"/>
                </a:solidFill>
                <a:latin typeface="Lao UI"/>
                <a:cs typeface="Lao UI"/>
              </a:rPr>
              <a:t>t</a:t>
            </a:r>
            <a:r>
              <a:rPr sz="1700" spc="-10" dirty="0" smtClean="0">
                <a:solidFill>
                  <a:prstClr val="black"/>
                </a:solidFill>
                <a:latin typeface="Lao UI"/>
                <a:cs typeface="Lao UI"/>
              </a:rPr>
              <a:t>h</a:t>
            </a:r>
            <a:r>
              <a:rPr sz="1700" dirty="0" smtClean="0">
                <a:solidFill>
                  <a:prstClr val="black"/>
                </a:solidFill>
                <a:latin typeface="Lao UI"/>
                <a:cs typeface="Lao UI"/>
              </a:rPr>
              <a:t>y </a:t>
            </a:r>
            <a:r>
              <a:rPr sz="1700" spc="5" dirty="0" smtClean="0">
                <a:solidFill>
                  <a:prstClr val="black"/>
                </a:solidFill>
                <a:latin typeface="Lao UI"/>
                <a:cs typeface="Lao UI"/>
              </a:rPr>
              <a:t>d</a:t>
            </a:r>
            <a:r>
              <a:rPr sz="1700" dirty="0" smtClean="0">
                <a:solidFill>
                  <a:prstClr val="black"/>
                </a:solidFill>
                <a:latin typeface="Lao UI"/>
                <a:cs typeface="Lao UI"/>
              </a:rPr>
              <a:t>r</a:t>
            </a:r>
            <a:r>
              <a:rPr sz="1700" spc="-10" dirty="0" smtClean="0">
                <a:solidFill>
                  <a:prstClr val="black"/>
                </a:solidFill>
                <a:latin typeface="Lao UI"/>
                <a:cs typeface="Lao UI"/>
              </a:rPr>
              <a:t>i</a:t>
            </a:r>
            <a:r>
              <a:rPr sz="1700" dirty="0" smtClean="0">
                <a:solidFill>
                  <a:prstClr val="black"/>
                </a:solidFill>
                <a:latin typeface="Lao UI"/>
                <a:cs typeface="Lao UI"/>
              </a:rPr>
              <a:t>nks </a:t>
            </a:r>
            <a:r>
              <a:rPr sz="1700" spc="-10" dirty="0" smtClean="0">
                <a:solidFill>
                  <a:prstClr val="black"/>
                </a:solidFill>
                <a:latin typeface="Lao UI"/>
                <a:cs typeface="Lao UI"/>
              </a:rPr>
              <a:t>f</a:t>
            </a:r>
            <a:r>
              <a:rPr sz="1700" dirty="0" smtClean="0">
                <a:solidFill>
                  <a:prstClr val="black"/>
                </a:solidFill>
                <a:latin typeface="Lao UI"/>
                <a:cs typeface="Lao UI"/>
              </a:rPr>
              <a:t>or</a:t>
            </a:r>
            <a:r>
              <a:rPr sz="1700" spc="-5" dirty="0" smtClean="0">
                <a:solidFill>
                  <a:prstClr val="black"/>
                </a:solidFill>
                <a:latin typeface="Lao UI"/>
                <a:cs typeface="Lao UI"/>
              </a:rPr>
              <a:t> </a:t>
            </a:r>
            <a:r>
              <a:rPr sz="1700" dirty="0" smtClean="0">
                <a:solidFill>
                  <a:prstClr val="black"/>
                </a:solidFill>
                <a:latin typeface="Lao UI"/>
                <a:cs typeface="Lao UI"/>
              </a:rPr>
              <a:t>ch</a:t>
            </a:r>
            <a:r>
              <a:rPr sz="1700" spc="-10" dirty="0" smtClean="0">
                <a:solidFill>
                  <a:prstClr val="black"/>
                </a:solidFill>
                <a:latin typeface="Lao UI"/>
                <a:cs typeface="Lao UI"/>
              </a:rPr>
              <a:t>i</a:t>
            </a:r>
            <a:r>
              <a:rPr sz="1700" dirty="0" smtClean="0">
                <a:solidFill>
                  <a:prstClr val="black"/>
                </a:solidFill>
                <a:latin typeface="Lao UI"/>
                <a:cs typeface="Lao UI"/>
              </a:rPr>
              <a:t>ldr</a:t>
            </a:r>
            <a:r>
              <a:rPr sz="1700" spc="-10" dirty="0" smtClean="0">
                <a:solidFill>
                  <a:prstClr val="black"/>
                </a:solidFill>
                <a:latin typeface="Lao UI"/>
                <a:cs typeface="Lao UI"/>
              </a:rPr>
              <a:t>e</a:t>
            </a:r>
            <a:r>
              <a:rPr sz="1700" dirty="0" smtClean="0">
                <a:solidFill>
                  <a:prstClr val="black"/>
                </a:solidFill>
                <a:latin typeface="Lao UI"/>
                <a:cs typeface="Lao UI"/>
              </a:rPr>
              <a:t>n?</a:t>
            </a:r>
            <a:endParaRPr sz="1700">
              <a:solidFill>
                <a:prstClr val="black"/>
              </a:solidFill>
              <a:latin typeface="Lao UI"/>
              <a:cs typeface="Lao UI"/>
            </a:endParaRPr>
          </a:p>
          <a:p>
            <a:pPr>
              <a:lnSpc>
                <a:spcPts val="500"/>
              </a:lnSpc>
              <a:spcBef>
                <a:spcPts val="4"/>
              </a:spcBef>
              <a:buFont typeface="Arial"/>
              <a:buChar char="•"/>
            </a:pPr>
            <a:endParaRPr sz="500">
              <a:solidFill>
                <a:prstClr val="black"/>
              </a:solidFill>
            </a:endParaRPr>
          </a:p>
          <a:p>
            <a:pPr marL="241300" indent="-228600">
              <a:buFont typeface="Arial"/>
              <a:buChar char="•"/>
              <a:tabLst>
                <a:tab pos="240665" algn="l"/>
              </a:tabLst>
            </a:pPr>
            <a:r>
              <a:rPr sz="1700" dirty="0" smtClean="0">
                <a:solidFill>
                  <a:prstClr val="black"/>
                </a:solidFill>
                <a:latin typeface="Lao UI"/>
                <a:cs typeface="Lao UI"/>
              </a:rPr>
              <a:t>Ways</a:t>
            </a:r>
            <a:r>
              <a:rPr sz="1700" spc="-10" dirty="0" smtClean="0">
                <a:solidFill>
                  <a:prstClr val="black"/>
                </a:solidFill>
                <a:latin typeface="Lao UI"/>
                <a:cs typeface="Lao UI"/>
              </a:rPr>
              <a:t> </a:t>
            </a:r>
            <a:r>
              <a:rPr sz="1700" dirty="0" smtClean="0">
                <a:solidFill>
                  <a:prstClr val="black"/>
                </a:solidFill>
                <a:latin typeface="Lao UI"/>
                <a:cs typeface="Lao UI"/>
              </a:rPr>
              <a:t>to </a:t>
            </a:r>
            <a:r>
              <a:rPr sz="1700" spc="-10" dirty="0" smtClean="0">
                <a:solidFill>
                  <a:prstClr val="black"/>
                </a:solidFill>
                <a:latin typeface="Lao UI"/>
                <a:cs typeface="Lao UI"/>
              </a:rPr>
              <a:t>s</a:t>
            </a:r>
            <a:r>
              <a:rPr sz="1700" dirty="0" smtClean="0">
                <a:solidFill>
                  <a:prstClr val="black"/>
                </a:solidFill>
                <a:latin typeface="Lao UI"/>
                <a:cs typeface="Lao UI"/>
              </a:rPr>
              <a:t>ave</a:t>
            </a:r>
            <a:r>
              <a:rPr sz="1700" spc="-20" dirty="0" smtClean="0">
                <a:solidFill>
                  <a:prstClr val="black"/>
                </a:solidFill>
                <a:latin typeface="Lao UI"/>
                <a:cs typeface="Lao UI"/>
              </a:rPr>
              <a:t> </a:t>
            </a:r>
            <a:r>
              <a:rPr sz="1700" dirty="0" smtClean="0">
                <a:solidFill>
                  <a:prstClr val="black"/>
                </a:solidFill>
                <a:latin typeface="Lao UI"/>
                <a:cs typeface="Lao UI"/>
              </a:rPr>
              <a:t>m</a:t>
            </a:r>
            <a:r>
              <a:rPr sz="1700" spc="-10" dirty="0" smtClean="0">
                <a:solidFill>
                  <a:prstClr val="black"/>
                </a:solidFill>
                <a:latin typeface="Lao UI"/>
                <a:cs typeface="Lao UI"/>
              </a:rPr>
              <a:t>o</a:t>
            </a:r>
            <a:r>
              <a:rPr sz="1700" dirty="0" smtClean="0">
                <a:solidFill>
                  <a:prstClr val="black"/>
                </a:solidFill>
                <a:latin typeface="Lao UI"/>
                <a:cs typeface="Lao UI"/>
              </a:rPr>
              <a:t>n</a:t>
            </a:r>
            <a:r>
              <a:rPr sz="1700" spc="-10" dirty="0" smtClean="0">
                <a:solidFill>
                  <a:prstClr val="black"/>
                </a:solidFill>
                <a:latin typeface="Lao UI"/>
                <a:cs typeface="Lao UI"/>
              </a:rPr>
              <a:t>e</a:t>
            </a:r>
            <a:r>
              <a:rPr sz="1700" dirty="0" smtClean="0">
                <a:solidFill>
                  <a:prstClr val="black"/>
                </a:solidFill>
                <a:latin typeface="Lao UI"/>
                <a:cs typeface="Lao UI"/>
              </a:rPr>
              <a:t>y on </a:t>
            </a:r>
            <a:r>
              <a:rPr sz="1700" spc="-10" dirty="0" smtClean="0">
                <a:solidFill>
                  <a:prstClr val="black"/>
                </a:solidFill>
                <a:latin typeface="Lao UI"/>
                <a:cs typeface="Lao UI"/>
              </a:rPr>
              <a:t>h</a:t>
            </a:r>
            <a:r>
              <a:rPr sz="1700" dirty="0" smtClean="0">
                <a:solidFill>
                  <a:prstClr val="black"/>
                </a:solidFill>
                <a:latin typeface="Lao UI"/>
                <a:cs typeface="Lao UI"/>
              </a:rPr>
              <a:t>e</a:t>
            </a:r>
            <a:r>
              <a:rPr sz="1700" spc="-10" dirty="0" smtClean="0">
                <a:solidFill>
                  <a:prstClr val="black"/>
                </a:solidFill>
                <a:latin typeface="Lao UI"/>
                <a:cs typeface="Lao UI"/>
              </a:rPr>
              <a:t>a</a:t>
            </a:r>
            <a:r>
              <a:rPr sz="1700" dirty="0" smtClean="0">
                <a:solidFill>
                  <a:prstClr val="black"/>
                </a:solidFill>
                <a:latin typeface="Lao UI"/>
                <a:cs typeface="Lao UI"/>
              </a:rPr>
              <a:t>l</a:t>
            </a:r>
            <a:r>
              <a:rPr sz="1700" spc="-10" dirty="0" smtClean="0">
                <a:solidFill>
                  <a:prstClr val="black"/>
                </a:solidFill>
                <a:latin typeface="Lao UI"/>
                <a:cs typeface="Lao UI"/>
              </a:rPr>
              <a:t>t</a:t>
            </a:r>
            <a:r>
              <a:rPr sz="1700" dirty="0" smtClean="0">
                <a:solidFill>
                  <a:prstClr val="black"/>
                </a:solidFill>
                <a:latin typeface="Lao UI"/>
                <a:cs typeface="Lao UI"/>
              </a:rPr>
              <a:t>hy </a:t>
            </a:r>
            <a:r>
              <a:rPr sz="1700" spc="-5" dirty="0" smtClean="0">
                <a:solidFill>
                  <a:prstClr val="black"/>
                </a:solidFill>
                <a:latin typeface="Lao UI"/>
                <a:cs typeface="Lao UI"/>
              </a:rPr>
              <a:t>f</a:t>
            </a:r>
            <a:r>
              <a:rPr sz="1700" dirty="0" smtClean="0">
                <a:solidFill>
                  <a:prstClr val="black"/>
                </a:solidFill>
                <a:latin typeface="Lao UI"/>
                <a:cs typeface="Lao UI"/>
              </a:rPr>
              <a:t>oods</a:t>
            </a:r>
            <a:endParaRPr sz="1700">
              <a:solidFill>
                <a:prstClr val="black"/>
              </a:solidFill>
              <a:latin typeface="Lao UI"/>
              <a:cs typeface="Lao UI"/>
            </a:endParaRPr>
          </a:p>
        </p:txBody>
      </p:sp>
      <p:sp>
        <p:nvSpPr>
          <p:cNvPr id="10" name="object 10"/>
          <p:cNvSpPr txBox="1"/>
          <p:nvPr/>
        </p:nvSpPr>
        <p:spPr>
          <a:xfrm>
            <a:off x="6711446" y="2210567"/>
            <a:ext cx="4758055" cy="1496695"/>
          </a:xfrm>
          <a:prstGeom prst="rect">
            <a:avLst/>
          </a:prstGeom>
        </p:spPr>
        <p:txBody>
          <a:bodyPr vert="horz" wrap="square" lIns="0" tIns="0" rIns="0" bIns="0" rtlCol="0">
            <a:noAutofit/>
          </a:bodyPr>
          <a:lstStyle/>
          <a:p>
            <a:pPr marL="241300" indent="-228600">
              <a:buFont typeface="Arial"/>
              <a:buChar char="•"/>
              <a:tabLst>
                <a:tab pos="240665" algn="l"/>
              </a:tabLst>
            </a:pPr>
            <a:r>
              <a:rPr sz="1700" dirty="0" smtClean="0">
                <a:solidFill>
                  <a:prstClr val="black"/>
                </a:solidFill>
                <a:latin typeface="Lao UI"/>
                <a:cs typeface="Lao UI"/>
              </a:rPr>
              <a:t>What</a:t>
            </a:r>
            <a:r>
              <a:rPr sz="1700" spc="-15" dirty="0" smtClean="0">
                <a:solidFill>
                  <a:prstClr val="black"/>
                </a:solidFill>
                <a:latin typeface="Lao UI"/>
                <a:cs typeface="Lao UI"/>
              </a:rPr>
              <a:t> </a:t>
            </a:r>
            <a:r>
              <a:rPr sz="1700" dirty="0" smtClean="0">
                <a:solidFill>
                  <a:prstClr val="black"/>
                </a:solidFill>
                <a:latin typeface="Lao UI"/>
                <a:cs typeface="Lao UI"/>
              </a:rPr>
              <a:t>is</a:t>
            </a:r>
            <a:r>
              <a:rPr sz="1700" spc="-10" dirty="0" smtClean="0">
                <a:solidFill>
                  <a:prstClr val="black"/>
                </a:solidFill>
                <a:latin typeface="Lao UI"/>
                <a:cs typeface="Lao UI"/>
              </a:rPr>
              <a:t> </a:t>
            </a:r>
            <a:r>
              <a:rPr sz="1700" dirty="0" smtClean="0">
                <a:solidFill>
                  <a:prstClr val="black"/>
                </a:solidFill>
                <a:latin typeface="Lao UI"/>
                <a:cs typeface="Lao UI"/>
              </a:rPr>
              <a:t>p</a:t>
            </a:r>
            <a:r>
              <a:rPr sz="1700" spc="-10" dirty="0" smtClean="0">
                <a:solidFill>
                  <a:prstClr val="black"/>
                </a:solidFill>
                <a:latin typeface="Lao UI"/>
                <a:cs typeface="Lao UI"/>
              </a:rPr>
              <a:t>h</a:t>
            </a:r>
            <a:r>
              <a:rPr sz="1700" dirty="0" smtClean="0">
                <a:solidFill>
                  <a:prstClr val="black"/>
                </a:solidFill>
                <a:latin typeface="Lao UI"/>
                <a:cs typeface="Lao UI"/>
              </a:rPr>
              <a:t>ysical</a:t>
            </a:r>
            <a:r>
              <a:rPr sz="1700" spc="5" dirty="0" smtClean="0">
                <a:solidFill>
                  <a:prstClr val="black"/>
                </a:solidFill>
                <a:latin typeface="Lao UI"/>
                <a:cs typeface="Lao UI"/>
              </a:rPr>
              <a:t> </a:t>
            </a:r>
            <a:r>
              <a:rPr sz="1700" dirty="0" smtClean="0">
                <a:solidFill>
                  <a:prstClr val="black"/>
                </a:solidFill>
                <a:latin typeface="Lao UI"/>
                <a:cs typeface="Lao UI"/>
              </a:rPr>
              <a:t>activ</a:t>
            </a:r>
            <a:r>
              <a:rPr sz="1700" spc="-10" dirty="0" smtClean="0">
                <a:solidFill>
                  <a:prstClr val="black"/>
                </a:solidFill>
                <a:latin typeface="Lao UI"/>
                <a:cs typeface="Lao UI"/>
              </a:rPr>
              <a:t>i</a:t>
            </a:r>
            <a:r>
              <a:rPr sz="1700" dirty="0" smtClean="0">
                <a:solidFill>
                  <a:prstClr val="black"/>
                </a:solidFill>
                <a:latin typeface="Lao UI"/>
                <a:cs typeface="Lao UI"/>
              </a:rPr>
              <a:t>ty</a:t>
            </a:r>
            <a:r>
              <a:rPr sz="1700" spc="-10"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n</a:t>
            </a:r>
            <a:r>
              <a:rPr sz="1700" dirty="0" smtClean="0">
                <a:solidFill>
                  <a:prstClr val="black"/>
                </a:solidFill>
                <a:latin typeface="Lao UI"/>
                <a:cs typeface="Lao UI"/>
              </a:rPr>
              <a:t>d</a:t>
            </a:r>
            <a:r>
              <a:rPr sz="1700" spc="-10" dirty="0" smtClean="0">
                <a:solidFill>
                  <a:prstClr val="black"/>
                </a:solidFill>
                <a:latin typeface="Lao UI"/>
                <a:cs typeface="Lao UI"/>
              </a:rPr>
              <a:t> </a:t>
            </a:r>
            <a:r>
              <a:rPr sz="1700" dirty="0" smtClean="0">
                <a:solidFill>
                  <a:prstClr val="black"/>
                </a:solidFill>
                <a:latin typeface="Lao UI"/>
                <a:cs typeface="Lao UI"/>
              </a:rPr>
              <a:t>why</a:t>
            </a:r>
            <a:r>
              <a:rPr sz="1700" spc="-20" dirty="0" smtClean="0">
                <a:solidFill>
                  <a:prstClr val="black"/>
                </a:solidFill>
                <a:latin typeface="Lao UI"/>
                <a:cs typeface="Lao UI"/>
              </a:rPr>
              <a:t> </a:t>
            </a:r>
            <a:r>
              <a:rPr sz="1700" dirty="0" smtClean="0">
                <a:solidFill>
                  <a:prstClr val="black"/>
                </a:solidFill>
                <a:latin typeface="Lao UI"/>
                <a:cs typeface="Lao UI"/>
              </a:rPr>
              <a:t>is</a:t>
            </a:r>
            <a:r>
              <a:rPr sz="1700" spc="5" dirty="0" smtClean="0">
                <a:solidFill>
                  <a:prstClr val="black"/>
                </a:solidFill>
                <a:latin typeface="Lao UI"/>
                <a:cs typeface="Lao UI"/>
              </a:rPr>
              <a:t> </a:t>
            </a:r>
            <a:r>
              <a:rPr sz="1700" dirty="0" smtClean="0">
                <a:solidFill>
                  <a:prstClr val="black"/>
                </a:solidFill>
                <a:latin typeface="Lao UI"/>
                <a:cs typeface="Lao UI"/>
              </a:rPr>
              <a:t>it</a:t>
            </a:r>
            <a:r>
              <a:rPr sz="1700" spc="-20" dirty="0" smtClean="0">
                <a:solidFill>
                  <a:prstClr val="black"/>
                </a:solidFill>
                <a:latin typeface="Lao UI"/>
                <a:cs typeface="Lao UI"/>
              </a:rPr>
              <a:t> </a:t>
            </a:r>
            <a:r>
              <a:rPr sz="1700" dirty="0" smtClean="0">
                <a:solidFill>
                  <a:prstClr val="black"/>
                </a:solidFill>
                <a:latin typeface="Lao UI"/>
                <a:cs typeface="Lao UI"/>
              </a:rPr>
              <a:t>i</a:t>
            </a:r>
            <a:r>
              <a:rPr sz="1700" spc="-10" dirty="0" smtClean="0">
                <a:solidFill>
                  <a:prstClr val="black"/>
                </a:solidFill>
                <a:latin typeface="Lao UI"/>
                <a:cs typeface="Lao UI"/>
              </a:rPr>
              <a:t>m</a:t>
            </a:r>
            <a:r>
              <a:rPr sz="1700" spc="-5" dirty="0" smtClean="0">
                <a:solidFill>
                  <a:prstClr val="black"/>
                </a:solidFill>
                <a:latin typeface="Lao UI"/>
                <a:cs typeface="Lao UI"/>
              </a:rPr>
              <a:t>p</a:t>
            </a:r>
            <a:r>
              <a:rPr sz="1700" dirty="0" smtClean="0">
                <a:solidFill>
                  <a:prstClr val="black"/>
                </a:solidFill>
                <a:latin typeface="Lao UI"/>
                <a:cs typeface="Lao UI"/>
              </a:rPr>
              <a:t>o</a:t>
            </a:r>
            <a:r>
              <a:rPr sz="1700" spc="-10" dirty="0" smtClean="0">
                <a:solidFill>
                  <a:prstClr val="black"/>
                </a:solidFill>
                <a:latin typeface="Lao UI"/>
                <a:cs typeface="Lao UI"/>
              </a:rPr>
              <a:t>r</a:t>
            </a:r>
            <a:r>
              <a:rPr sz="1700" dirty="0" smtClean="0">
                <a:solidFill>
                  <a:prstClr val="black"/>
                </a:solidFill>
                <a:latin typeface="Lao UI"/>
                <a:cs typeface="Lao UI"/>
              </a:rPr>
              <a:t>ta</a:t>
            </a:r>
            <a:r>
              <a:rPr sz="1700" spc="-10" dirty="0" smtClean="0">
                <a:solidFill>
                  <a:prstClr val="black"/>
                </a:solidFill>
                <a:latin typeface="Lao UI"/>
                <a:cs typeface="Lao UI"/>
              </a:rPr>
              <a:t>n</a:t>
            </a:r>
            <a:r>
              <a:rPr sz="1700" dirty="0" smtClean="0">
                <a:solidFill>
                  <a:prstClr val="black"/>
                </a:solidFill>
                <a:latin typeface="Lao UI"/>
                <a:cs typeface="Lao UI"/>
              </a:rPr>
              <a:t>t</a:t>
            </a:r>
            <a:endParaRPr sz="1700">
              <a:solidFill>
                <a:prstClr val="black"/>
              </a:solidFill>
              <a:latin typeface="Lao UI"/>
              <a:cs typeface="Lao UI"/>
            </a:endParaRPr>
          </a:p>
          <a:p>
            <a:pPr marL="241300" indent="-228600">
              <a:spcBef>
                <a:spcPts val="490"/>
              </a:spcBef>
              <a:buFont typeface="Arial"/>
              <a:buChar char="•"/>
              <a:tabLst>
                <a:tab pos="240665" algn="l"/>
              </a:tabLst>
            </a:pPr>
            <a:r>
              <a:rPr sz="1700" dirty="0" smtClean="0">
                <a:solidFill>
                  <a:prstClr val="black"/>
                </a:solidFill>
                <a:latin typeface="Lao UI"/>
                <a:cs typeface="Lao UI"/>
              </a:rPr>
              <a:t>What</a:t>
            </a:r>
            <a:r>
              <a:rPr sz="1700" spc="-15"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r</a:t>
            </a:r>
            <a:r>
              <a:rPr sz="1700" dirty="0" smtClean="0">
                <a:solidFill>
                  <a:prstClr val="black"/>
                </a:solidFill>
                <a:latin typeface="Lao UI"/>
                <a:cs typeface="Lao UI"/>
              </a:rPr>
              <a:t>e</a:t>
            </a:r>
            <a:r>
              <a:rPr sz="1700" spc="-15" dirty="0" smtClean="0">
                <a:solidFill>
                  <a:prstClr val="black"/>
                </a:solidFill>
                <a:latin typeface="Lao UI"/>
                <a:cs typeface="Lao UI"/>
              </a:rPr>
              <a:t> </a:t>
            </a:r>
            <a:r>
              <a:rPr sz="1700" dirty="0" smtClean="0">
                <a:solidFill>
                  <a:prstClr val="black"/>
                </a:solidFill>
                <a:latin typeface="Lao UI"/>
                <a:cs typeface="Lao UI"/>
              </a:rPr>
              <a:t>t</a:t>
            </a:r>
            <a:r>
              <a:rPr sz="1700" spc="-10" dirty="0" smtClean="0">
                <a:solidFill>
                  <a:prstClr val="black"/>
                </a:solidFill>
                <a:latin typeface="Lao UI"/>
                <a:cs typeface="Lao UI"/>
              </a:rPr>
              <a:t>h</a:t>
            </a:r>
            <a:r>
              <a:rPr sz="1700" dirty="0" smtClean="0">
                <a:solidFill>
                  <a:prstClr val="black"/>
                </a:solidFill>
                <a:latin typeface="Lao UI"/>
                <a:cs typeface="Lao UI"/>
              </a:rPr>
              <a:t>e di</a:t>
            </a:r>
            <a:r>
              <a:rPr sz="1700" spc="-10" dirty="0" smtClean="0">
                <a:solidFill>
                  <a:prstClr val="black"/>
                </a:solidFill>
                <a:latin typeface="Lao UI"/>
                <a:cs typeface="Lao UI"/>
              </a:rPr>
              <a:t>f</a:t>
            </a:r>
            <a:r>
              <a:rPr sz="1700" spc="-5" dirty="0" smtClean="0">
                <a:solidFill>
                  <a:prstClr val="black"/>
                </a:solidFill>
                <a:latin typeface="Lao UI"/>
                <a:cs typeface="Lao UI"/>
              </a:rPr>
              <a:t>f</a:t>
            </a:r>
            <a:r>
              <a:rPr sz="1700" dirty="0" smtClean="0">
                <a:solidFill>
                  <a:prstClr val="black"/>
                </a:solidFill>
                <a:latin typeface="Lao UI"/>
                <a:cs typeface="Lao UI"/>
              </a:rPr>
              <a:t>e</a:t>
            </a:r>
            <a:r>
              <a:rPr sz="1700" spc="-10" dirty="0" smtClean="0">
                <a:solidFill>
                  <a:prstClr val="black"/>
                </a:solidFill>
                <a:latin typeface="Lao UI"/>
                <a:cs typeface="Lao UI"/>
              </a:rPr>
              <a:t>r</a:t>
            </a:r>
            <a:r>
              <a:rPr sz="1700" dirty="0" smtClean="0">
                <a:solidFill>
                  <a:prstClr val="black"/>
                </a:solidFill>
                <a:latin typeface="Lao UI"/>
                <a:cs typeface="Lao UI"/>
              </a:rPr>
              <a:t>e</a:t>
            </a:r>
            <a:r>
              <a:rPr sz="1700" spc="-10" dirty="0" smtClean="0">
                <a:solidFill>
                  <a:prstClr val="black"/>
                </a:solidFill>
                <a:latin typeface="Lao UI"/>
                <a:cs typeface="Lao UI"/>
              </a:rPr>
              <a:t>n</a:t>
            </a:r>
            <a:r>
              <a:rPr sz="1700" dirty="0" smtClean="0">
                <a:solidFill>
                  <a:prstClr val="black"/>
                </a:solidFill>
                <a:latin typeface="Lao UI"/>
                <a:cs typeface="Lao UI"/>
              </a:rPr>
              <a:t>t</a:t>
            </a:r>
            <a:r>
              <a:rPr sz="1700" spc="10" dirty="0" smtClean="0">
                <a:solidFill>
                  <a:prstClr val="black"/>
                </a:solidFill>
                <a:latin typeface="Lao UI"/>
                <a:cs typeface="Lao UI"/>
              </a:rPr>
              <a:t> </a:t>
            </a:r>
            <a:r>
              <a:rPr sz="1700" dirty="0" smtClean="0">
                <a:solidFill>
                  <a:prstClr val="black"/>
                </a:solidFill>
                <a:latin typeface="Lao UI"/>
                <a:cs typeface="Lao UI"/>
              </a:rPr>
              <a:t>typ</a:t>
            </a:r>
            <a:r>
              <a:rPr sz="1700" spc="-10" dirty="0" smtClean="0">
                <a:solidFill>
                  <a:prstClr val="black"/>
                </a:solidFill>
                <a:latin typeface="Lao UI"/>
                <a:cs typeface="Lao UI"/>
              </a:rPr>
              <a:t>e</a:t>
            </a:r>
            <a:r>
              <a:rPr sz="1700" dirty="0" smtClean="0">
                <a:solidFill>
                  <a:prstClr val="black"/>
                </a:solidFill>
                <a:latin typeface="Lao UI"/>
                <a:cs typeface="Lao UI"/>
              </a:rPr>
              <a:t>s of</a:t>
            </a:r>
            <a:r>
              <a:rPr sz="1700" spc="-10" dirty="0" smtClean="0">
                <a:solidFill>
                  <a:prstClr val="black"/>
                </a:solidFill>
                <a:latin typeface="Lao UI"/>
                <a:cs typeface="Lao UI"/>
              </a:rPr>
              <a:t> </a:t>
            </a:r>
            <a:r>
              <a:rPr sz="1700" dirty="0" smtClean="0">
                <a:solidFill>
                  <a:prstClr val="black"/>
                </a:solidFill>
                <a:latin typeface="Lao UI"/>
                <a:cs typeface="Lao UI"/>
              </a:rPr>
              <a:t>p</a:t>
            </a:r>
            <a:r>
              <a:rPr sz="1700" spc="-10" dirty="0" smtClean="0">
                <a:solidFill>
                  <a:prstClr val="black"/>
                </a:solidFill>
                <a:latin typeface="Lao UI"/>
                <a:cs typeface="Lao UI"/>
              </a:rPr>
              <a:t>h</a:t>
            </a:r>
            <a:r>
              <a:rPr sz="1700" dirty="0" smtClean="0">
                <a:solidFill>
                  <a:prstClr val="black"/>
                </a:solidFill>
                <a:latin typeface="Lao UI"/>
                <a:cs typeface="Lao UI"/>
              </a:rPr>
              <a:t>ysical</a:t>
            </a:r>
            <a:r>
              <a:rPr sz="1700" spc="5" dirty="0" smtClean="0">
                <a:solidFill>
                  <a:prstClr val="black"/>
                </a:solidFill>
                <a:latin typeface="Lao UI"/>
                <a:cs typeface="Lao UI"/>
              </a:rPr>
              <a:t> </a:t>
            </a:r>
            <a:r>
              <a:rPr sz="1700" dirty="0" smtClean="0">
                <a:solidFill>
                  <a:prstClr val="black"/>
                </a:solidFill>
                <a:latin typeface="Lao UI"/>
                <a:cs typeface="Lao UI"/>
              </a:rPr>
              <a:t>activ</a:t>
            </a:r>
            <a:r>
              <a:rPr sz="1700" spc="-10" dirty="0" smtClean="0">
                <a:solidFill>
                  <a:prstClr val="black"/>
                </a:solidFill>
                <a:latin typeface="Lao UI"/>
                <a:cs typeface="Lao UI"/>
              </a:rPr>
              <a:t>i</a:t>
            </a:r>
            <a:r>
              <a:rPr sz="1700" dirty="0" smtClean="0">
                <a:solidFill>
                  <a:prstClr val="black"/>
                </a:solidFill>
                <a:latin typeface="Lao UI"/>
                <a:cs typeface="Lao UI"/>
              </a:rPr>
              <a:t>ty</a:t>
            </a:r>
            <a:endParaRPr sz="1700">
              <a:solidFill>
                <a:prstClr val="black"/>
              </a:solidFill>
              <a:latin typeface="Lao UI"/>
              <a:cs typeface="Lao UI"/>
            </a:endParaRPr>
          </a:p>
          <a:p>
            <a:pPr>
              <a:lnSpc>
                <a:spcPts val="500"/>
              </a:lnSpc>
              <a:spcBef>
                <a:spcPts val="7"/>
              </a:spcBef>
              <a:buFont typeface="Arial"/>
              <a:buChar char="•"/>
            </a:pPr>
            <a:endParaRPr sz="500">
              <a:solidFill>
                <a:prstClr val="black"/>
              </a:solidFill>
            </a:endParaRPr>
          </a:p>
          <a:p>
            <a:pPr marL="241300" indent="-228600">
              <a:buFont typeface="Arial"/>
              <a:buChar char="•"/>
              <a:tabLst>
                <a:tab pos="240665" algn="l"/>
              </a:tabLst>
            </a:pPr>
            <a:r>
              <a:rPr sz="1700" dirty="0" smtClean="0">
                <a:solidFill>
                  <a:prstClr val="black"/>
                </a:solidFill>
                <a:latin typeface="Lao UI"/>
                <a:cs typeface="Lao UI"/>
              </a:rPr>
              <a:t>How</a:t>
            </a:r>
            <a:r>
              <a:rPr sz="1700" spc="-5" dirty="0" smtClean="0">
                <a:solidFill>
                  <a:prstClr val="black"/>
                </a:solidFill>
                <a:latin typeface="Lao UI"/>
                <a:cs typeface="Lao UI"/>
              </a:rPr>
              <a:t> </a:t>
            </a:r>
            <a:r>
              <a:rPr sz="1700" dirty="0" smtClean="0">
                <a:solidFill>
                  <a:prstClr val="black"/>
                </a:solidFill>
                <a:latin typeface="Lao UI"/>
                <a:cs typeface="Lao UI"/>
              </a:rPr>
              <a:t>m</a:t>
            </a:r>
            <a:r>
              <a:rPr sz="1700" spc="-10" dirty="0" smtClean="0">
                <a:solidFill>
                  <a:prstClr val="black"/>
                </a:solidFill>
                <a:latin typeface="Lao UI"/>
                <a:cs typeface="Lao UI"/>
              </a:rPr>
              <a:t>u</a:t>
            </a:r>
            <a:r>
              <a:rPr sz="1700" dirty="0" smtClean="0">
                <a:solidFill>
                  <a:prstClr val="black"/>
                </a:solidFill>
                <a:latin typeface="Lao UI"/>
                <a:cs typeface="Lao UI"/>
              </a:rPr>
              <a:t>ch</a:t>
            </a:r>
            <a:r>
              <a:rPr sz="1700" spc="-10" dirty="0" smtClean="0">
                <a:solidFill>
                  <a:prstClr val="black"/>
                </a:solidFill>
                <a:latin typeface="Lao UI"/>
                <a:cs typeface="Lao UI"/>
              </a:rPr>
              <a:t> </a:t>
            </a:r>
            <a:r>
              <a:rPr sz="1700" dirty="0" smtClean="0">
                <a:solidFill>
                  <a:prstClr val="black"/>
                </a:solidFill>
                <a:latin typeface="Lao UI"/>
                <a:cs typeface="Lao UI"/>
              </a:rPr>
              <a:t>do </a:t>
            </a:r>
            <a:r>
              <a:rPr sz="1700" spc="5" dirty="0" smtClean="0">
                <a:solidFill>
                  <a:prstClr val="black"/>
                </a:solidFill>
                <a:latin typeface="Lao UI"/>
                <a:cs typeface="Lao UI"/>
              </a:rPr>
              <a:t>c</a:t>
            </a:r>
            <a:r>
              <a:rPr sz="1700" dirty="0" smtClean="0">
                <a:solidFill>
                  <a:prstClr val="black"/>
                </a:solidFill>
                <a:latin typeface="Lao UI"/>
                <a:cs typeface="Lao UI"/>
              </a:rPr>
              <a:t>h</a:t>
            </a:r>
            <a:r>
              <a:rPr sz="1700" spc="-10" dirty="0" smtClean="0">
                <a:solidFill>
                  <a:prstClr val="black"/>
                </a:solidFill>
                <a:latin typeface="Lao UI"/>
                <a:cs typeface="Lao UI"/>
              </a:rPr>
              <a:t>i</a:t>
            </a:r>
            <a:r>
              <a:rPr sz="1700" dirty="0" smtClean="0">
                <a:solidFill>
                  <a:prstClr val="black"/>
                </a:solidFill>
                <a:latin typeface="Lao UI"/>
                <a:cs typeface="Lao UI"/>
              </a:rPr>
              <a:t>ldr</a:t>
            </a:r>
            <a:r>
              <a:rPr sz="1700" spc="-10" dirty="0" smtClean="0">
                <a:solidFill>
                  <a:prstClr val="black"/>
                </a:solidFill>
                <a:latin typeface="Lao UI"/>
                <a:cs typeface="Lao UI"/>
              </a:rPr>
              <a:t>e</a:t>
            </a:r>
            <a:r>
              <a:rPr sz="1700" dirty="0" smtClean="0">
                <a:solidFill>
                  <a:prstClr val="black"/>
                </a:solidFill>
                <a:latin typeface="Lao UI"/>
                <a:cs typeface="Lao UI"/>
              </a:rPr>
              <a:t>n</a:t>
            </a:r>
            <a:r>
              <a:rPr sz="1700" spc="-15" dirty="0" smtClean="0">
                <a:solidFill>
                  <a:prstClr val="black"/>
                </a:solidFill>
                <a:latin typeface="Lao UI"/>
                <a:cs typeface="Lao UI"/>
              </a:rPr>
              <a:t> </a:t>
            </a:r>
            <a:r>
              <a:rPr sz="1700" dirty="0" smtClean="0">
                <a:solidFill>
                  <a:prstClr val="black"/>
                </a:solidFill>
                <a:latin typeface="Lao UI"/>
                <a:cs typeface="Lao UI"/>
              </a:rPr>
              <a:t>n</a:t>
            </a:r>
            <a:r>
              <a:rPr sz="1700" spc="-10" dirty="0" smtClean="0">
                <a:solidFill>
                  <a:prstClr val="black"/>
                </a:solidFill>
                <a:latin typeface="Lao UI"/>
                <a:cs typeface="Lao UI"/>
              </a:rPr>
              <a:t>e</a:t>
            </a:r>
            <a:r>
              <a:rPr sz="1700" dirty="0" smtClean="0">
                <a:solidFill>
                  <a:prstClr val="black"/>
                </a:solidFill>
                <a:latin typeface="Lao UI"/>
                <a:cs typeface="Lao UI"/>
              </a:rPr>
              <a:t>ed</a:t>
            </a:r>
            <a:endParaRPr sz="1700">
              <a:solidFill>
                <a:prstClr val="black"/>
              </a:solidFill>
              <a:latin typeface="Lao UI"/>
              <a:cs typeface="Lao UI"/>
            </a:endParaRPr>
          </a:p>
          <a:p>
            <a:pPr>
              <a:lnSpc>
                <a:spcPts val="500"/>
              </a:lnSpc>
              <a:spcBef>
                <a:spcPts val="4"/>
              </a:spcBef>
              <a:buFont typeface="Arial"/>
              <a:buChar char="•"/>
            </a:pPr>
            <a:endParaRPr sz="500">
              <a:solidFill>
                <a:prstClr val="black"/>
              </a:solidFill>
            </a:endParaRPr>
          </a:p>
          <a:p>
            <a:pPr marL="241300" marR="115570" indent="-228600">
              <a:buFont typeface="Arial"/>
              <a:buChar char="•"/>
              <a:tabLst>
                <a:tab pos="240665" algn="l"/>
              </a:tabLst>
            </a:pPr>
            <a:r>
              <a:rPr sz="1700" dirty="0" smtClean="0">
                <a:solidFill>
                  <a:prstClr val="black"/>
                </a:solidFill>
                <a:latin typeface="Lao UI"/>
                <a:cs typeface="Lao UI"/>
              </a:rPr>
              <a:t>I</a:t>
            </a:r>
            <a:r>
              <a:rPr sz="1700" spc="5" dirty="0" smtClean="0">
                <a:solidFill>
                  <a:prstClr val="black"/>
                </a:solidFill>
                <a:latin typeface="Lao UI"/>
                <a:cs typeface="Lao UI"/>
              </a:rPr>
              <a:t>d</a:t>
            </a:r>
            <a:r>
              <a:rPr sz="1700" dirty="0" smtClean="0">
                <a:solidFill>
                  <a:prstClr val="black"/>
                </a:solidFill>
                <a:latin typeface="Lao UI"/>
                <a:cs typeface="Lao UI"/>
              </a:rPr>
              <a:t>e</a:t>
            </a:r>
            <a:r>
              <a:rPr sz="1700" spc="-10" dirty="0" smtClean="0">
                <a:solidFill>
                  <a:prstClr val="black"/>
                </a:solidFill>
                <a:latin typeface="Lao UI"/>
                <a:cs typeface="Lao UI"/>
              </a:rPr>
              <a:t>a</a:t>
            </a:r>
            <a:r>
              <a:rPr sz="1700" dirty="0" smtClean="0">
                <a:solidFill>
                  <a:prstClr val="black"/>
                </a:solidFill>
                <a:latin typeface="Lao UI"/>
                <a:cs typeface="Lao UI"/>
              </a:rPr>
              <a:t>s</a:t>
            </a:r>
            <a:r>
              <a:rPr sz="1700" spc="-15" dirty="0" smtClean="0">
                <a:solidFill>
                  <a:prstClr val="black"/>
                </a:solidFill>
                <a:latin typeface="Lao UI"/>
                <a:cs typeface="Lao UI"/>
              </a:rPr>
              <a:t> </a:t>
            </a:r>
            <a:r>
              <a:rPr sz="1700" spc="-5" dirty="0" smtClean="0">
                <a:solidFill>
                  <a:prstClr val="black"/>
                </a:solidFill>
                <a:latin typeface="Lao UI"/>
                <a:cs typeface="Lao UI"/>
              </a:rPr>
              <a:t>f</a:t>
            </a:r>
            <a:r>
              <a:rPr sz="1700" dirty="0" smtClean="0">
                <a:solidFill>
                  <a:prstClr val="black"/>
                </a:solidFill>
                <a:latin typeface="Lao UI"/>
                <a:cs typeface="Lao UI"/>
              </a:rPr>
              <a:t>or</a:t>
            </a:r>
            <a:r>
              <a:rPr sz="1700" spc="-5" dirty="0" smtClean="0">
                <a:solidFill>
                  <a:prstClr val="black"/>
                </a:solidFill>
                <a:latin typeface="Lao UI"/>
                <a:cs typeface="Lao UI"/>
              </a:rPr>
              <a:t> </a:t>
            </a:r>
            <a:r>
              <a:rPr sz="1700" dirty="0" smtClean="0">
                <a:solidFill>
                  <a:prstClr val="black"/>
                </a:solidFill>
                <a:latin typeface="Lao UI"/>
                <a:cs typeface="Lao UI"/>
              </a:rPr>
              <a:t>wh</a:t>
            </a:r>
            <a:r>
              <a:rPr sz="1700" spc="-10" dirty="0" smtClean="0">
                <a:solidFill>
                  <a:prstClr val="black"/>
                </a:solidFill>
                <a:latin typeface="Lao UI"/>
                <a:cs typeface="Lao UI"/>
              </a:rPr>
              <a:t>a</a:t>
            </a:r>
            <a:r>
              <a:rPr sz="1700" dirty="0" smtClean="0">
                <a:solidFill>
                  <a:prstClr val="black"/>
                </a:solidFill>
                <a:latin typeface="Lao UI"/>
                <a:cs typeface="Lao UI"/>
              </a:rPr>
              <a:t>t</a:t>
            </a:r>
            <a:r>
              <a:rPr sz="1700" spc="-15" dirty="0" smtClean="0">
                <a:solidFill>
                  <a:prstClr val="black"/>
                </a:solidFill>
                <a:latin typeface="Lao UI"/>
                <a:cs typeface="Lao UI"/>
              </a:rPr>
              <a:t> </a:t>
            </a:r>
            <a:r>
              <a:rPr sz="1700" dirty="0" smtClean="0">
                <a:solidFill>
                  <a:prstClr val="black"/>
                </a:solidFill>
                <a:latin typeface="Lao UI"/>
                <a:cs typeface="Lao UI"/>
              </a:rPr>
              <a:t>to do</a:t>
            </a:r>
            <a:r>
              <a:rPr sz="1700" spc="-15"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n</a:t>
            </a:r>
            <a:r>
              <a:rPr sz="1700" dirty="0" smtClean="0">
                <a:solidFill>
                  <a:prstClr val="black"/>
                </a:solidFill>
                <a:latin typeface="Lao UI"/>
                <a:cs typeface="Lao UI"/>
              </a:rPr>
              <a:t>d</a:t>
            </a:r>
            <a:r>
              <a:rPr sz="1700" spc="-10" dirty="0" smtClean="0">
                <a:solidFill>
                  <a:prstClr val="black"/>
                </a:solidFill>
                <a:latin typeface="Lao UI"/>
                <a:cs typeface="Lao UI"/>
              </a:rPr>
              <a:t> </a:t>
            </a:r>
            <a:r>
              <a:rPr sz="1700" dirty="0" smtClean="0">
                <a:solidFill>
                  <a:prstClr val="black"/>
                </a:solidFill>
                <a:latin typeface="Lao UI"/>
                <a:cs typeface="Lao UI"/>
              </a:rPr>
              <a:t>h</a:t>
            </a:r>
            <a:r>
              <a:rPr sz="1700" spc="-10" dirty="0" smtClean="0">
                <a:solidFill>
                  <a:prstClr val="black"/>
                </a:solidFill>
                <a:latin typeface="Lao UI"/>
                <a:cs typeface="Lao UI"/>
              </a:rPr>
              <a:t>o</a:t>
            </a:r>
            <a:r>
              <a:rPr sz="1700" dirty="0" smtClean="0">
                <a:solidFill>
                  <a:prstClr val="black"/>
                </a:solidFill>
                <a:latin typeface="Lao UI"/>
                <a:cs typeface="Lao UI"/>
              </a:rPr>
              <a:t>w</a:t>
            </a:r>
            <a:r>
              <a:rPr sz="1700" spc="-10" dirty="0" smtClean="0">
                <a:solidFill>
                  <a:prstClr val="black"/>
                </a:solidFill>
                <a:latin typeface="Lao UI"/>
                <a:cs typeface="Lao UI"/>
              </a:rPr>
              <a:t> </a:t>
            </a:r>
            <a:r>
              <a:rPr sz="1700" dirty="0" smtClean="0">
                <a:solidFill>
                  <a:prstClr val="black"/>
                </a:solidFill>
                <a:latin typeface="Lao UI"/>
                <a:cs typeface="Lao UI"/>
              </a:rPr>
              <a:t>to </a:t>
            </a:r>
            <a:r>
              <a:rPr sz="1700" spc="-10" dirty="0" smtClean="0">
                <a:solidFill>
                  <a:prstClr val="black"/>
                </a:solidFill>
                <a:latin typeface="Lao UI"/>
                <a:cs typeface="Lao UI"/>
              </a:rPr>
              <a:t>i</a:t>
            </a:r>
            <a:r>
              <a:rPr sz="1700" dirty="0" smtClean="0">
                <a:solidFill>
                  <a:prstClr val="black"/>
                </a:solidFill>
                <a:latin typeface="Lao UI"/>
                <a:cs typeface="Lao UI"/>
              </a:rPr>
              <a:t>nco</a:t>
            </a:r>
            <a:r>
              <a:rPr sz="1700" spc="-10" dirty="0" smtClean="0">
                <a:solidFill>
                  <a:prstClr val="black"/>
                </a:solidFill>
                <a:latin typeface="Lao UI"/>
                <a:cs typeface="Lao UI"/>
              </a:rPr>
              <a:t>r</a:t>
            </a:r>
            <a:r>
              <a:rPr sz="1700" spc="-5" dirty="0" smtClean="0">
                <a:solidFill>
                  <a:prstClr val="black"/>
                </a:solidFill>
                <a:latin typeface="Lao UI"/>
                <a:cs typeface="Lao UI"/>
              </a:rPr>
              <a:t>p</a:t>
            </a:r>
            <a:r>
              <a:rPr sz="1700" dirty="0" smtClean="0">
                <a:solidFill>
                  <a:prstClr val="black"/>
                </a:solidFill>
                <a:latin typeface="Lao UI"/>
                <a:cs typeface="Lao UI"/>
              </a:rPr>
              <a:t>o</a:t>
            </a:r>
            <a:r>
              <a:rPr sz="1700" spc="-10" dirty="0" smtClean="0">
                <a:solidFill>
                  <a:prstClr val="black"/>
                </a:solidFill>
                <a:latin typeface="Lao UI"/>
                <a:cs typeface="Lao UI"/>
              </a:rPr>
              <a:t>r</a:t>
            </a:r>
            <a:r>
              <a:rPr sz="1700" dirty="0" smtClean="0">
                <a:solidFill>
                  <a:prstClr val="black"/>
                </a:solidFill>
                <a:latin typeface="Lao UI"/>
                <a:cs typeface="Lao UI"/>
              </a:rPr>
              <a:t>ate</a:t>
            </a:r>
            <a:r>
              <a:rPr sz="1700" spc="-10" dirty="0" smtClean="0">
                <a:solidFill>
                  <a:prstClr val="black"/>
                </a:solidFill>
                <a:latin typeface="Lao UI"/>
                <a:cs typeface="Lao UI"/>
              </a:rPr>
              <a:t> </a:t>
            </a:r>
            <a:r>
              <a:rPr sz="1700" dirty="0" smtClean="0">
                <a:solidFill>
                  <a:prstClr val="black"/>
                </a:solidFill>
                <a:latin typeface="Lao UI"/>
                <a:cs typeface="Lao UI"/>
              </a:rPr>
              <a:t>it i</a:t>
            </a:r>
            <a:r>
              <a:rPr sz="1700" spc="-10" dirty="0" smtClean="0">
                <a:solidFill>
                  <a:prstClr val="black"/>
                </a:solidFill>
                <a:latin typeface="Lao UI"/>
                <a:cs typeface="Lao UI"/>
              </a:rPr>
              <a:t>n</a:t>
            </a:r>
            <a:r>
              <a:rPr sz="1700" dirty="0" smtClean="0">
                <a:solidFill>
                  <a:prstClr val="black"/>
                </a:solidFill>
                <a:latin typeface="Lao UI"/>
                <a:cs typeface="Lao UI"/>
              </a:rPr>
              <a:t>to yo</a:t>
            </a:r>
            <a:r>
              <a:rPr sz="1700" spc="-10" dirty="0" smtClean="0">
                <a:solidFill>
                  <a:prstClr val="black"/>
                </a:solidFill>
                <a:latin typeface="Lao UI"/>
                <a:cs typeface="Lao UI"/>
              </a:rPr>
              <a:t>u</a:t>
            </a:r>
            <a:r>
              <a:rPr sz="1700" dirty="0" smtClean="0">
                <a:solidFill>
                  <a:prstClr val="black"/>
                </a:solidFill>
                <a:latin typeface="Lao UI"/>
                <a:cs typeface="Lao UI"/>
              </a:rPr>
              <a:t>r day</a:t>
            </a:r>
            <a:endParaRPr sz="1700">
              <a:solidFill>
                <a:prstClr val="black"/>
              </a:solidFill>
              <a:latin typeface="Lao UI"/>
              <a:cs typeface="Lao UI"/>
            </a:endParaRPr>
          </a:p>
        </p:txBody>
      </p:sp>
      <p:sp>
        <p:nvSpPr>
          <p:cNvPr id="11" name="object 11"/>
          <p:cNvSpPr txBox="1"/>
          <p:nvPr/>
        </p:nvSpPr>
        <p:spPr>
          <a:xfrm>
            <a:off x="6254240" y="3980307"/>
            <a:ext cx="1484631" cy="314960"/>
          </a:xfrm>
          <a:prstGeom prst="rect">
            <a:avLst/>
          </a:prstGeom>
        </p:spPr>
        <p:txBody>
          <a:bodyPr vert="horz" wrap="square" lIns="0" tIns="0" rIns="0" bIns="0" rtlCol="0">
            <a:noAutofit/>
          </a:bodyPr>
          <a:lstStyle/>
          <a:p>
            <a:pPr marL="12700"/>
            <a:r>
              <a:rPr sz="2000" b="1" dirty="0" smtClean="0">
                <a:solidFill>
                  <a:srgbClr val="00A9A2"/>
                </a:solidFill>
                <a:latin typeface="Lao UI"/>
                <a:cs typeface="Lao UI"/>
              </a:rPr>
              <a:t>Sc</a:t>
            </a:r>
            <a:r>
              <a:rPr sz="2000" b="1" spc="-10" dirty="0" smtClean="0">
                <a:solidFill>
                  <a:srgbClr val="00A9A2"/>
                </a:solidFill>
                <a:latin typeface="Lao UI"/>
                <a:cs typeface="Lao UI"/>
              </a:rPr>
              <a:t>r</a:t>
            </a:r>
            <a:r>
              <a:rPr sz="2000" b="1" dirty="0" smtClean="0">
                <a:solidFill>
                  <a:srgbClr val="00A9A2"/>
                </a:solidFill>
                <a:latin typeface="Lao UI"/>
                <a:cs typeface="Lao UI"/>
              </a:rPr>
              <a:t>e</a:t>
            </a:r>
            <a:r>
              <a:rPr sz="2000" b="1" spc="-10" dirty="0" smtClean="0">
                <a:solidFill>
                  <a:srgbClr val="00A9A2"/>
                </a:solidFill>
                <a:latin typeface="Lao UI"/>
                <a:cs typeface="Lao UI"/>
              </a:rPr>
              <a:t>e</a:t>
            </a:r>
            <a:r>
              <a:rPr sz="2000" b="1" dirty="0" smtClean="0">
                <a:solidFill>
                  <a:srgbClr val="00A9A2"/>
                </a:solidFill>
                <a:latin typeface="Lao UI"/>
                <a:cs typeface="Lao UI"/>
              </a:rPr>
              <a:t>n</a:t>
            </a:r>
            <a:r>
              <a:rPr sz="2000" b="1" spc="15" dirty="0" smtClean="0">
                <a:solidFill>
                  <a:srgbClr val="00A9A2"/>
                </a:solidFill>
                <a:latin typeface="Lao UI"/>
                <a:cs typeface="Lao UI"/>
              </a:rPr>
              <a:t> </a:t>
            </a:r>
            <a:r>
              <a:rPr sz="2000" b="1" dirty="0" smtClean="0">
                <a:solidFill>
                  <a:srgbClr val="00A9A2"/>
                </a:solidFill>
                <a:latin typeface="Lao UI"/>
                <a:cs typeface="Lao UI"/>
              </a:rPr>
              <a:t>Ti</a:t>
            </a:r>
            <a:r>
              <a:rPr sz="2000" b="1" spc="-10" dirty="0" smtClean="0">
                <a:solidFill>
                  <a:srgbClr val="00A9A2"/>
                </a:solidFill>
                <a:latin typeface="Lao UI"/>
                <a:cs typeface="Lao UI"/>
              </a:rPr>
              <a:t>m</a:t>
            </a:r>
            <a:r>
              <a:rPr sz="2000" b="1" dirty="0" smtClean="0">
                <a:solidFill>
                  <a:srgbClr val="00A9A2"/>
                </a:solidFill>
                <a:latin typeface="Lao UI"/>
                <a:cs typeface="Lao UI"/>
              </a:rPr>
              <a:t>e</a:t>
            </a:r>
            <a:endParaRPr sz="2000">
              <a:solidFill>
                <a:prstClr val="black"/>
              </a:solidFill>
              <a:latin typeface="Lao UI"/>
              <a:cs typeface="Lao UI"/>
            </a:endParaRPr>
          </a:p>
        </p:txBody>
      </p:sp>
      <p:sp>
        <p:nvSpPr>
          <p:cNvPr id="12" name="object 12"/>
          <p:cNvSpPr txBox="1"/>
          <p:nvPr/>
        </p:nvSpPr>
        <p:spPr>
          <a:xfrm>
            <a:off x="6711443" y="4344802"/>
            <a:ext cx="4546600" cy="1175385"/>
          </a:xfrm>
          <a:prstGeom prst="rect">
            <a:avLst/>
          </a:prstGeom>
        </p:spPr>
        <p:txBody>
          <a:bodyPr vert="horz" wrap="square" lIns="0" tIns="0" rIns="0" bIns="0" rtlCol="0">
            <a:noAutofit/>
          </a:bodyPr>
          <a:lstStyle/>
          <a:p>
            <a:pPr marL="241300" indent="-228600">
              <a:buFont typeface="Arial"/>
              <a:buChar char="•"/>
              <a:tabLst>
                <a:tab pos="240665" algn="l"/>
              </a:tabLst>
            </a:pPr>
            <a:r>
              <a:rPr sz="1700" dirty="0" smtClean="0">
                <a:solidFill>
                  <a:prstClr val="black"/>
                </a:solidFill>
                <a:latin typeface="Lao UI"/>
                <a:cs typeface="Lao UI"/>
              </a:rPr>
              <a:t>What</a:t>
            </a:r>
            <a:r>
              <a:rPr sz="1700" spc="-15"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r</a:t>
            </a:r>
            <a:r>
              <a:rPr sz="1700" dirty="0" smtClean="0">
                <a:solidFill>
                  <a:prstClr val="black"/>
                </a:solidFill>
                <a:latin typeface="Lao UI"/>
                <a:cs typeface="Lao UI"/>
              </a:rPr>
              <a:t>e</a:t>
            </a:r>
            <a:r>
              <a:rPr sz="1700" spc="-15" dirty="0" smtClean="0">
                <a:solidFill>
                  <a:prstClr val="black"/>
                </a:solidFill>
                <a:latin typeface="Lao UI"/>
                <a:cs typeface="Lao UI"/>
              </a:rPr>
              <a:t> </a:t>
            </a:r>
            <a:r>
              <a:rPr sz="1700" dirty="0" smtClean="0">
                <a:solidFill>
                  <a:prstClr val="black"/>
                </a:solidFill>
                <a:latin typeface="Lao UI"/>
                <a:cs typeface="Lao UI"/>
              </a:rPr>
              <a:t>t</a:t>
            </a:r>
            <a:r>
              <a:rPr sz="1700" spc="-10" dirty="0" smtClean="0">
                <a:solidFill>
                  <a:prstClr val="black"/>
                </a:solidFill>
                <a:latin typeface="Lao UI"/>
                <a:cs typeface="Lao UI"/>
              </a:rPr>
              <a:t>h</a:t>
            </a:r>
            <a:r>
              <a:rPr sz="1700" dirty="0" smtClean="0">
                <a:solidFill>
                  <a:prstClr val="black"/>
                </a:solidFill>
                <a:latin typeface="Lao UI"/>
                <a:cs typeface="Lao UI"/>
              </a:rPr>
              <a:t>e </a:t>
            </a:r>
            <a:r>
              <a:rPr sz="1700" spc="-10" dirty="0" smtClean="0">
                <a:solidFill>
                  <a:prstClr val="black"/>
                </a:solidFill>
                <a:latin typeface="Lao UI"/>
                <a:cs typeface="Lao UI"/>
              </a:rPr>
              <a:t>n</a:t>
            </a:r>
            <a:r>
              <a:rPr sz="1700" dirty="0" smtClean="0">
                <a:solidFill>
                  <a:prstClr val="black"/>
                </a:solidFill>
                <a:latin typeface="Lao UI"/>
                <a:cs typeface="Lao UI"/>
              </a:rPr>
              <a:t>egat</a:t>
            </a:r>
            <a:r>
              <a:rPr sz="1700" spc="-10" dirty="0" smtClean="0">
                <a:solidFill>
                  <a:prstClr val="black"/>
                </a:solidFill>
                <a:latin typeface="Lao UI"/>
                <a:cs typeface="Lao UI"/>
              </a:rPr>
              <a:t>i</a:t>
            </a:r>
            <a:r>
              <a:rPr sz="1700" dirty="0" smtClean="0">
                <a:solidFill>
                  <a:prstClr val="black"/>
                </a:solidFill>
                <a:latin typeface="Lao UI"/>
                <a:cs typeface="Lao UI"/>
              </a:rPr>
              <a:t>ve</a:t>
            </a:r>
            <a:r>
              <a:rPr sz="1700" spc="-15" dirty="0" smtClean="0">
                <a:solidFill>
                  <a:prstClr val="black"/>
                </a:solidFill>
                <a:latin typeface="Lao UI"/>
                <a:cs typeface="Lao UI"/>
              </a:rPr>
              <a:t> </a:t>
            </a:r>
            <a:r>
              <a:rPr sz="1700" dirty="0" smtClean="0">
                <a:solidFill>
                  <a:prstClr val="black"/>
                </a:solidFill>
                <a:latin typeface="Lao UI"/>
                <a:cs typeface="Lao UI"/>
              </a:rPr>
              <a:t>e</a:t>
            </a:r>
            <a:r>
              <a:rPr sz="1700" spc="-10" dirty="0" smtClean="0">
                <a:solidFill>
                  <a:prstClr val="black"/>
                </a:solidFill>
                <a:latin typeface="Lao UI"/>
                <a:cs typeface="Lao UI"/>
              </a:rPr>
              <a:t>f</a:t>
            </a:r>
            <a:r>
              <a:rPr sz="1700" spc="-5" dirty="0" smtClean="0">
                <a:solidFill>
                  <a:prstClr val="black"/>
                </a:solidFill>
                <a:latin typeface="Lao UI"/>
                <a:cs typeface="Lao UI"/>
              </a:rPr>
              <a:t>f</a:t>
            </a:r>
            <a:r>
              <a:rPr sz="1700" dirty="0" smtClean="0">
                <a:solidFill>
                  <a:prstClr val="black"/>
                </a:solidFill>
                <a:latin typeface="Lao UI"/>
                <a:cs typeface="Lao UI"/>
              </a:rPr>
              <a:t>ects</a:t>
            </a:r>
            <a:r>
              <a:rPr sz="1700" spc="5" dirty="0" smtClean="0">
                <a:solidFill>
                  <a:prstClr val="black"/>
                </a:solidFill>
                <a:latin typeface="Lao UI"/>
                <a:cs typeface="Lao UI"/>
              </a:rPr>
              <a:t> </a:t>
            </a:r>
            <a:r>
              <a:rPr sz="1700" dirty="0" smtClean="0">
                <a:solidFill>
                  <a:prstClr val="black"/>
                </a:solidFill>
                <a:latin typeface="Lao UI"/>
                <a:cs typeface="Lao UI"/>
              </a:rPr>
              <a:t>of</a:t>
            </a:r>
            <a:r>
              <a:rPr sz="1700" spc="-10" dirty="0" smtClean="0">
                <a:solidFill>
                  <a:prstClr val="black"/>
                </a:solidFill>
                <a:latin typeface="Lao UI"/>
                <a:cs typeface="Lao UI"/>
              </a:rPr>
              <a:t> </a:t>
            </a:r>
            <a:r>
              <a:rPr sz="1700" dirty="0" smtClean="0">
                <a:solidFill>
                  <a:prstClr val="black"/>
                </a:solidFill>
                <a:latin typeface="Lao UI"/>
                <a:cs typeface="Lao UI"/>
              </a:rPr>
              <a:t>scre</a:t>
            </a:r>
            <a:r>
              <a:rPr sz="1700" spc="-10" dirty="0" smtClean="0">
                <a:solidFill>
                  <a:prstClr val="black"/>
                </a:solidFill>
                <a:latin typeface="Lao UI"/>
                <a:cs typeface="Lao UI"/>
              </a:rPr>
              <a:t>e</a:t>
            </a:r>
            <a:r>
              <a:rPr sz="1700" dirty="0" smtClean="0">
                <a:solidFill>
                  <a:prstClr val="black"/>
                </a:solidFill>
                <a:latin typeface="Lao UI"/>
                <a:cs typeface="Lao UI"/>
              </a:rPr>
              <a:t>n t</a:t>
            </a:r>
            <a:r>
              <a:rPr sz="1700" spc="-15" dirty="0" smtClean="0">
                <a:solidFill>
                  <a:prstClr val="black"/>
                </a:solidFill>
                <a:latin typeface="Lao UI"/>
                <a:cs typeface="Lao UI"/>
              </a:rPr>
              <a:t>i</a:t>
            </a:r>
            <a:r>
              <a:rPr sz="1700" dirty="0" smtClean="0">
                <a:solidFill>
                  <a:prstClr val="black"/>
                </a:solidFill>
                <a:latin typeface="Lao UI"/>
                <a:cs typeface="Lao UI"/>
              </a:rPr>
              <a:t>m</a:t>
            </a:r>
            <a:r>
              <a:rPr sz="1700" spc="-10" dirty="0" smtClean="0">
                <a:solidFill>
                  <a:prstClr val="black"/>
                </a:solidFill>
                <a:latin typeface="Lao UI"/>
                <a:cs typeface="Lao UI"/>
              </a:rPr>
              <a:t>e</a:t>
            </a:r>
            <a:r>
              <a:rPr sz="1700" dirty="0" smtClean="0">
                <a:solidFill>
                  <a:prstClr val="black"/>
                </a:solidFill>
                <a:latin typeface="Lao UI"/>
                <a:cs typeface="Lao UI"/>
              </a:rPr>
              <a:t>?</a:t>
            </a:r>
            <a:endParaRPr sz="1700">
              <a:solidFill>
                <a:prstClr val="black"/>
              </a:solidFill>
              <a:latin typeface="Lao UI"/>
              <a:cs typeface="Lao UI"/>
            </a:endParaRPr>
          </a:p>
          <a:p>
            <a:pPr>
              <a:lnSpc>
                <a:spcPts val="500"/>
              </a:lnSpc>
              <a:spcBef>
                <a:spcPts val="4"/>
              </a:spcBef>
              <a:buFont typeface="Arial"/>
              <a:buChar char="•"/>
            </a:pPr>
            <a:endParaRPr sz="500">
              <a:solidFill>
                <a:prstClr val="black"/>
              </a:solidFill>
            </a:endParaRPr>
          </a:p>
          <a:p>
            <a:pPr marL="241300" marR="964565" indent="-228600">
              <a:buFont typeface="Arial"/>
              <a:buChar char="•"/>
              <a:tabLst>
                <a:tab pos="240665" algn="l"/>
              </a:tabLst>
            </a:pPr>
            <a:r>
              <a:rPr sz="1700" dirty="0" smtClean="0">
                <a:solidFill>
                  <a:prstClr val="black"/>
                </a:solidFill>
                <a:latin typeface="Lao UI"/>
                <a:cs typeface="Lao UI"/>
              </a:rPr>
              <a:t>What</a:t>
            </a:r>
            <a:r>
              <a:rPr sz="1700" spc="-15" dirty="0" smtClean="0">
                <a:solidFill>
                  <a:prstClr val="black"/>
                </a:solidFill>
                <a:latin typeface="Lao UI"/>
                <a:cs typeface="Lao UI"/>
              </a:rPr>
              <a:t> </a:t>
            </a:r>
            <a:r>
              <a:rPr sz="1700" dirty="0" smtClean="0">
                <a:solidFill>
                  <a:prstClr val="black"/>
                </a:solidFill>
                <a:latin typeface="Lao UI"/>
                <a:cs typeface="Lao UI"/>
              </a:rPr>
              <a:t>a</a:t>
            </a:r>
            <a:r>
              <a:rPr sz="1700" spc="-10" dirty="0" smtClean="0">
                <a:solidFill>
                  <a:prstClr val="black"/>
                </a:solidFill>
                <a:latin typeface="Lao UI"/>
                <a:cs typeface="Lao UI"/>
              </a:rPr>
              <a:t>r</a:t>
            </a:r>
            <a:r>
              <a:rPr sz="1700" dirty="0" smtClean="0">
                <a:solidFill>
                  <a:prstClr val="black"/>
                </a:solidFill>
                <a:latin typeface="Lao UI"/>
                <a:cs typeface="Lao UI"/>
              </a:rPr>
              <a:t>e</a:t>
            </a:r>
            <a:r>
              <a:rPr sz="1700" spc="-15" dirty="0" smtClean="0">
                <a:solidFill>
                  <a:prstClr val="black"/>
                </a:solidFill>
                <a:latin typeface="Lao UI"/>
                <a:cs typeface="Lao UI"/>
              </a:rPr>
              <a:t> </a:t>
            </a:r>
            <a:r>
              <a:rPr sz="1700" dirty="0" smtClean="0">
                <a:solidFill>
                  <a:prstClr val="black"/>
                </a:solidFill>
                <a:latin typeface="Lao UI"/>
                <a:cs typeface="Lao UI"/>
              </a:rPr>
              <a:t>t</a:t>
            </a:r>
            <a:r>
              <a:rPr sz="1700" spc="-10" dirty="0" smtClean="0">
                <a:solidFill>
                  <a:prstClr val="black"/>
                </a:solidFill>
                <a:latin typeface="Lao UI"/>
                <a:cs typeface="Lao UI"/>
              </a:rPr>
              <a:t>h</a:t>
            </a:r>
            <a:r>
              <a:rPr sz="1700" dirty="0" smtClean="0">
                <a:solidFill>
                  <a:prstClr val="black"/>
                </a:solidFill>
                <a:latin typeface="Lao UI"/>
                <a:cs typeface="Lao UI"/>
              </a:rPr>
              <a:t>e </a:t>
            </a:r>
            <a:r>
              <a:rPr sz="1700" spc="-10" dirty="0" smtClean="0">
                <a:solidFill>
                  <a:prstClr val="black"/>
                </a:solidFill>
                <a:latin typeface="Lao UI"/>
                <a:cs typeface="Lao UI"/>
              </a:rPr>
              <a:t>r</a:t>
            </a:r>
            <a:r>
              <a:rPr sz="1700" dirty="0" smtClean="0">
                <a:solidFill>
                  <a:prstClr val="black"/>
                </a:solidFill>
                <a:latin typeface="Lao UI"/>
                <a:cs typeface="Lao UI"/>
              </a:rPr>
              <a:t>ecom</a:t>
            </a:r>
            <a:r>
              <a:rPr sz="1700" spc="-10" dirty="0" smtClean="0">
                <a:solidFill>
                  <a:prstClr val="black"/>
                </a:solidFill>
                <a:latin typeface="Lao UI"/>
                <a:cs typeface="Lao UI"/>
              </a:rPr>
              <a:t>m</a:t>
            </a:r>
            <a:r>
              <a:rPr sz="1700" dirty="0" smtClean="0">
                <a:solidFill>
                  <a:prstClr val="black"/>
                </a:solidFill>
                <a:latin typeface="Lao UI"/>
                <a:cs typeface="Lao UI"/>
              </a:rPr>
              <a:t>e</a:t>
            </a:r>
            <a:r>
              <a:rPr sz="1700" spc="-10" dirty="0" smtClean="0">
                <a:solidFill>
                  <a:prstClr val="black"/>
                </a:solidFill>
                <a:latin typeface="Lao UI"/>
                <a:cs typeface="Lao UI"/>
              </a:rPr>
              <a:t>n</a:t>
            </a:r>
            <a:r>
              <a:rPr sz="1700" dirty="0" smtClean="0">
                <a:solidFill>
                  <a:prstClr val="black"/>
                </a:solidFill>
                <a:latin typeface="Lao UI"/>
                <a:cs typeface="Lao UI"/>
              </a:rPr>
              <a:t>dati</a:t>
            </a:r>
            <a:r>
              <a:rPr sz="1700" spc="-10" dirty="0" smtClean="0">
                <a:solidFill>
                  <a:prstClr val="black"/>
                </a:solidFill>
                <a:latin typeface="Lao UI"/>
                <a:cs typeface="Lao UI"/>
              </a:rPr>
              <a:t>o</a:t>
            </a:r>
            <a:r>
              <a:rPr sz="1700" dirty="0" smtClean="0">
                <a:solidFill>
                  <a:prstClr val="black"/>
                </a:solidFill>
                <a:latin typeface="Lao UI"/>
                <a:cs typeface="Lao UI"/>
              </a:rPr>
              <a:t>ns</a:t>
            </a:r>
            <a:r>
              <a:rPr sz="1700" spc="-10" dirty="0" smtClean="0">
                <a:solidFill>
                  <a:prstClr val="black"/>
                </a:solidFill>
                <a:latin typeface="Lao UI"/>
                <a:cs typeface="Lao UI"/>
              </a:rPr>
              <a:t> </a:t>
            </a:r>
            <a:r>
              <a:rPr sz="1700" dirty="0" smtClean="0">
                <a:solidFill>
                  <a:prstClr val="black"/>
                </a:solidFill>
                <a:latin typeface="Lao UI"/>
                <a:cs typeface="Lao UI"/>
              </a:rPr>
              <a:t>f</a:t>
            </a:r>
            <a:r>
              <a:rPr sz="1700" spc="-10" dirty="0" smtClean="0">
                <a:solidFill>
                  <a:prstClr val="black"/>
                </a:solidFill>
                <a:latin typeface="Lao UI"/>
                <a:cs typeface="Lao UI"/>
              </a:rPr>
              <a:t>o</a:t>
            </a:r>
            <a:r>
              <a:rPr sz="1700" dirty="0" smtClean="0">
                <a:solidFill>
                  <a:prstClr val="black"/>
                </a:solidFill>
                <a:latin typeface="Lao UI"/>
                <a:cs typeface="Lao UI"/>
              </a:rPr>
              <a:t>r scr</a:t>
            </a:r>
            <a:r>
              <a:rPr sz="1700" spc="-5" dirty="0" smtClean="0">
                <a:solidFill>
                  <a:prstClr val="black"/>
                </a:solidFill>
                <a:latin typeface="Lao UI"/>
                <a:cs typeface="Lao UI"/>
              </a:rPr>
              <a:t>e</a:t>
            </a:r>
            <a:r>
              <a:rPr sz="1700" dirty="0" smtClean="0">
                <a:solidFill>
                  <a:prstClr val="black"/>
                </a:solidFill>
                <a:latin typeface="Lao UI"/>
                <a:cs typeface="Lao UI"/>
              </a:rPr>
              <a:t>en</a:t>
            </a:r>
            <a:r>
              <a:rPr sz="1700" spc="-10" dirty="0" smtClean="0">
                <a:solidFill>
                  <a:prstClr val="black"/>
                </a:solidFill>
                <a:latin typeface="Lao UI"/>
                <a:cs typeface="Lao UI"/>
              </a:rPr>
              <a:t> </a:t>
            </a:r>
            <a:r>
              <a:rPr sz="1700" dirty="0" smtClean="0">
                <a:solidFill>
                  <a:prstClr val="black"/>
                </a:solidFill>
                <a:latin typeface="Lao UI"/>
                <a:cs typeface="Lao UI"/>
              </a:rPr>
              <a:t>ti</a:t>
            </a:r>
            <a:r>
              <a:rPr sz="1700" spc="-10" dirty="0" smtClean="0">
                <a:solidFill>
                  <a:prstClr val="black"/>
                </a:solidFill>
                <a:latin typeface="Lao UI"/>
                <a:cs typeface="Lao UI"/>
              </a:rPr>
              <a:t>m</a:t>
            </a:r>
            <a:r>
              <a:rPr sz="1700" dirty="0" smtClean="0">
                <a:solidFill>
                  <a:prstClr val="black"/>
                </a:solidFill>
                <a:latin typeface="Lao UI"/>
                <a:cs typeface="Lao UI"/>
              </a:rPr>
              <a:t>e?</a:t>
            </a:r>
            <a:endParaRPr sz="1700">
              <a:solidFill>
                <a:prstClr val="black"/>
              </a:solidFill>
              <a:latin typeface="Lao UI"/>
              <a:cs typeface="Lao UI"/>
            </a:endParaRPr>
          </a:p>
          <a:p>
            <a:pPr>
              <a:lnSpc>
                <a:spcPts val="500"/>
              </a:lnSpc>
              <a:spcBef>
                <a:spcPts val="4"/>
              </a:spcBef>
              <a:buFont typeface="Arial"/>
              <a:buChar char="•"/>
            </a:pPr>
            <a:endParaRPr sz="500">
              <a:solidFill>
                <a:prstClr val="black"/>
              </a:solidFill>
            </a:endParaRPr>
          </a:p>
          <a:p>
            <a:pPr marL="241300" indent="-228600">
              <a:buFont typeface="Arial"/>
              <a:buChar char="•"/>
              <a:tabLst>
                <a:tab pos="240665" algn="l"/>
              </a:tabLst>
            </a:pPr>
            <a:r>
              <a:rPr sz="1700" dirty="0" smtClean="0">
                <a:solidFill>
                  <a:prstClr val="black"/>
                </a:solidFill>
                <a:latin typeface="Lao UI"/>
                <a:cs typeface="Lao UI"/>
              </a:rPr>
              <a:t>Wh</a:t>
            </a:r>
            <a:r>
              <a:rPr sz="1700" spc="-10" dirty="0" smtClean="0">
                <a:solidFill>
                  <a:prstClr val="black"/>
                </a:solidFill>
                <a:latin typeface="Lao UI"/>
                <a:cs typeface="Lao UI"/>
              </a:rPr>
              <a:t>a</a:t>
            </a:r>
            <a:r>
              <a:rPr sz="1700" dirty="0" smtClean="0">
                <a:solidFill>
                  <a:prstClr val="black"/>
                </a:solidFill>
                <a:latin typeface="Lao UI"/>
                <a:cs typeface="Lao UI"/>
              </a:rPr>
              <a:t>t</a:t>
            </a:r>
            <a:r>
              <a:rPr sz="1700" spc="-15" dirty="0" smtClean="0">
                <a:solidFill>
                  <a:prstClr val="black"/>
                </a:solidFill>
                <a:latin typeface="Lao UI"/>
                <a:cs typeface="Lao UI"/>
              </a:rPr>
              <a:t> </a:t>
            </a:r>
            <a:r>
              <a:rPr sz="1700" dirty="0" smtClean="0">
                <a:solidFill>
                  <a:prstClr val="black"/>
                </a:solidFill>
                <a:latin typeface="Lao UI"/>
                <a:cs typeface="Lao UI"/>
              </a:rPr>
              <a:t>e</a:t>
            </a:r>
            <a:r>
              <a:rPr sz="1700" spc="-15" dirty="0" smtClean="0">
                <a:solidFill>
                  <a:prstClr val="black"/>
                </a:solidFill>
                <a:latin typeface="Lao UI"/>
                <a:cs typeface="Lao UI"/>
              </a:rPr>
              <a:t>l</a:t>
            </a:r>
            <a:r>
              <a:rPr sz="1700" dirty="0" smtClean="0">
                <a:solidFill>
                  <a:prstClr val="black"/>
                </a:solidFill>
                <a:latin typeface="Lao UI"/>
                <a:cs typeface="Lao UI"/>
              </a:rPr>
              <a:t>se</a:t>
            </a:r>
            <a:r>
              <a:rPr sz="1700" spc="-10" dirty="0" smtClean="0">
                <a:solidFill>
                  <a:prstClr val="black"/>
                </a:solidFill>
                <a:latin typeface="Lao UI"/>
                <a:cs typeface="Lao UI"/>
              </a:rPr>
              <a:t> </a:t>
            </a:r>
            <a:r>
              <a:rPr sz="1700" dirty="0" smtClean="0">
                <a:solidFill>
                  <a:prstClr val="black"/>
                </a:solidFill>
                <a:latin typeface="Lao UI"/>
                <a:cs typeface="Lao UI"/>
              </a:rPr>
              <a:t>can</a:t>
            </a:r>
            <a:r>
              <a:rPr sz="1700" spc="-20" dirty="0" smtClean="0">
                <a:solidFill>
                  <a:prstClr val="black"/>
                </a:solidFill>
                <a:latin typeface="Lao UI"/>
                <a:cs typeface="Lao UI"/>
              </a:rPr>
              <a:t> </a:t>
            </a:r>
            <a:r>
              <a:rPr sz="1700" dirty="0" smtClean="0">
                <a:solidFill>
                  <a:prstClr val="black"/>
                </a:solidFill>
                <a:latin typeface="Lao UI"/>
                <a:cs typeface="Lao UI"/>
              </a:rPr>
              <a:t>you</a:t>
            </a:r>
            <a:r>
              <a:rPr sz="1700" spc="-5" dirty="0" smtClean="0">
                <a:solidFill>
                  <a:prstClr val="black"/>
                </a:solidFill>
                <a:latin typeface="Lao UI"/>
                <a:cs typeface="Lao UI"/>
              </a:rPr>
              <a:t> </a:t>
            </a:r>
            <a:r>
              <a:rPr sz="1700" dirty="0" smtClean="0">
                <a:solidFill>
                  <a:prstClr val="black"/>
                </a:solidFill>
                <a:latin typeface="Lao UI"/>
                <a:cs typeface="Lao UI"/>
              </a:rPr>
              <a:t>do</a:t>
            </a:r>
            <a:r>
              <a:rPr sz="1700" spc="-10" dirty="0" smtClean="0">
                <a:solidFill>
                  <a:prstClr val="black"/>
                </a:solidFill>
                <a:latin typeface="Lao UI"/>
                <a:cs typeface="Lao UI"/>
              </a:rPr>
              <a:t> </a:t>
            </a:r>
            <a:r>
              <a:rPr sz="1700" dirty="0" smtClean="0">
                <a:solidFill>
                  <a:prstClr val="black"/>
                </a:solidFill>
                <a:latin typeface="Lao UI"/>
                <a:cs typeface="Lao UI"/>
              </a:rPr>
              <a:t>i</a:t>
            </a:r>
            <a:r>
              <a:rPr sz="1700" spc="-15" dirty="0" smtClean="0">
                <a:solidFill>
                  <a:prstClr val="black"/>
                </a:solidFill>
                <a:latin typeface="Lao UI"/>
                <a:cs typeface="Lao UI"/>
              </a:rPr>
              <a:t>n</a:t>
            </a:r>
            <a:r>
              <a:rPr sz="1700" dirty="0" smtClean="0">
                <a:solidFill>
                  <a:prstClr val="black"/>
                </a:solidFill>
                <a:latin typeface="Lao UI"/>
                <a:cs typeface="Lao UI"/>
              </a:rPr>
              <a:t>s</a:t>
            </a:r>
            <a:r>
              <a:rPr sz="1700" spc="-10" dirty="0" smtClean="0">
                <a:solidFill>
                  <a:prstClr val="black"/>
                </a:solidFill>
                <a:latin typeface="Lao UI"/>
                <a:cs typeface="Lao UI"/>
              </a:rPr>
              <a:t>t</a:t>
            </a:r>
            <a:r>
              <a:rPr sz="1700" dirty="0" smtClean="0">
                <a:solidFill>
                  <a:prstClr val="black"/>
                </a:solidFill>
                <a:latin typeface="Lao UI"/>
                <a:cs typeface="Lao UI"/>
              </a:rPr>
              <a:t>e</a:t>
            </a:r>
            <a:r>
              <a:rPr sz="1700" spc="-10" dirty="0" smtClean="0">
                <a:solidFill>
                  <a:prstClr val="black"/>
                </a:solidFill>
                <a:latin typeface="Lao UI"/>
                <a:cs typeface="Lao UI"/>
              </a:rPr>
              <a:t>a</a:t>
            </a:r>
            <a:r>
              <a:rPr sz="1700" dirty="0" smtClean="0">
                <a:solidFill>
                  <a:prstClr val="black"/>
                </a:solidFill>
                <a:latin typeface="Lao UI"/>
                <a:cs typeface="Lao UI"/>
              </a:rPr>
              <a:t>d?</a:t>
            </a:r>
            <a:endParaRPr sz="1700">
              <a:solidFill>
                <a:prstClr val="black"/>
              </a:solidFill>
              <a:latin typeface="Lao UI"/>
              <a:cs typeface="Lao UI"/>
            </a:endParaRPr>
          </a:p>
        </p:txBody>
      </p:sp>
    </p:spTree>
    <p:extLst>
      <p:ext uri="{BB962C8B-B14F-4D97-AF65-F5344CB8AC3E}">
        <p14:creationId xmlns:p14="http://schemas.microsoft.com/office/powerpoint/2010/main" val="989349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780776" y="6170676"/>
            <a:ext cx="1146048" cy="550164"/>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3" y="6152388"/>
            <a:ext cx="3144012" cy="50292"/>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txBox="1"/>
          <p:nvPr/>
        </p:nvSpPr>
        <p:spPr>
          <a:xfrm>
            <a:off x="152400" y="1143000"/>
            <a:ext cx="11774424" cy="4704588"/>
          </a:xfrm>
          <a:prstGeom prst="rect">
            <a:avLst/>
          </a:prstGeom>
        </p:spPr>
        <p:txBody>
          <a:bodyPr vert="horz" wrap="square" lIns="0" tIns="0" rIns="0" bIns="0" rtlCol="0">
            <a:noAutofit/>
          </a:bodyPr>
          <a:lstStyle/>
          <a:p>
            <a:pPr lvl="1"/>
            <a:r>
              <a:rPr lang="en-US" sz="4000" dirty="0">
                <a:solidFill>
                  <a:prstClr val="black"/>
                </a:solidFill>
                <a:latin typeface="Calibri" panose="020F0502020204030204" pitchFamily="34" charset="0"/>
              </a:rPr>
              <a:t>How long do experts recommend that moms feed their babies </a:t>
            </a:r>
            <a:r>
              <a:rPr lang="en-US" sz="4000" b="1" dirty="0">
                <a:solidFill>
                  <a:prstClr val="black"/>
                </a:solidFill>
                <a:latin typeface="Calibri" panose="020F0502020204030204" pitchFamily="34" charset="0"/>
              </a:rPr>
              <a:t>only</a:t>
            </a:r>
            <a:r>
              <a:rPr lang="en-US" sz="4000" dirty="0">
                <a:solidFill>
                  <a:prstClr val="black"/>
                </a:solidFill>
                <a:latin typeface="Calibri" panose="020F0502020204030204" pitchFamily="34" charset="0"/>
              </a:rPr>
              <a:t> breast milk (with no other foods or beverages)? </a:t>
            </a:r>
            <a:endParaRPr lang="en-US" sz="4000" dirty="0" smtClean="0">
              <a:solidFill>
                <a:prstClr val="black"/>
              </a:solidFill>
              <a:latin typeface="Calibri" panose="020F0502020204030204" pitchFamily="34" charset="0"/>
            </a:endParaRPr>
          </a:p>
          <a:p>
            <a:pPr lvl="1"/>
            <a:endParaRPr lang="en-US" sz="4000" dirty="0">
              <a:solidFill>
                <a:prstClr val="black"/>
              </a:solidFill>
              <a:latin typeface="Calibri" panose="020F0502020204030204" pitchFamily="34" charset="0"/>
            </a:endParaRPr>
          </a:p>
          <a:p>
            <a:pPr lvl="2"/>
            <a:r>
              <a:rPr lang="en-US" sz="4000" dirty="0" smtClean="0">
                <a:solidFill>
                  <a:prstClr val="black"/>
                </a:solidFill>
                <a:latin typeface="Calibri" panose="020F0502020204030204" pitchFamily="34" charset="0"/>
              </a:rPr>
              <a:t>A. About </a:t>
            </a:r>
            <a:r>
              <a:rPr lang="en-US" sz="4000" dirty="0">
                <a:solidFill>
                  <a:prstClr val="black"/>
                </a:solidFill>
                <a:latin typeface="Calibri" panose="020F0502020204030204" pitchFamily="34" charset="0"/>
              </a:rPr>
              <a:t>2 months</a:t>
            </a:r>
          </a:p>
          <a:p>
            <a:pPr lvl="2"/>
            <a:r>
              <a:rPr lang="en-US" sz="4000" dirty="0" smtClean="0">
                <a:solidFill>
                  <a:prstClr val="black"/>
                </a:solidFill>
                <a:latin typeface="Calibri" panose="020F0502020204030204" pitchFamily="34" charset="0"/>
              </a:rPr>
              <a:t>B. About </a:t>
            </a:r>
            <a:r>
              <a:rPr lang="en-US" sz="4000" dirty="0">
                <a:solidFill>
                  <a:prstClr val="black"/>
                </a:solidFill>
                <a:latin typeface="Calibri" panose="020F0502020204030204" pitchFamily="34" charset="0"/>
              </a:rPr>
              <a:t>6 months</a:t>
            </a:r>
          </a:p>
          <a:p>
            <a:pPr lvl="2"/>
            <a:r>
              <a:rPr lang="en-US" sz="4000" dirty="0" smtClean="0">
                <a:solidFill>
                  <a:prstClr val="black"/>
                </a:solidFill>
                <a:latin typeface="Calibri" panose="020F0502020204030204" pitchFamily="34" charset="0"/>
              </a:rPr>
              <a:t>C. About </a:t>
            </a:r>
            <a:r>
              <a:rPr lang="en-US" sz="4000" dirty="0">
                <a:solidFill>
                  <a:prstClr val="black"/>
                </a:solidFill>
                <a:latin typeface="Calibri" panose="020F0502020204030204" pitchFamily="34" charset="0"/>
              </a:rPr>
              <a:t>9 months</a:t>
            </a:r>
          </a:p>
          <a:p>
            <a:pPr lvl="2"/>
            <a:r>
              <a:rPr lang="en-US" sz="4000" dirty="0" smtClean="0">
                <a:solidFill>
                  <a:prstClr val="black"/>
                </a:solidFill>
                <a:latin typeface="Calibri" panose="020F0502020204030204" pitchFamily="34" charset="0"/>
              </a:rPr>
              <a:t>D. About </a:t>
            </a:r>
            <a:r>
              <a:rPr lang="en-US" sz="4000" dirty="0">
                <a:solidFill>
                  <a:prstClr val="black"/>
                </a:solidFill>
                <a:latin typeface="Calibri" panose="020F0502020204030204" pitchFamily="34" charset="0"/>
              </a:rPr>
              <a:t>1 year</a:t>
            </a:r>
          </a:p>
          <a:p>
            <a:pPr marL="12700"/>
            <a:endParaRPr sz="2800" dirty="0">
              <a:solidFill>
                <a:prstClr val="black"/>
              </a:solidFill>
              <a:latin typeface="Lao UI"/>
              <a:cs typeface="Lao UI"/>
            </a:endParaRPr>
          </a:p>
        </p:txBody>
      </p:sp>
      <p:sp>
        <p:nvSpPr>
          <p:cNvPr id="5" name="object 5"/>
          <p:cNvSpPr/>
          <p:nvPr/>
        </p:nvSpPr>
        <p:spPr>
          <a:xfrm>
            <a:off x="0" y="0"/>
            <a:ext cx="12192000" cy="958596"/>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6" name="object 6"/>
          <p:cNvSpPr txBox="1">
            <a:spLocks noGrp="1"/>
          </p:cNvSpPr>
          <p:nvPr>
            <p:ph type="title"/>
          </p:nvPr>
        </p:nvSpPr>
        <p:spPr>
          <a:xfrm>
            <a:off x="152400" y="-30480"/>
            <a:ext cx="10871200" cy="990600"/>
          </a:xfrm>
          <a:prstGeom prst="rect">
            <a:avLst/>
          </a:prstGeom>
        </p:spPr>
        <p:txBody>
          <a:bodyPr vert="horz" wrap="square" lIns="0" tIns="0" rIns="0" bIns="0" rtlCol="0">
            <a:noAutofit/>
          </a:bodyPr>
          <a:lstStyle/>
          <a:p>
            <a:pPr marL="12700">
              <a:lnSpc>
                <a:spcPts val="7130"/>
              </a:lnSpc>
            </a:pPr>
            <a:r>
              <a:rPr sz="6000" spc="-30" dirty="0" smtClean="0">
                <a:latin typeface="Lao UI"/>
                <a:cs typeface="Lao UI"/>
              </a:rPr>
              <a:t>Breast</a:t>
            </a:r>
            <a:r>
              <a:rPr sz="6000" spc="-40" dirty="0" smtClean="0">
                <a:latin typeface="Lao UI"/>
                <a:cs typeface="Lao UI"/>
              </a:rPr>
              <a:t>f</a:t>
            </a:r>
            <a:r>
              <a:rPr sz="6000" spc="-35" dirty="0" smtClean="0">
                <a:latin typeface="Lao UI"/>
                <a:cs typeface="Lao UI"/>
              </a:rPr>
              <a:t>ee</a:t>
            </a:r>
            <a:r>
              <a:rPr sz="6000" spc="-60" dirty="0" smtClean="0">
                <a:latin typeface="Lao UI"/>
                <a:cs typeface="Lao UI"/>
              </a:rPr>
              <a:t>d</a:t>
            </a:r>
            <a:r>
              <a:rPr sz="6000" spc="-30" dirty="0" smtClean="0">
                <a:latin typeface="Lao UI"/>
                <a:cs typeface="Lao UI"/>
              </a:rPr>
              <a:t>ing</a:t>
            </a:r>
            <a:endParaRPr sz="6000" dirty="0">
              <a:latin typeface="Lao UI"/>
              <a:cs typeface="Lao UI"/>
            </a:endParaRPr>
          </a:p>
        </p:txBody>
      </p:sp>
      <p:sp>
        <p:nvSpPr>
          <p:cNvPr id="7" name="object 7"/>
          <p:cNvSpPr txBox="1">
            <a:spLocks noGrp="1"/>
          </p:cNvSpPr>
          <p:nvPr>
            <p:ph type="sldNum" sz="quarter" idx="12"/>
          </p:nvPr>
        </p:nvSpPr>
        <p:spPr>
          <a:prstGeom prst="rect">
            <a:avLst/>
          </a:prstGeom>
        </p:spPr>
        <p:txBody>
          <a:bodyPr vert="horz" wrap="square" lIns="0" tIns="0" rIns="0" bIns="0" rtlCol="0">
            <a:noAutofit/>
          </a:bodyPr>
          <a:lstStyle/>
          <a:p>
            <a:pPr marL="104139"/>
            <a:fld id="{81D60167-4931-47E6-BA6A-407CBD079E47}" type="slidenum">
              <a:rPr sz="1200" spc="-10" dirty="0" smtClean="0">
                <a:latin typeface="Calibri"/>
                <a:cs typeface="Calibri"/>
              </a:rPr>
              <a:pPr marL="104139"/>
              <a:t>41</a:t>
            </a:fld>
            <a:endParaRPr sz="1200">
              <a:latin typeface="Calibri"/>
              <a:cs typeface="Calibri"/>
            </a:endParaRPr>
          </a:p>
        </p:txBody>
      </p:sp>
    </p:spTree>
    <p:extLst>
      <p:ext uri="{BB962C8B-B14F-4D97-AF65-F5344CB8AC3E}">
        <p14:creationId xmlns:p14="http://schemas.microsoft.com/office/powerpoint/2010/main" val="3325912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780776" y="6170676"/>
            <a:ext cx="1146048" cy="550164"/>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3" y="6152388"/>
            <a:ext cx="3144012" cy="50292"/>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txBox="1"/>
          <p:nvPr/>
        </p:nvSpPr>
        <p:spPr>
          <a:xfrm>
            <a:off x="152400" y="1143000"/>
            <a:ext cx="11774424" cy="4704588"/>
          </a:xfrm>
          <a:prstGeom prst="rect">
            <a:avLst/>
          </a:prstGeom>
        </p:spPr>
        <p:txBody>
          <a:bodyPr vert="horz" wrap="square" lIns="0" tIns="0" rIns="0" bIns="0" rtlCol="0">
            <a:noAutofit/>
          </a:bodyPr>
          <a:lstStyle/>
          <a:p>
            <a:pPr lvl="1"/>
            <a:r>
              <a:rPr lang="en-US" sz="4000" dirty="0">
                <a:solidFill>
                  <a:prstClr val="black"/>
                </a:solidFill>
                <a:latin typeface="Calibri" panose="020F0502020204030204" pitchFamily="34" charset="0"/>
              </a:rPr>
              <a:t>How long do experts recommend that moms feed their babies </a:t>
            </a:r>
            <a:r>
              <a:rPr lang="en-US" sz="4000" b="1" dirty="0">
                <a:solidFill>
                  <a:prstClr val="black"/>
                </a:solidFill>
                <a:latin typeface="Calibri" panose="020F0502020204030204" pitchFamily="34" charset="0"/>
              </a:rPr>
              <a:t>only</a:t>
            </a:r>
            <a:r>
              <a:rPr lang="en-US" sz="4000" dirty="0">
                <a:solidFill>
                  <a:prstClr val="black"/>
                </a:solidFill>
                <a:latin typeface="Calibri" panose="020F0502020204030204" pitchFamily="34" charset="0"/>
              </a:rPr>
              <a:t> breast milk (with no other foods or beverages)? </a:t>
            </a:r>
            <a:endParaRPr lang="en-US" sz="4000" dirty="0" smtClean="0">
              <a:solidFill>
                <a:prstClr val="black"/>
              </a:solidFill>
              <a:latin typeface="Calibri" panose="020F0502020204030204" pitchFamily="34" charset="0"/>
            </a:endParaRPr>
          </a:p>
          <a:p>
            <a:pPr lvl="1"/>
            <a:endParaRPr lang="en-US" sz="4000" dirty="0">
              <a:solidFill>
                <a:prstClr val="black"/>
              </a:solidFill>
              <a:latin typeface="Calibri" panose="020F0502020204030204" pitchFamily="34" charset="0"/>
            </a:endParaRPr>
          </a:p>
          <a:p>
            <a:pPr lvl="2"/>
            <a:r>
              <a:rPr lang="en-US" sz="4000" dirty="0" smtClean="0">
                <a:solidFill>
                  <a:prstClr val="black"/>
                </a:solidFill>
                <a:latin typeface="Calibri" panose="020F0502020204030204" pitchFamily="34" charset="0"/>
              </a:rPr>
              <a:t>A. About 2 months</a:t>
            </a:r>
          </a:p>
          <a:p>
            <a:pPr lvl="2"/>
            <a:r>
              <a:rPr lang="en-US" sz="4000" b="1" dirty="0" smtClean="0">
                <a:solidFill>
                  <a:srgbClr val="4F81BD">
                    <a:lumMod val="75000"/>
                  </a:srgbClr>
                </a:solidFill>
                <a:latin typeface="Calibri" panose="020F0502020204030204" pitchFamily="34" charset="0"/>
              </a:rPr>
              <a:t>B. About </a:t>
            </a:r>
            <a:r>
              <a:rPr lang="en-US" sz="4000" b="1" dirty="0">
                <a:solidFill>
                  <a:srgbClr val="4F81BD">
                    <a:lumMod val="75000"/>
                  </a:srgbClr>
                </a:solidFill>
                <a:latin typeface="Calibri" panose="020F0502020204030204" pitchFamily="34" charset="0"/>
              </a:rPr>
              <a:t>6 months</a:t>
            </a:r>
          </a:p>
          <a:p>
            <a:pPr lvl="2"/>
            <a:r>
              <a:rPr lang="en-US" sz="4000" dirty="0" smtClean="0">
                <a:solidFill>
                  <a:prstClr val="black"/>
                </a:solidFill>
                <a:latin typeface="Calibri" panose="020F0502020204030204" pitchFamily="34" charset="0"/>
              </a:rPr>
              <a:t>C. About 9 months</a:t>
            </a:r>
          </a:p>
          <a:p>
            <a:pPr lvl="2"/>
            <a:r>
              <a:rPr lang="en-US" sz="4000" dirty="0" smtClean="0">
                <a:solidFill>
                  <a:prstClr val="black"/>
                </a:solidFill>
                <a:latin typeface="Calibri" panose="020F0502020204030204" pitchFamily="34" charset="0"/>
              </a:rPr>
              <a:t>D. About </a:t>
            </a:r>
            <a:r>
              <a:rPr lang="en-US" sz="4000" dirty="0">
                <a:solidFill>
                  <a:prstClr val="black"/>
                </a:solidFill>
                <a:latin typeface="Calibri" panose="020F0502020204030204" pitchFamily="34" charset="0"/>
              </a:rPr>
              <a:t>1 year</a:t>
            </a:r>
          </a:p>
          <a:p>
            <a:pPr marL="12700"/>
            <a:endParaRPr sz="2800" dirty="0">
              <a:solidFill>
                <a:prstClr val="black"/>
              </a:solidFill>
              <a:latin typeface="Lao UI"/>
              <a:cs typeface="Lao UI"/>
            </a:endParaRPr>
          </a:p>
        </p:txBody>
      </p:sp>
      <p:sp>
        <p:nvSpPr>
          <p:cNvPr id="5" name="object 5"/>
          <p:cNvSpPr/>
          <p:nvPr/>
        </p:nvSpPr>
        <p:spPr>
          <a:xfrm>
            <a:off x="0" y="0"/>
            <a:ext cx="12192000" cy="958596"/>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6" name="object 6"/>
          <p:cNvSpPr txBox="1">
            <a:spLocks noGrp="1"/>
          </p:cNvSpPr>
          <p:nvPr>
            <p:ph type="title"/>
          </p:nvPr>
        </p:nvSpPr>
        <p:spPr>
          <a:xfrm>
            <a:off x="22412" y="0"/>
            <a:ext cx="10871200" cy="990600"/>
          </a:xfrm>
          <a:prstGeom prst="rect">
            <a:avLst/>
          </a:prstGeom>
        </p:spPr>
        <p:txBody>
          <a:bodyPr vert="horz" wrap="square" lIns="0" tIns="0" rIns="0" bIns="0" rtlCol="0">
            <a:noAutofit/>
          </a:bodyPr>
          <a:lstStyle/>
          <a:p>
            <a:pPr marL="12700">
              <a:lnSpc>
                <a:spcPts val="7130"/>
              </a:lnSpc>
            </a:pPr>
            <a:r>
              <a:rPr sz="6000" spc="-30" dirty="0" smtClean="0">
                <a:latin typeface="Lao UI"/>
                <a:cs typeface="Lao UI"/>
              </a:rPr>
              <a:t>Breast</a:t>
            </a:r>
            <a:r>
              <a:rPr sz="6000" spc="-40" dirty="0" smtClean="0">
                <a:latin typeface="Lao UI"/>
                <a:cs typeface="Lao UI"/>
              </a:rPr>
              <a:t>f</a:t>
            </a:r>
            <a:r>
              <a:rPr sz="6000" spc="-35" dirty="0" smtClean="0">
                <a:latin typeface="Lao UI"/>
                <a:cs typeface="Lao UI"/>
              </a:rPr>
              <a:t>ee</a:t>
            </a:r>
            <a:r>
              <a:rPr sz="6000" spc="-60" dirty="0" smtClean="0">
                <a:latin typeface="Lao UI"/>
                <a:cs typeface="Lao UI"/>
              </a:rPr>
              <a:t>d</a:t>
            </a:r>
            <a:r>
              <a:rPr sz="6000" spc="-30" dirty="0" smtClean="0">
                <a:latin typeface="Lao UI"/>
                <a:cs typeface="Lao UI"/>
              </a:rPr>
              <a:t>ing</a:t>
            </a:r>
            <a:endParaRPr sz="6000" dirty="0">
              <a:latin typeface="Lao UI"/>
              <a:cs typeface="Lao UI"/>
            </a:endParaRPr>
          </a:p>
        </p:txBody>
      </p:sp>
      <p:sp>
        <p:nvSpPr>
          <p:cNvPr id="7" name="object 7"/>
          <p:cNvSpPr txBox="1">
            <a:spLocks noGrp="1"/>
          </p:cNvSpPr>
          <p:nvPr>
            <p:ph type="sldNum" sz="quarter" idx="12"/>
          </p:nvPr>
        </p:nvSpPr>
        <p:spPr>
          <a:prstGeom prst="rect">
            <a:avLst/>
          </a:prstGeom>
        </p:spPr>
        <p:txBody>
          <a:bodyPr vert="horz" wrap="square" lIns="0" tIns="0" rIns="0" bIns="0" rtlCol="0">
            <a:noAutofit/>
          </a:bodyPr>
          <a:lstStyle/>
          <a:p>
            <a:pPr marL="104139"/>
            <a:fld id="{81D60167-4931-47E6-BA6A-407CBD079E47}" type="slidenum">
              <a:rPr sz="1200" spc="-10" dirty="0" smtClean="0">
                <a:latin typeface="Calibri"/>
                <a:cs typeface="Calibri"/>
              </a:rPr>
              <a:pPr marL="104139"/>
              <a:t>42</a:t>
            </a:fld>
            <a:endParaRPr sz="1200">
              <a:latin typeface="Calibri"/>
              <a:cs typeface="Calibri"/>
            </a:endParaRPr>
          </a:p>
        </p:txBody>
      </p:sp>
    </p:spTree>
    <p:extLst>
      <p:ext uri="{BB962C8B-B14F-4D97-AF65-F5344CB8AC3E}">
        <p14:creationId xmlns:p14="http://schemas.microsoft.com/office/powerpoint/2010/main" val="23138868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 y="6152388"/>
            <a:ext cx="3144012" cy="50292"/>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0780776" y="6170676"/>
            <a:ext cx="1146048" cy="550164"/>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p:nvPr/>
        </p:nvSpPr>
        <p:spPr>
          <a:xfrm>
            <a:off x="0" y="0"/>
            <a:ext cx="12192000" cy="958596"/>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5" name="object 5"/>
          <p:cNvSpPr txBox="1"/>
          <p:nvPr/>
        </p:nvSpPr>
        <p:spPr>
          <a:xfrm>
            <a:off x="78744" y="947552"/>
            <a:ext cx="10695305" cy="4627245"/>
          </a:xfrm>
          <a:prstGeom prst="rect">
            <a:avLst/>
          </a:prstGeom>
        </p:spPr>
        <p:txBody>
          <a:bodyPr vert="horz" wrap="square" lIns="0" tIns="0" rIns="0" bIns="0" rtlCol="0">
            <a:noAutofit/>
          </a:bodyPr>
          <a:lstStyle/>
          <a:p>
            <a:pPr lvl="1"/>
            <a:endParaRPr lang="en-US" sz="3200" dirty="0">
              <a:solidFill>
                <a:prstClr val="black"/>
              </a:solidFill>
              <a:latin typeface="Lao UI"/>
              <a:cs typeface="Lao UI"/>
            </a:endParaRPr>
          </a:p>
          <a:p>
            <a:pPr lvl="1"/>
            <a:r>
              <a:rPr lang="en-US" sz="4000" dirty="0" smtClean="0">
                <a:solidFill>
                  <a:prstClr val="black"/>
                </a:solidFill>
                <a:latin typeface="Calibri" panose="020F0502020204030204" pitchFamily="34" charset="0"/>
              </a:rPr>
              <a:t>Which </a:t>
            </a:r>
            <a:r>
              <a:rPr lang="en-US" sz="4000" dirty="0">
                <a:solidFill>
                  <a:prstClr val="black"/>
                </a:solidFill>
                <a:latin typeface="Calibri" panose="020F0502020204030204" pitchFamily="34" charset="0"/>
              </a:rPr>
              <a:t>of these foods is 100% whole grain? </a:t>
            </a:r>
          </a:p>
          <a:p>
            <a:pPr lvl="2"/>
            <a:endParaRPr lang="en-US" sz="4000" dirty="0" smtClean="0">
              <a:solidFill>
                <a:prstClr val="black"/>
              </a:solidFill>
              <a:latin typeface="Calibri" panose="020F0502020204030204" pitchFamily="34" charset="0"/>
            </a:endParaRPr>
          </a:p>
          <a:p>
            <a:pPr lvl="2"/>
            <a:r>
              <a:rPr lang="en-US" sz="4000" dirty="0" smtClean="0">
                <a:solidFill>
                  <a:prstClr val="black"/>
                </a:solidFill>
                <a:latin typeface="Calibri" panose="020F0502020204030204" pitchFamily="34" charset="0"/>
              </a:rPr>
              <a:t>A. Oatmeal</a:t>
            </a:r>
            <a:endParaRPr lang="en-US" sz="4000" dirty="0">
              <a:solidFill>
                <a:prstClr val="black"/>
              </a:solidFill>
              <a:latin typeface="Calibri" panose="020F0502020204030204" pitchFamily="34" charset="0"/>
            </a:endParaRPr>
          </a:p>
          <a:p>
            <a:pPr lvl="2"/>
            <a:r>
              <a:rPr lang="en-US" sz="4000" dirty="0" smtClean="0">
                <a:solidFill>
                  <a:prstClr val="black"/>
                </a:solidFill>
                <a:latin typeface="Calibri" panose="020F0502020204030204" pitchFamily="34" charset="0"/>
              </a:rPr>
              <a:t>B. All </a:t>
            </a:r>
            <a:r>
              <a:rPr lang="en-US" sz="4000" dirty="0">
                <a:solidFill>
                  <a:prstClr val="black"/>
                </a:solidFill>
                <a:latin typeface="Calibri" panose="020F0502020204030204" pitchFamily="34" charset="0"/>
              </a:rPr>
              <a:t>breakfast cereals</a:t>
            </a:r>
          </a:p>
          <a:p>
            <a:pPr lvl="2"/>
            <a:r>
              <a:rPr lang="en-US" sz="4000" dirty="0" smtClean="0">
                <a:solidFill>
                  <a:prstClr val="black"/>
                </a:solidFill>
                <a:latin typeface="Calibri" panose="020F0502020204030204" pitchFamily="34" charset="0"/>
              </a:rPr>
              <a:t>C. Multi-grain </a:t>
            </a:r>
            <a:r>
              <a:rPr lang="en-US" sz="4000" dirty="0">
                <a:solidFill>
                  <a:prstClr val="black"/>
                </a:solidFill>
                <a:latin typeface="Calibri" panose="020F0502020204030204" pitchFamily="34" charset="0"/>
              </a:rPr>
              <a:t>crackers</a:t>
            </a:r>
          </a:p>
          <a:p>
            <a:pPr lvl="2"/>
            <a:r>
              <a:rPr lang="en-US" sz="4000" dirty="0" smtClean="0">
                <a:solidFill>
                  <a:prstClr val="black"/>
                </a:solidFill>
                <a:latin typeface="Calibri" panose="020F0502020204030204" pitchFamily="34" charset="0"/>
              </a:rPr>
              <a:t>D. White </a:t>
            </a:r>
            <a:r>
              <a:rPr lang="en-US" sz="4000" dirty="0">
                <a:solidFill>
                  <a:prstClr val="black"/>
                </a:solidFill>
                <a:latin typeface="Calibri" panose="020F0502020204030204" pitchFamily="34" charset="0"/>
              </a:rPr>
              <a:t>bread</a:t>
            </a:r>
          </a:p>
          <a:p>
            <a:pPr>
              <a:lnSpc>
                <a:spcPts val="1000"/>
              </a:lnSpc>
            </a:pPr>
            <a:endParaRPr sz="1000" b="1" dirty="0">
              <a:solidFill>
                <a:prstClr val="black"/>
              </a:solidFill>
            </a:endParaRPr>
          </a:p>
          <a:p>
            <a:pPr>
              <a:lnSpc>
                <a:spcPts val="1000"/>
              </a:lnSpc>
              <a:spcBef>
                <a:spcPts val="32"/>
              </a:spcBef>
            </a:pPr>
            <a:endParaRPr sz="1000" dirty="0">
              <a:solidFill>
                <a:prstClr val="black"/>
              </a:solidFill>
            </a:endParaRPr>
          </a:p>
        </p:txBody>
      </p:sp>
      <p:sp>
        <p:nvSpPr>
          <p:cNvPr id="6" name="object 6"/>
          <p:cNvSpPr/>
          <p:nvPr/>
        </p:nvSpPr>
        <p:spPr>
          <a:xfrm>
            <a:off x="0" y="0"/>
            <a:ext cx="12192000" cy="958596"/>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7" name="object 7"/>
          <p:cNvSpPr txBox="1"/>
          <p:nvPr/>
        </p:nvSpPr>
        <p:spPr>
          <a:xfrm>
            <a:off x="78743" y="0"/>
            <a:ext cx="5540375" cy="906144"/>
          </a:xfrm>
          <a:prstGeom prst="rect">
            <a:avLst/>
          </a:prstGeom>
        </p:spPr>
        <p:txBody>
          <a:bodyPr vert="horz" wrap="square" lIns="0" tIns="0" rIns="0" bIns="0" rtlCol="0">
            <a:noAutofit/>
          </a:bodyPr>
          <a:lstStyle/>
          <a:p>
            <a:pPr marL="12700">
              <a:lnSpc>
                <a:spcPts val="7130"/>
              </a:lnSpc>
              <a:tabLst>
                <a:tab pos="1934845" algn="l"/>
              </a:tabLst>
            </a:pPr>
            <a:r>
              <a:rPr sz="6000" dirty="0" smtClean="0">
                <a:solidFill>
                  <a:srgbClr val="1F497D"/>
                </a:solidFill>
                <a:latin typeface="Lao UI"/>
                <a:cs typeface="Lao UI"/>
              </a:rPr>
              <a:t>Food	</a:t>
            </a:r>
            <a:r>
              <a:rPr sz="6000" spc="-60" dirty="0" smtClean="0">
                <a:solidFill>
                  <a:srgbClr val="1F497D"/>
                </a:solidFill>
                <a:latin typeface="Lao UI"/>
                <a:cs typeface="Lao UI"/>
              </a:rPr>
              <a:t>a</a:t>
            </a:r>
            <a:r>
              <a:rPr sz="6000" spc="-35" dirty="0" smtClean="0">
                <a:solidFill>
                  <a:srgbClr val="1F497D"/>
                </a:solidFill>
                <a:latin typeface="Lao UI"/>
                <a:cs typeface="Lao UI"/>
              </a:rPr>
              <a:t>nd Drin</a:t>
            </a:r>
            <a:r>
              <a:rPr sz="6000" spc="10" dirty="0" smtClean="0">
                <a:solidFill>
                  <a:srgbClr val="1F497D"/>
                </a:solidFill>
                <a:latin typeface="Lao UI"/>
                <a:cs typeface="Lao UI"/>
              </a:rPr>
              <a:t>k</a:t>
            </a:r>
            <a:r>
              <a:rPr sz="6000" dirty="0" smtClean="0">
                <a:solidFill>
                  <a:srgbClr val="1F497D"/>
                </a:solidFill>
                <a:latin typeface="Lao UI"/>
                <a:cs typeface="Lao UI"/>
              </a:rPr>
              <a:t>s</a:t>
            </a:r>
            <a:endParaRPr sz="6000" dirty="0">
              <a:solidFill>
                <a:srgbClr val="1F497D"/>
              </a:solidFill>
              <a:latin typeface="Lao UI"/>
              <a:cs typeface="Lao UI"/>
            </a:endParaRPr>
          </a:p>
        </p:txBody>
      </p:sp>
      <p:sp>
        <p:nvSpPr>
          <p:cNvPr id="8" name="object 8"/>
          <p:cNvSpPr/>
          <p:nvPr/>
        </p:nvSpPr>
        <p:spPr>
          <a:xfrm>
            <a:off x="6629400" y="2523749"/>
            <a:ext cx="4453128" cy="3051048"/>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Tree>
    <p:extLst>
      <p:ext uri="{BB962C8B-B14F-4D97-AF65-F5344CB8AC3E}">
        <p14:creationId xmlns:p14="http://schemas.microsoft.com/office/powerpoint/2010/main" val="24933130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 y="6152388"/>
            <a:ext cx="3144012" cy="50292"/>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0780776" y="6170676"/>
            <a:ext cx="1146048" cy="550164"/>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p:nvPr/>
        </p:nvSpPr>
        <p:spPr>
          <a:xfrm>
            <a:off x="0" y="0"/>
            <a:ext cx="12192000" cy="958596"/>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5" name="object 5"/>
          <p:cNvSpPr txBox="1"/>
          <p:nvPr/>
        </p:nvSpPr>
        <p:spPr>
          <a:xfrm>
            <a:off x="78744" y="947552"/>
            <a:ext cx="10695305" cy="4627245"/>
          </a:xfrm>
          <a:prstGeom prst="rect">
            <a:avLst/>
          </a:prstGeom>
        </p:spPr>
        <p:txBody>
          <a:bodyPr vert="horz" wrap="square" lIns="0" tIns="0" rIns="0" bIns="0" rtlCol="0">
            <a:noAutofit/>
          </a:bodyPr>
          <a:lstStyle/>
          <a:p>
            <a:pPr lvl="1"/>
            <a:endParaRPr lang="en-US" sz="3200" dirty="0">
              <a:solidFill>
                <a:prstClr val="black"/>
              </a:solidFill>
              <a:latin typeface="Lao UI"/>
              <a:cs typeface="Lao UI"/>
            </a:endParaRPr>
          </a:p>
          <a:p>
            <a:pPr lvl="1"/>
            <a:r>
              <a:rPr lang="en-US" sz="4000" dirty="0" smtClean="0">
                <a:solidFill>
                  <a:prstClr val="black"/>
                </a:solidFill>
                <a:latin typeface="Calibri" panose="020F0502020204030204" pitchFamily="34" charset="0"/>
              </a:rPr>
              <a:t>Which </a:t>
            </a:r>
            <a:r>
              <a:rPr lang="en-US" sz="4000" dirty="0">
                <a:solidFill>
                  <a:prstClr val="black"/>
                </a:solidFill>
                <a:latin typeface="Calibri" panose="020F0502020204030204" pitchFamily="34" charset="0"/>
              </a:rPr>
              <a:t>of these foods is 100% whole grain? </a:t>
            </a:r>
          </a:p>
          <a:p>
            <a:pPr lvl="2"/>
            <a:endParaRPr lang="en-US" sz="4000" dirty="0" smtClean="0">
              <a:solidFill>
                <a:prstClr val="black"/>
              </a:solidFill>
              <a:latin typeface="Calibri" panose="020F0502020204030204" pitchFamily="34" charset="0"/>
            </a:endParaRPr>
          </a:p>
          <a:p>
            <a:pPr lvl="2"/>
            <a:r>
              <a:rPr lang="en-US" sz="4000" b="1" dirty="0" smtClean="0">
                <a:solidFill>
                  <a:srgbClr val="00B0F0"/>
                </a:solidFill>
                <a:latin typeface="Calibri" panose="020F0502020204030204" pitchFamily="34" charset="0"/>
              </a:rPr>
              <a:t>A. Oatmeal</a:t>
            </a:r>
            <a:endParaRPr lang="en-US" sz="4000" b="1" dirty="0">
              <a:solidFill>
                <a:srgbClr val="00B0F0"/>
              </a:solidFill>
              <a:latin typeface="Calibri" panose="020F0502020204030204" pitchFamily="34" charset="0"/>
            </a:endParaRPr>
          </a:p>
          <a:p>
            <a:pPr lvl="2"/>
            <a:r>
              <a:rPr lang="en-US" sz="4000" dirty="0" smtClean="0">
                <a:solidFill>
                  <a:prstClr val="black"/>
                </a:solidFill>
                <a:latin typeface="Calibri" panose="020F0502020204030204" pitchFamily="34" charset="0"/>
              </a:rPr>
              <a:t>B. All </a:t>
            </a:r>
            <a:r>
              <a:rPr lang="en-US" sz="4000" dirty="0">
                <a:solidFill>
                  <a:prstClr val="black"/>
                </a:solidFill>
                <a:latin typeface="Calibri" panose="020F0502020204030204" pitchFamily="34" charset="0"/>
              </a:rPr>
              <a:t>breakfast cereals</a:t>
            </a:r>
          </a:p>
          <a:p>
            <a:pPr lvl="2"/>
            <a:r>
              <a:rPr lang="en-US" sz="4000" dirty="0" smtClean="0">
                <a:solidFill>
                  <a:prstClr val="black"/>
                </a:solidFill>
                <a:latin typeface="Calibri" panose="020F0502020204030204" pitchFamily="34" charset="0"/>
              </a:rPr>
              <a:t>C. Multi-grain </a:t>
            </a:r>
            <a:r>
              <a:rPr lang="en-US" sz="4000" dirty="0">
                <a:solidFill>
                  <a:prstClr val="black"/>
                </a:solidFill>
                <a:latin typeface="Calibri" panose="020F0502020204030204" pitchFamily="34" charset="0"/>
              </a:rPr>
              <a:t>crackers</a:t>
            </a:r>
          </a:p>
          <a:p>
            <a:pPr lvl="2"/>
            <a:r>
              <a:rPr lang="en-US" sz="4000" dirty="0" smtClean="0">
                <a:solidFill>
                  <a:prstClr val="black"/>
                </a:solidFill>
                <a:latin typeface="Calibri" panose="020F0502020204030204" pitchFamily="34" charset="0"/>
              </a:rPr>
              <a:t>D. White </a:t>
            </a:r>
            <a:r>
              <a:rPr lang="en-US" sz="4000" dirty="0">
                <a:solidFill>
                  <a:prstClr val="black"/>
                </a:solidFill>
                <a:latin typeface="Calibri" panose="020F0502020204030204" pitchFamily="34" charset="0"/>
              </a:rPr>
              <a:t>bread</a:t>
            </a:r>
          </a:p>
          <a:p>
            <a:pPr>
              <a:lnSpc>
                <a:spcPts val="1000"/>
              </a:lnSpc>
            </a:pPr>
            <a:endParaRPr sz="1000" b="1" dirty="0">
              <a:solidFill>
                <a:prstClr val="black"/>
              </a:solidFill>
            </a:endParaRPr>
          </a:p>
          <a:p>
            <a:pPr>
              <a:lnSpc>
                <a:spcPts val="1000"/>
              </a:lnSpc>
              <a:spcBef>
                <a:spcPts val="32"/>
              </a:spcBef>
            </a:pPr>
            <a:endParaRPr sz="1000" dirty="0">
              <a:solidFill>
                <a:prstClr val="black"/>
              </a:solidFill>
            </a:endParaRPr>
          </a:p>
        </p:txBody>
      </p:sp>
      <p:sp>
        <p:nvSpPr>
          <p:cNvPr id="6" name="object 6"/>
          <p:cNvSpPr/>
          <p:nvPr/>
        </p:nvSpPr>
        <p:spPr>
          <a:xfrm>
            <a:off x="0" y="0"/>
            <a:ext cx="12192000" cy="958596"/>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7" name="object 7"/>
          <p:cNvSpPr txBox="1"/>
          <p:nvPr/>
        </p:nvSpPr>
        <p:spPr>
          <a:xfrm>
            <a:off x="78743" y="0"/>
            <a:ext cx="5540375" cy="906144"/>
          </a:xfrm>
          <a:prstGeom prst="rect">
            <a:avLst/>
          </a:prstGeom>
        </p:spPr>
        <p:txBody>
          <a:bodyPr vert="horz" wrap="square" lIns="0" tIns="0" rIns="0" bIns="0" rtlCol="0">
            <a:noAutofit/>
          </a:bodyPr>
          <a:lstStyle/>
          <a:p>
            <a:pPr marL="12700">
              <a:lnSpc>
                <a:spcPts val="7130"/>
              </a:lnSpc>
              <a:tabLst>
                <a:tab pos="1934845" algn="l"/>
              </a:tabLst>
            </a:pPr>
            <a:r>
              <a:rPr sz="6000" dirty="0" smtClean="0">
                <a:solidFill>
                  <a:srgbClr val="1F497D"/>
                </a:solidFill>
                <a:latin typeface="Lao UI"/>
                <a:cs typeface="Lao UI"/>
              </a:rPr>
              <a:t>Food	</a:t>
            </a:r>
            <a:r>
              <a:rPr sz="6000" spc="-60" dirty="0" smtClean="0">
                <a:solidFill>
                  <a:srgbClr val="1F497D"/>
                </a:solidFill>
                <a:latin typeface="Lao UI"/>
                <a:cs typeface="Lao UI"/>
              </a:rPr>
              <a:t>a</a:t>
            </a:r>
            <a:r>
              <a:rPr sz="6000" spc="-35" dirty="0" smtClean="0">
                <a:solidFill>
                  <a:srgbClr val="1F497D"/>
                </a:solidFill>
                <a:latin typeface="Lao UI"/>
                <a:cs typeface="Lao UI"/>
              </a:rPr>
              <a:t>nd Drin</a:t>
            </a:r>
            <a:r>
              <a:rPr sz="6000" spc="10" dirty="0" smtClean="0">
                <a:solidFill>
                  <a:srgbClr val="1F497D"/>
                </a:solidFill>
                <a:latin typeface="Lao UI"/>
                <a:cs typeface="Lao UI"/>
              </a:rPr>
              <a:t>k</a:t>
            </a:r>
            <a:r>
              <a:rPr sz="6000" dirty="0" smtClean="0">
                <a:solidFill>
                  <a:srgbClr val="1F497D"/>
                </a:solidFill>
                <a:latin typeface="Lao UI"/>
                <a:cs typeface="Lao UI"/>
              </a:rPr>
              <a:t>s</a:t>
            </a:r>
            <a:endParaRPr sz="6000" dirty="0">
              <a:solidFill>
                <a:srgbClr val="1F497D"/>
              </a:solidFill>
              <a:latin typeface="Lao UI"/>
              <a:cs typeface="Lao UI"/>
            </a:endParaRPr>
          </a:p>
        </p:txBody>
      </p:sp>
      <p:sp>
        <p:nvSpPr>
          <p:cNvPr id="8" name="object 8"/>
          <p:cNvSpPr/>
          <p:nvPr/>
        </p:nvSpPr>
        <p:spPr>
          <a:xfrm>
            <a:off x="6629400" y="2523749"/>
            <a:ext cx="4453128" cy="3051048"/>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Tree>
    <p:extLst>
      <p:ext uri="{BB962C8B-B14F-4D97-AF65-F5344CB8AC3E}">
        <p14:creationId xmlns:p14="http://schemas.microsoft.com/office/powerpoint/2010/main" val="29869586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 y="6152388"/>
            <a:ext cx="3144012" cy="50292"/>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0780776" y="6170676"/>
            <a:ext cx="1146048" cy="550164"/>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p:nvPr/>
        </p:nvSpPr>
        <p:spPr>
          <a:xfrm>
            <a:off x="0" y="0"/>
            <a:ext cx="12192000" cy="958596"/>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5" name="object 5"/>
          <p:cNvSpPr txBox="1">
            <a:spLocks noGrp="1"/>
          </p:cNvSpPr>
          <p:nvPr>
            <p:ph type="title"/>
          </p:nvPr>
        </p:nvSpPr>
        <p:spPr>
          <a:xfrm>
            <a:off x="168301" y="-32004"/>
            <a:ext cx="10871200" cy="990600"/>
          </a:xfrm>
          <a:prstGeom prst="rect">
            <a:avLst/>
          </a:prstGeom>
        </p:spPr>
        <p:txBody>
          <a:bodyPr vert="horz" wrap="square" lIns="0" tIns="0" rIns="0" bIns="0" rtlCol="0">
            <a:noAutofit/>
          </a:bodyPr>
          <a:lstStyle/>
          <a:p>
            <a:pPr marL="12700">
              <a:lnSpc>
                <a:spcPts val="7130"/>
              </a:lnSpc>
            </a:pPr>
            <a:r>
              <a:rPr sz="6000" dirty="0" smtClean="0">
                <a:latin typeface="Lao UI"/>
                <a:cs typeface="Lao UI"/>
              </a:rPr>
              <a:t>Physical</a:t>
            </a:r>
            <a:r>
              <a:rPr sz="6000" spc="-5" dirty="0" smtClean="0">
                <a:latin typeface="Lao UI"/>
                <a:cs typeface="Lao UI"/>
              </a:rPr>
              <a:t> </a:t>
            </a:r>
            <a:r>
              <a:rPr sz="6000" spc="-25" dirty="0" smtClean="0">
                <a:latin typeface="Lao UI"/>
                <a:cs typeface="Lao UI"/>
              </a:rPr>
              <a:t>Activity</a:t>
            </a:r>
            <a:endParaRPr sz="6000" dirty="0">
              <a:latin typeface="Lao UI"/>
              <a:cs typeface="Lao UI"/>
            </a:endParaRPr>
          </a:p>
        </p:txBody>
      </p:sp>
      <p:sp>
        <p:nvSpPr>
          <p:cNvPr id="7" name="object 7"/>
          <p:cNvSpPr txBox="1">
            <a:spLocks noGrp="1"/>
          </p:cNvSpPr>
          <p:nvPr>
            <p:ph type="sldNum" sz="quarter" idx="12"/>
          </p:nvPr>
        </p:nvSpPr>
        <p:spPr>
          <a:prstGeom prst="rect">
            <a:avLst/>
          </a:prstGeom>
        </p:spPr>
        <p:txBody>
          <a:bodyPr vert="horz" wrap="square" lIns="0" tIns="0" rIns="0" bIns="0" rtlCol="0">
            <a:noAutofit/>
          </a:bodyPr>
          <a:lstStyle/>
          <a:p>
            <a:pPr marL="70485"/>
            <a:fld id="{81D60167-4931-47E6-BA6A-407CBD079E47}" type="slidenum">
              <a:rPr sz="1200" spc="-10" dirty="0" smtClean="0">
                <a:latin typeface="Calibri"/>
                <a:cs typeface="Calibri"/>
              </a:rPr>
              <a:pPr marL="70485"/>
              <a:t>45</a:t>
            </a:fld>
            <a:endParaRPr sz="1200">
              <a:latin typeface="Calibri"/>
              <a:cs typeface="Calibri"/>
            </a:endParaRPr>
          </a:p>
        </p:txBody>
      </p:sp>
      <p:sp>
        <p:nvSpPr>
          <p:cNvPr id="6" name="object 6"/>
          <p:cNvSpPr txBox="1"/>
          <p:nvPr/>
        </p:nvSpPr>
        <p:spPr>
          <a:xfrm>
            <a:off x="168301" y="1257490"/>
            <a:ext cx="11855398" cy="3693795"/>
          </a:xfrm>
          <a:prstGeom prst="rect">
            <a:avLst/>
          </a:prstGeom>
        </p:spPr>
        <p:txBody>
          <a:bodyPr vert="horz" wrap="square" lIns="0" tIns="0" rIns="0" bIns="0" rtlCol="0">
            <a:noAutofit/>
          </a:bodyPr>
          <a:lstStyle/>
          <a:p>
            <a:pPr lvl="1"/>
            <a:r>
              <a:rPr lang="en-US" sz="4000" dirty="0">
                <a:solidFill>
                  <a:prstClr val="black"/>
                </a:solidFill>
                <a:latin typeface="Calibri" panose="020F0502020204030204" pitchFamily="34" charset="0"/>
              </a:rPr>
              <a:t>How much time per day should children do “structured” or teacher-led, physical </a:t>
            </a:r>
            <a:r>
              <a:rPr lang="en-US" sz="4000" dirty="0" smtClean="0">
                <a:solidFill>
                  <a:prstClr val="black"/>
                </a:solidFill>
                <a:latin typeface="Calibri" panose="020F0502020204030204" pitchFamily="34" charset="0"/>
              </a:rPr>
              <a:t>activity?</a:t>
            </a:r>
            <a:endParaRPr lang="en-US" sz="4000" dirty="0">
              <a:solidFill>
                <a:prstClr val="black"/>
              </a:solidFill>
              <a:latin typeface="Calibri" panose="020F0502020204030204" pitchFamily="34" charset="0"/>
            </a:endParaRPr>
          </a:p>
          <a:p>
            <a:pPr lvl="2"/>
            <a:endParaRPr lang="en-US" sz="4000" dirty="0" smtClean="0">
              <a:solidFill>
                <a:prstClr val="black"/>
              </a:solidFill>
              <a:latin typeface="Calibri" panose="020F0502020204030204" pitchFamily="34" charset="0"/>
            </a:endParaRPr>
          </a:p>
          <a:p>
            <a:pPr lvl="2"/>
            <a:r>
              <a:rPr lang="en-US" sz="4000" dirty="0" smtClean="0">
                <a:solidFill>
                  <a:prstClr val="black"/>
                </a:solidFill>
                <a:latin typeface="Calibri" panose="020F0502020204030204" pitchFamily="34" charset="0"/>
              </a:rPr>
              <a:t>A. At </a:t>
            </a:r>
            <a:r>
              <a:rPr lang="en-US" sz="4000" dirty="0">
                <a:solidFill>
                  <a:prstClr val="black"/>
                </a:solidFill>
                <a:latin typeface="Calibri" panose="020F0502020204030204" pitchFamily="34" charset="0"/>
              </a:rPr>
              <a:t>least 15 minutes</a:t>
            </a:r>
          </a:p>
          <a:p>
            <a:pPr lvl="2"/>
            <a:r>
              <a:rPr lang="en-US" sz="4000" dirty="0" smtClean="0">
                <a:solidFill>
                  <a:prstClr val="black"/>
                </a:solidFill>
                <a:latin typeface="Calibri" panose="020F0502020204030204" pitchFamily="34" charset="0"/>
              </a:rPr>
              <a:t>B. At </a:t>
            </a:r>
            <a:r>
              <a:rPr lang="en-US" sz="4000" dirty="0">
                <a:solidFill>
                  <a:prstClr val="black"/>
                </a:solidFill>
                <a:latin typeface="Calibri" panose="020F0502020204030204" pitchFamily="34" charset="0"/>
              </a:rPr>
              <a:t>least 30 minutes</a:t>
            </a:r>
          </a:p>
          <a:p>
            <a:pPr lvl="2"/>
            <a:r>
              <a:rPr lang="en-US" sz="4000" dirty="0" smtClean="0">
                <a:solidFill>
                  <a:prstClr val="black"/>
                </a:solidFill>
                <a:latin typeface="Calibri" panose="020F0502020204030204" pitchFamily="34" charset="0"/>
              </a:rPr>
              <a:t>C. At </a:t>
            </a:r>
            <a:r>
              <a:rPr lang="en-US" sz="4000" dirty="0">
                <a:solidFill>
                  <a:prstClr val="black"/>
                </a:solidFill>
                <a:latin typeface="Calibri" panose="020F0502020204030204" pitchFamily="34" charset="0"/>
              </a:rPr>
              <a:t>least 60 minutes</a:t>
            </a:r>
          </a:p>
          <a:p>
            <a:pPr lvl="2"/>
            <a:r>
              <a:rPr lang="en-US" sz="4000" dirty="0" smtClean="0">
                <a:solidFill>
                  <a:prstClr val="black"/>
                </a:solidFill>
                <a:latin typeface="Calibri" panose="020F0502020204030204" pitchFamily="34" charset="0"/>
              </a:rPr>
              <a:t>D. At </a:t>
            </a:r>
            <a:r>
              <a:rPr lang="en-US" sz="4000" dirty="0">
                <a:solidFill>
                  <a:prstClr val="black"/>
                </a:solidFill>
                <a:latin typeface="Calibri" panose="020F0502020204030204" pitchFamily="34" charset="0"/>
              </a:rPr>
              <a:t>least 120 minutes (2 hours)</a:t>
            </a:r>
          </a:p>
          <a:p>
            <a:pPr>
              <a:lnSpc>
                <a:spcPts val="800"/>
              </a:lnSpc>
              <a:spcBef>
                <a:spcPts val="7"/>
              </a:spcBef>
              <a:buFont typeface="Arial"/>
              <a:buChar char="•"/>
            </a:pPr>
            <a:endParaRPr sz="2400" dirty="0">
              <a:solidFill>
                <a:prstClr val="black"/>
              </a:solidFill>
            </a:endParaRPr>
          </a:p>
          <a:p>
            <a:pPr>
              <a:lnSpc>
                <a:spcPts val="1000"/>
              </a:lnSpc>
              <a:buFont typeface="Arial"/>
              <a:buChar char="•"/>
            </a:pPr>
            <a:endParaRPr sz="2400" dirty="0">
              <a:solidFill>
                <a:prstClr val="black"/>
              </a:solidFill>
            </a:endParaRPr>
          </a:p>
          <a:p>
            <a:pPr>
              <a:lnSpc>
                <a:spcPts val="1000"/>
              </a:lnSpc>
              <a:buFont typeface="Arial"/>
              <a:buChar char="•"/>
            </a:pPr>
            <a:endParaRPr sz="2400" dirty="0">
              <a:solidFill>
                <a:prstClr val="black"/>
              </a:solidFill>
            </a:endParaRPr>
          </a:p>
        </p:txBody>
      </p:sp>
      <p:sp>
        <p:nvSpPr>
          <p:cNvPr id="8" name="object 7"/>
          <p:cNvSpPr/>
          <p:nvPr/>
        </p:nvSpPr>
        <p:spPr>
          <a:xfrm>
            <a:off x="8305800" y="3104388"/>
            <a:ext cx="2246376" cy="3048000"/>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Tree>
    <p:extLst>
      <p:ext uri="{BB962C8B-B14F-4D97-AF65-F5344CB8AC3E}">
        <p14:creationId xmlns:p14="http://schemas.microsoft.com/office/powerpoint/2010/main" val="3312076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 y="6152388"/>
            <a:ext cx="3144012" cy="50292"/>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0780776" y="6170676"/>
            <a:ext cx="1146048" cy="550164"/>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p:nvPr/>
        </p:nvSpPr>
        <p:spPr>
          <a:xfrm>
            <a:off x="0" y="0"/>
            <a:ext cx="12192000" cy="958596"/>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5" name="object 5"/>
          <p:cNvSpPr txBox="1">
            <a:spLocks noGrp="1"/>
          </p:cNvSpPr>
          <p:nvPr>
            <p:ph type="title"/>
          </p:nvPr>
        </p:nvSpPr>
        <p:spPr>
          <a:xfrm>
            <a:off x="328706" y="-16002"/>
            <a:ext cx="10871200" cy="990600"/>
          </a:xfrm>
          <a:prstGeom prst="rect">
            <a:avLst/>
          </a:prstGeom>
        </p:spPr>
        <p:txBody>
          <a:bodyPr vert="horz" wrap="square" lIns="0" tIns="0" rIns="0" bIns="0" rtlCol="0">
            <a:noAutofit/>
          </a:bodyPr>
          <a:lstStyle/>
          <a:p>
            <a:pPr marL="12700">
              <a:lnSpc>
                <a:spcPts val="7130"/>
              </a:lnSpc>
            </a:pPr>
            <a:r>
              <a:rPr sz="6000" dirty="0" smtClean="0">
                <a:latin typeface="Lao UI"/>
                <a:cs typeface="Lao UI"/>
              </a:rPr>
              <a:t>Physical</a:t>
            </a:r>
            <a:r>
              <a:rPr sz="6000" spc="-5" dirty="0" smtClean="0">
                <a:latin typeface="Lao UI"/>
                <a:cs typeface="Lao UI"/>
              </a:rPr>
              <a:t> </a:t>
            </a:r>
            <a:r>
              <a:rPr sz="6000" spc="-25" dirty="0" smtClean="0">
                <a:latin typeface="Lao UI"/>
                <a:cs typeface="Lao UI"/>
              </a:rPr>
              <a:t>Activity</a:t>
            </a:r>
            <a:endParaRPr sz="6000" dirty="0">
              <a:latin typeface="Lao UI"/>
              <a:cs typeface="Lao UI"/>
            </a:endParaRPr>
          </a:p>
        </p:txBody>
      </p:sp>
      <p:sp>
        <p:nvSpPr>
          <p:cNvPr id="7" name="object 7"/>
          <p:cNvSpPr txBox="1">
            <a:spLocks noGrp="1"/>
          </p:cNvSpPr>
          <p:nvPr>
            <p:ph type="sldNum" sz="quarter" idx="12"/>
          </p:nvPr>
        </p:nvSpPr>
        <p:spPr>
          <a:prstGeom prst="rect">
            <a:avLst/>
          </a:prstGeom>
        </p:spPr>
        <p:txBody>
          <a:bodyPr vert="horz" wrap="square" lIns="0" tIns="0" rIns="0" bIns="0" rtlCol="0">
            <a:noAutofit/>
          </a:bodyPr>
          <a:lstStyle/>
          <a:p>
            <a:pPr marL="70485"/>
            <a:fld id="{81D60167-4931-47E6-BA6A-407CBD079E47}" type="slidenum">
              <a:rPr sz="1200" spc="-10" dirty="0" smtClean="0">
                <a:latin typeface="Calibri"/>
                <a:cs typeface="Calibri"/>
              </a:rPr>
              <a:pPr marL="70485"/>
              <a:t>46</a:t>
            </a:fld>
            <a:endParaRPr sz="1200">
              <a:latin typeface="Calibri"/>
              <a:cs typeface="Calibri"/>
            </a:endParaRPr>
          </a:p>
        </p:txBody>
      </p:sp>
      <p:sp>
        <p:nvSpPr>
          <p:cNvPr id="6" name="object 6"/>
          <p:cNvSpPr txBox="1"/>
          <p:nvPr/>
        </p:nvSpPr>
        <p:spPr>
          <a:xfrm>
            <a:off x="168301" y="1257490"/>
            <a:ext cx="11855398" cy="3693795"/>
          </a:xfrm>
          <a:prstGeom prst="rect">
            <a:avLst/>
          </a:prstGeom>
        </p:spPr>
        <p:txBody>
          <a:bodyPr vert="horz" wrap="square" lIns="0" tIns="0" rIns="0" bIns="0" rtlCol="0">
            <a:noAutofit/>
          </a:bodyPr>
          <a:lstStyle/>
          <a:p>
            <a:pPr lvl="1"/>
            <a:r>
              <a:rPr lang="en-US" sz="4000" dirty="0">
                <a:solidFill>
                  <a:prstClr val="black"/>
                </a:solidFill>
                <a:latin typeface="Calibri" panose="020F0502020204030204" pitchFamily="34" charset="0"/>
              </a:rPr>
              <a:t>How much time per day should children do “structured” or teacher-led, physical </a:t>
            </a:r>
            <a:r>
              <a:rPr lang="en-US" sz="4000" dirty="0" smtClean="0">
                <a:solidFill>
                  <a:prstClr val="black"/>
                </a:solidFill>
                <a:latin typeface="Calibri" panose="020F0502020204030204" pitchFamily="34" charset="0"/>
              </a:rPr>
              <a:t>activity?</a:t>
            </a:r>
            <a:endParaRPr lang="en-US" sz="4000" dirty="0">
              <a:solidFill>
                <a:prstClr val="black"/>
              </a:solidFill>
              <a:latin typeface="Calibri" panose="020F0502020204030204" pitchFamily="34" charset="0"/>
            </a:endParaRPr>
          </a:p>
          <a:p>
            <a:pPr lvl="2"/>
            <a:endParaRPr lang="en-US" sz="4000" dirty="0" smtClean="0">
              <a:solidFill>
                <a:prstClr val="black"/>
              </a:solidFill>
              <a:latin typeface="Calibri" panose="020F0502020204030204" pitchFamily="34" charset="0"/>
            </a:endParaRPr>
          </a:p>
          <a:p>
            <a:pPr lvl="2"/>
            <a:r>
              <a:rPr lang="en-US" sz="4000" dirty="0" smtClean="0">
                <a:solidFill>
                  <a:prstClr val="black"/>
                </a:solidFill>
                <a:latin typeface="Calibri" panose="020F0502020204030204" pitchFamily="34" charset="0"/>
              </a:rPr>
              <a:t>A. At </a:t>
            </a:r>
            <a:r>
              <a:rPr lang="en-US" sz="4000" dirty="0">
                <a:solidFill>
                  <a:prstClr val="black"/>
                </a:solidFill>
                <a:latin typeface="Calibri" panose="020F0502020204030204" pitchFamily="34" charset="0"/>
              </a:rPr>
              <a:t>least 15 minutes</a:t>
            </a:r>
          </a:p>
          <a:p>
            <a:pPr lvl="2"/>
            <a:r>
              <a:rPr lang="en-US" sz="4000" dirty="0" smtClean="0">
                <a:solidFill>
                  <a:prstClr val="black"/>
                </a:solidFill>
                <a:latin typeface="Calibri" panose="020F0502020204030204" pitchFamily="34" charset="0"/>
              </a:rPr>
              <a:t>B. At </a:t>
            </a:r>
            <a:r>
              <a:rPr lang="en-US" sz="4000" dirty="0">
                <a:solidFill>
                  <a:prstClr val="black"/>
                </a:solidFill>
                <a:latin typeface="Calibri" panose="020F0502020204030204" pitchFamily="34" charset="0"/>
              </a:rPr>
              <a:t>least 30 minutes</a:t>
            </a:r>
          </a:p>
          <a:p>
            <a:pPr lvl="2"/>
            <a:r>
              <a:rPr lang="en-US" sz="4000" b="1" dirty="0" smtClean="0">
                <a:solidFill>
                  <a:srgbClr val="9C32A4"/>
                </a:solidFill>
                <a:latin typeface="Calibri" panose="020F0502020204030204" pitchFamily="34" charset="0"/>
              </a:rPr>
              <a:t>C. At </a:t>
            </a:r>
            <a:r>
              <a:rPr lang="en-US" sz="4000" b="1" dirty="0">
                <a:solidFill>
                  <a:srgbClr val="9C32A4"/>
                </a:solidFill>
                <a:latin typeface="Calibri" panose="020F0502020204030204" pitchFamily="34" charset="0"/>
              </a:rPr>
              <a:t>least 60 minutes</a:t>
            </a:r>
          </a:p>
          <a:p>
            <a:pPr lvl="2"/>
            <a:r>
              <a:rPr lang="en-US" sz="4000" dirty="0" smtClean="0">
                <a:solidFill>
                  <a:prstClr val="black"/>
                </a:solidFill>
                <a:latin typeface="Calibri" panose="020F0502020204030204" pitchFamily="34" charset="0"/>
              </a:rPr>
              <a:t>D. At </a:t>
            </a:r>
            <a:r>
              <a:rPr lang="en-US" sz="4000" dirty="0">
                <a:solidFill>
                  <a:prstClr val="black"/>
                </a:solidFill>
                <a:latin typeface="Calibri" panose="020F0502020204030204" pitchFamily="34" charset="0"/>
              </a:rPr>
              <a:t>least 120 minutes (2 hours)</a:t>
            </a:r>
          </a:p>
          <a:p>
            <a:pPr>
              <a:lnSpc>
                <a:spcPts val="800"/>
              </a:lnSpc>
              <a:spcBef>
                <a:spcPts val="7"/>
              </a:spcBef>
              <a:buFont typeface="Arial"/>
              <a:buChar char="•"/>
            </a:pPr>
            <a:endParaRPr sz="2400" dirty="0">
              <a:solidFill>
                <a:prstClr val="black"/>
              </a:solidFill>
            </a:endParaRPr>
          </a:p>
          <a:p>
            <a:pPr>
              <a:lnSpc>
                <a:spcPts val="1000"/>
              </a:lnSpc>
              <a:buFont typeface="Arial"/>
              <a:buChar char="•"/>
            </a:pPr>
            <a:endParaRPr sz="2400" dirty="0">
              <a:solidFill>
                <a:prstClr val="black"/>
              </a:solidFill>
            </a:endParaRPr>
          </a:p>
          <a:p>
            <a:pPr>
              <a:lnSpc>
                <a:spcPts val="1000"/>
              </a:lnSpc>
              <a:buFont typeface="Arial"/>
              <a:buChar char="•"/>
            </a:pPr>
            <a:endParaRPr sz="2400" dirty="0">
              <a:solidFill>
                <a:prstClr val="black"/>
              </a:solidFill>
            </a:endParaRPr>
          </a:p>
        </p:txBody>
      </p:sp>
      <p:sp>
        <p:nvSpPr>
          <p:cNvPr id="8" name="object 7"/>
          <p:cNvSpPr/>
          <p:nvPr/>
        </p:nvSpPr>
        <p:spPr>
          <a:xfrm>
            <a:off x="8305800" y="3104388"/>
            <a:ext cx="2246376" cy="3048000"/>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Tree>
    <p:extLst>
      <p:ext uri="{BB962C8B-B14F-4D97-AF65-F5344CB8AC3E}">
        <p14:creationId xmlns:p14="http://schemas.microsoft.com/office/powerpoint/2010/main" val="25988321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 y="6152388"/>
            <a:ext cx="3144012" cy="50292"/>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0780776" y="6170676"/>
            <a:ext cx="1146048" cy="550164"/>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p:nvPr/>
        </p:nvSpPr>
        <p:spPr>
          <a:xfrm>
            <a:off x="0" y="0"/>
            <a:ext cx="12192000" cy="941832"/>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9" name="object 9"/>
          <p:cNvSpPr/>
          <p:nvPr/>
        </p:nvSpPr>
        <p:spPr>
          <a:xfrm>
            <a:off x="0" y="0"/>
            <a:ext cx="12192000" cy="941832"/>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10" name="object 10"/>
          <p:cNvSpPr txBox="1"/>
          <p:nvPr/>
        </p:nvSpPr>
        <p:spPr>
          <a:xfrm>
            <a:off x="132118" y="1227841"/>
            <a:ext cx="11359793" cy="4974839"/>
          </a:xfrm>
          <a:prstGeom prst="rect">
            <a:avLst/>
          </a:prstGeom>
        </p:spPr>
        <p:txBody>
          <a:bodyPr vert="horz" wrap="square" lIns="0" tIns="0" rIns="0" bIns="0" rtlCol="0">
            <a:noAutofit/>
          </a:bodyPr>
          <a:lstStyle/>
          <a:p>
            <a:pPr lvl="1"/>
            <a:r>
              <a:rPr lang="en-US" sz="4000" dirty="0">
                <a:solidFill>
                  <a:prstClr val="black"/>
                </a:solidFill>
                <a:latin typeface="Calibri" panose="020F0502020204030204" pitchFamily="34" charset="0"/>
              </a:rPr>
              <a:t>What is the maximum recommended amount of screen time per day for children</a:t>
            </a:r>
            <a:r>
              <a:rPr lang="en-US" sz="4000" b="1" dirty="0">
                <a:solidFill>
                  <a:prstClr val="black"/>
                </a:solidFill>
                <a:latin typeface="Calibri" panose="020F0502020204030204" pitchFamily="34" charset="0"/>
              </a:rPr>
              <a:t> over 2 years old</a:t>
            </a:r>
            <a:r>
              <a:rPr lang="en-US" sz="4000" dirty="0">
                <a:solidFill>
                  <a:prstClr val="black"/>
                </a:solidFill>
                <a:latin typeface="Calibri" panose="020F0502020204030204" pitchFamily="34" charset="0"/>
              </a:rPr>
              <a:t>?</a:t>
            </a:r>
          </a:p>
          <a:p>
            <a:pPr lvl="2"/>
            <a:endParaRPr lang="en-US" sz="4000" dirty="0" smtClean="0">
              <a:solidFill>
                <a:prstClr val="black"/>
              </a:solidFill>
              <a:latin typeface="Calibri" panose="020F0502020204030204" pitchFamily="34" charset="0"/>
            </a:endParaRPr>
          </a:p>
          <a:p>
            <a:pPr lvl="2"/>
            <a:r>
              <a:rPr lang="en-US" sz="4000" dirty="0" smtClean="0">
                <a:solidFill>
                  <a:prstClr val="black"/>
                </a:solidFill>
                <a:latin typeface="Calibri" panose="020F0502020204030204" pitchFamily="34" charset="0"/>
              </a:rPr>
              <a:t>	A. 1 </a:t>
            </a:r>
            <a:r>
              <a:rPr lang="en-US" sz="4000" dirty="0">
                <a:solidFill>
                  <a:prstClr val="black"/>
                </a:solidFill>
                <a:latin typeface="Calibri" panose="020F0502020204030204" pitchFamily="34" charset="0"/>
              </a:rPr>
              <a:t>hour</a:t>
            </a:r>
          </a:p>
          <a:p>
            <a:pPr lvl="2"/>
            <a:r>
              <a:rPr lang="en-US" sz="4000" dirty="0" smtClean="0">
                <a:solidFill>
                  <a:prstClr val="black"/>
                </a:solidFill>
                <a:latin typeface="Calibri" panose="020F0502020204030204" pitchFamily="34" charset="0"/>
              </a:rPr>
              <a:t>	B. 2 </a:t>
            </a:r>
            <a:r>
              <a:rPr lang="en-US" sz="4000" dirty="0">
                <a:solidFill>
                  <a:prstClr val="black"/>
                </a:solidFill>
                <a:latin typeface="Calibri" panose="020F0502020204030204" pitchFamily="34" charset="0"/>
              </a:rPr>
              <a:t>hours</a:t>
            </a:r>
          </a:p>
          <a:p>
            <a:pPr lvl="2"/>
            <a:r>
              <a:rPr lang="en-US" sz="4000" dirty="0" smtClean="0">
                <a:solidFill>
                  <a:prstClr val="black"/>
                </a:solidFill>
                <a:latin typeface="Calibri" panose="020F0502020204030204" pitchFamily="34" charset="0"/>
              </a:rPr>
              <a:t>	C. 3 </a:t>
            </a:r>
            <a:r>
              <a:rPr lang="en-US" sz="4000" dirty="0">
                <a:solidFill>
                  <a:prstClr val="black"/>
                </a:solidFill>
                <a:latin typeface="Calibri" panose="020F0502020204030204" pitchFamily="34" charset="0"/>
              </a:rPr>
              <a:t>hours</a:t>
            </a:r>
          </a:p>
          <a:p>
            <a:pPr lvl="2"/>
            <a:r>
              <a:rPr lang="en-US" sz="4000" dirty="0" smtClean="0">
                <a:solidFill>
                  <a:prstClr val="black"/>
                </a:solidFill>
                <a:latin typeface="Calibri" panose="020F0502020204030204" pitchFamily="34" charset="0"/>
              </a:rPr>
              <a:t>	D. 4 </a:t>
            </a:r>
            <a:r>
              <a:rPr lang="en-US" sz="4000" dirty="0">
                <a:solidFill>
                  <a:prstClr val="black"/>
                </a:solidFill>
                <a:latin typeface="Calibri" panose="020F0502020204030204" pitchFamily="34" charset="0"/>
              </a:rPr>
              <a:t>hours</a:t>
            </a:r>
          </a:p>
          <a:p>
            <a:pPr marL="12700"/>
            <a:endParaRPr sz="2000" dirty="0">
              <a:solidFill>
                <a:prstClr val="black"/>
              </a:solidFill>
              <a:latin typeface="Lao UI"/>
              <a:cs typeface="Lao UI"/>
            </a:endParaRPr>
          </a:p>
        </p:txBody>
      </p:sp>
      <p:sp>
        <p:nvSpPr>
          <p:cNvPr id="12" name="object 12"/>
          <p:cNvSpPr txBox="1">
            <a:spLocks noGrp="1"/>
          </p:cNvSpPr>
          <p:nvPr>
            <p:ph type="title"/>
          </p:nvPr>
        </p:nvSpPr>
        <p:spPr>
          <a:xfrm>
            <a:off x="132118" y="0"/>
            <a:ext cx="10871200" cy="990600"/>
          </a:xfrm>
          <a:prstGeom prst="rect">
            <a:avLst/>
          </a:prstGeom>
        </p:spPr>
        <p:txBody>
          <a:bodyPr vert="horz" wrap="square" lIns="0" tIns="0" rIns="0" bIns="0" rtlCol="0">
            <a:noAutofit/>
          </a:bodyPr>
          <a:lstStyle/>
          <a:p>
            <a:pPr marL="12700">
              <a:lnSpc>
                <a:spcPts val="7134"/>
              </a:lnSpc>
            </a:pPr>
            <a:r>
              <a:rPr sz="6000" dirty="0" smtClean="0">
                <a:latin typeface="Lao UI"/>
                <a:cs typeface="Lao UI"/>
              </a:rPr>
              <a:t>Screen Time</a:t>
            </a:r>
            <a:endParaRPr sz="6000" dirty="0">
              <a:latin typeface="Lao UI"/>
              <a:cs typeface="Lao UI"/>
            </a:endParaRPr>
          </a:p>
        </p:txBody>
      </p:sp>
      <p:sp>
        <p:nvSpPr>
          <p:cNvPr id="11" name="object 11"/>
          <p:cNvSpPr txBox="1"/>
          <p:nvPr/>
        </p:nvSpPr>
        <p:spPr>
          <a:xfrm>
            <a:off x="614582" y="4220464"/>
            <a:ext cx="10346055" cy="1275080"/>
          </a:xfrm>
          <a:prstGeom prst="rect">
            <a:avLst/>
          </a:prstGeom>
        </p:spPr>
        <p:txBody>
          <a:bodyPr vert="horz" wrap="square" lIns="0" tIns="0" rIns="0" bIns="0" rtlCol="0">
            <a:noAutofit/>
          </a:bodyPr>
          <a:lstStyle/>
          <a:p>
            <a:pPr marL="241300" indent="-229235">
              <a:buFont typeface="Arial"/>
              <a:buChar char="•"/>
              <a:tabLst>
                <a:tab pos="241300" algn="l"/>
              </a:tabLst>
            </a:pPr>
            <a:endParaRPr sz="2400" dirty="0">
              <a:solidFill>
                <a:prstClr val="black"/>
              </a:solidFill>
              <a:latin typeface="Lao UI"/>
              <a:cs typeface="Lao UI"/>
            </a:endParaRPr>
          </a:p>
        </p:txBody>
      </p:sp>
      <p:sp>
        <p:nvSpPr>
          <p:cNvPr id="14" name="object 14"/>
          <p:cNvSpPr txBox="1"/>
          <p:nvPr/>
        </p:nvSpPr>
        <p:spPr>
          <a:xfrm>
            <a:off x="6149467" y="1683003"/>
            <a:ext cx="4767580" cy="681355"/>
          </a:xfrm>
          <a:prstGeom prst="rect">
            <a:avLst/>
          </a:prstGeom>
        </p:spPr>
        <p:txBody>
          <a:bodyPr vert="horz" wrap="square" lIns="0" tIns="0" rIns="0" bIns="0" rtlCol="0">
            <a:noAutofit/>
          </a:bodyPr>
          <a:lstStyle/>
          <a:p>
            <a:pPr marL="12700"/>
            <a:endParaRPr sz="2000" dirty="0">
              <a:solidFill>
                <a:prstClr val="black"/>
              </a:solidFill>
              <a:latin typeface="Lao UI"/>
              <a:cs typeface="Lao UI"/>
            </a:endParaRPr>
          </a:p>
        </p:txBody>
      </p:sp>
      <p:sp>
        <p:nvSpPr>
          <p:cNvPr id="15" name="object 15"/>
          <p:cNvSpPr txBox="1"/>
          <p:nvPr/>
        </p:nvSpPr>
        <p:spPr>
          <a:xfrm>
            <a:off x="6606669" y="2488952"/>
            <a:ext cx="1981835" cy="1501775"/>
          </a:xfrm>
          <a:prstGeom prst="rect">
            <a:avLst/>
          </a:prstGeom>
        </p:spPr>
        <p:txBody>
          <a:bodyPr vert="horz" wrap="square" lIns="0" tIns="0" rIns="0" bIns="0" rtlCol="0">
            <a:noAutofit/>
          </a:bodyPr>
          <a:lstStyle/>
          <a:p>
            <a:pPr marL="241300" indent="-228600">
              <a:buFont typeface="Arial"/>
              <a:buChar char="•"/>
              <a:tabLst>
                <a:tab pos="240665" algn="l"/>
              </a:tabLst>
            </a:pPr>
            <a:endParaRPr dirty="0">
              <a:solidFill>
                <a:prstClr val="black"/>
              </a:solidFill>
              <a:latin typeface="Lao UI"/>
              <a:cs typeface="Lao UI"/>
            </a:endParaRPr>
          </a:p>
        </p:txBody>
      </p:sp>
      <p:sp>
        <p:nvSpPr>
          <p:cNvPr id="16" name="object 11"/>
          <p:cNvSpPr/>
          <p:nvPr/>
        </p:nvSpPr>
        <p:spPr>
          <a:xfrm>
            <a:off x="6477000" y="2670180"/>
            <a:ext cx="3755136" cy="3273419"/>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Tree>
    <p:extLst>
      <p:ext uri="{BB962C8B-B14F-4D97-AF65-F5344CB8AC3E}">
        <p14:creationId xmlns:p14="http://schemas.microsoft.com/office/powerpoint/2010/main" val="6746247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 y="6152388"/>
            <a:ext cx="3144012" cy="50292"/>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3" name="object 3"/>
          <p:cNvSpPr/>
          <p:nvPr/>
        </p:nvSpPr>
        <p:spPr>
          <a:xfrm>
            <a:off x="10780776" y="6170676"/>
            <a:ext cx="1146048" cy="550164"/>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4" name="object 4"/>
          <p:cNvSpPr/>
          <p:nvPr/>
        </p:nvSpPr>
        <p:spPr>
          <a:xfrm>
            <a:off x="0" y="0"/>
            <a:ext cx="12192000" cy="941832"/>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9" name="object 9"/>
          <p:cNvSpPr/>
          <p:nvPr/>
        </p:nvSpPr>
        <p:spPr>
          <a:xfrm>
            <a:off x="0" y="0"/>
            <a:ext cx="12192000" cy="941832"/>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10" name="object 10"/>
          <p:cNvSpPr txBox="1"/>
          <p:nvPr/>
        </p:nvSpPr>
        <p:spPr>
          <a:xfrm>
            <a:off x="132118" y="1227841"/>
            <a:ext cx="11359793" cy="4974839"/>
          </a:xfrm>
          <a:prstGeom prst="rect">
            <a:avLst/>
          </a:prstGeom>
        </p:spPr>
        <p:txBody>
          <a:bodyPr vert="horz" wrap="square" lIns="0" tIns="0" rIns="0" bIns="0" rtlCol="0">
            <a:noAutofit/>
          </a:bodyPr>
          <a:lstStyle/>
          <a:p>
            <a:pPr lvl="1"/>
            <a:r>
              <a:rPr lang="en-US" sz="4000" dirty="0">
                <a:solidFill>
                  <a:prstClr val="black"/>
                </a:solidFill>
                <a:latin typeface="Calibri" panose="020F0502020204030204" pitchFamily="34" charset="0"/>
              </a:rPr>
              <a:t>What is the maximum recommended amount of screen time per day for children</a:t>
            </a:r>
            <a:r>
              <a:rPr lang="en-US" sz="4000" b="1" dirty="0">
                <a:solidFill>
                  <a:prstClr val="black"/>
                </a:solidFill>
                <a:latin typeface="Calibri" panose="020F0502020204030204" pitchFamily="34" charset="0"/>
              </a:rPr>
              <a:t> over 2 years old</a:t>
            </a:r>
            <a:r>
              <a:rPr lang="en-US" sz="4000" dirty="0">
                <a:solidFill>
                  <a:prstClr val="black"/>
                </a:solidFill>
                <a:latin typeface="Calibri" panose="020F0502020204030204" pitchFamily="34" charset="0"/>
              </a:rPr>
              <a:t>?</a:t>
            </a:r>
          </a:p>
          <a:p>
            <a:pPr lvl="2"/>
            <a:endParaRPr lang="en-US" sz="4000" dirty="0" smtClean="0">
              <a:solidFill>
                <a:prstClr val="black"/>
              </a:solidFill>
              <a:latin typeface="Calibri" panose="020F0502020204030204" pitchFamily="34" charset="0"/>
            </a:endParaRPr>
          </a:p>
          <a:p>
            <a:pPr lvl="2"/>
            <a:r>
              <a:rPr lang="en-US" sz="4000" dirty="0" smtClean="0">
                <a:solidFill>
                  <a:prstClr val="black"/>
                </a:solidFill>
                <a:latin typeface="Calibri" panose="020F0502020204030204" pitchFamily="34" charset="0"/>
              </a:rPr>
              <a:t>	A. 1 </a:t>
            </a:r>
            <a:r>
              <a:rPr lang="en-US" sz="4000" dirty="0">
                <a:solidFill>
                  <a:prstClr val="black"/>
                </a:solidFill>
                <a:latin typeface="Calibri" panose="020F0502020204030204" pitchFamily="34" charset="0"/>
              </a:rPr>
              <a:t>hour</a:t>
            </a:r>
          </a:p>
          <a:p>
            <a:pPr lvl="2"/>
            <a:r>
              <a:rPr lang="en-US" sz="4000" b="1" dirty="0" smtClean="0">
                <a:solidFill>
                  <a:srgbClr val="4F81BD">
                    <a:lumMod val="75000"/>
                  </a:srgbClr>
                </a:solidFill>
                <a:latin typeface="Calibri" panose="020F0502020204030204" pitchFamily="34" charset="0"/>
              </a:rPr>
              <a:t>	</a:t>
            </a:r>
            <a:r>
              <a:rPr lang="en-US" sz="4000" b="1" dirty="0" smtClean="0">
                <a:solidFill>
                  <a:srgbClr val="0EA694"/>
                </a:solidFill>
                <a:latin typeface="Calibri" panose="020F0502020204030204" pitchFamily="34" charset="0"/>
              </a:rPr>
              <a:t>B. 2 </a:t>
            </a:r>
            <a:r>
              <a:rPr lang="en-US" sz="4000" b="1" dirty="0">
                <a:solidFill>
                  <a:srgbClr val="0EA694"/>
                </a:solidFill>
                <a:latin typeface="Calibri" panose="020F0502020204030204" pitchFamily="34" charset="0"/>
              </a:rPr>
              <a:t>hours</a:t>
            </a:r>
          </a:p>
          <a:p>
            <a:pPr lvl="2"/>
            <a:r>
              <a:rPr lang="en-US" sz="4000" dirty="0" smtClean="0">
                <a:solidFill>
                  <a:prstClr val="black"/>
                </a:solidFill>
                <a:latin typeface="Calibri" panose="020F0502020204030204" pitchFamily="34" charset="0"/>
              </a:rPr>
              <a:t>	C. 3 </a:t>
            </a:r>
            <a:r>
              <a:rPr lang="en-US" sz="4000" dirty="0">
                <a:solidFill>
                  <a:prstClr val="black"/>
                </a:solidFill>
                <a:latin typeface="Calibri" panose="020F0502020204030204" pitchFamily="34" charset="0"/>
              </a:rPr>
              <a:t>hours</a:t>
            </a:r>
          </a:p>
          <a:p>
            <a:pPr lvl="2"/>
            <a:r>
              <a:rPr lang="en-US" sz="4000" dirty="0" smtClean="0">
                <a:solidFill>
                  <a:prstClr val="black"/>
                </a:solidFill>
                <a:latin typeface="Calibri" panose="020F0502020204030204" pitchFamily="34" charset="0"/>
              </a:rPr>
              <a:t>	D. 4 </a:t>
            </a:r>
            <a:r>
              <a:rPr lang="en-US" sz="4000" dirty="0">
                <a:solidFill>
                  <a:prstClr val="black"/>
                </a:solidFill>
                <a:latin typeface="Calibri" panose="020F0502020204030204" pitchFamily="34" charset="0"/>
              </a:rPr>
              <a:t>hours</a:t>
            </a:r>
          </a:p>
          <a:p>
            <a:pPr marL="12700"/>
            <a:endParaRPr sz="2000" dirty="0">
              <a:solidFill>
                <a:prstClr val="black"/>
              </a:solidFill>
              <a:latin typeface="Lao UI"/>
              <a:cs typeface="Lao UI"/>
            </a:endParaRPr>
          </a:p>
        </p:txBody>
      </p:sp>
      <p:sp>
        <p:nvSpPr>
          <p:cNvPr id="12" name="object 12"/>
          <p:cNvSpPr txBox="1">
            <a:spLocks noGrp="1"/>
          </p:cNvSpPr>
          <p:nvPr>
            <p:ph type="title"/>
          </p:nvPr>
        </p:nvSpPr>
        <p:spPr>
          <a:xfrm>
            <a:off x="159012" y="-41627"/>
            <a:ext cx="10871200" cy="990600"/>
          </a:xfrm>
          <a:prstGeom prst="rect">
            <a:avLst/>
          </a:prstGeom>
        </p:spPr>
        <p:txBody>
          <a:bodyPr vert="horz" wrap="square" lIns="0" tIns="0" rIns="0" bIns="0" rtlCol="0">
            <a:noAutofit/>
          </a:bodyPr>
          <a:lstStyle/>
          <a:p>
            <a:pPr marL="12700">
              <a:lnSpc>
                <a:spcPts val="7134"/>
              </a:lnSpc>
            </a:pPr>
            <a:r>
              <a:rPr sz="6000" dirty="0" smtClean="0">
                <a:latin typeface="Lao UI"/>
                <a:cs typeface="Lao UI"/>
              </a:rPr>
              <a:t>Screen Time</a:t>
            </a:r>
            <a:endParaRPr sz="6000" dirty="0">
              <a:latin typeface="Lao UI"/>
              <a:cs typeface="Lao UI"/>
            </a:endParaRPr>
          </a:p>
        </p:txBody>
      </p:sp>
      <p:sp>
        <p:nvSpPr>
          <p:cNvPr id="11" name="object 11"/>
          <p:cNvSpPr txBox="1"/>
          <p:nvPr/>
        </p:nvSpPr>
        <p:spPr>
          <a:xfrm>
            <a:off x="614582" y="4220464"/>
            <a:ext cx="10346055" cy="1275080"/>
          </a:xfrm>
          <a:prstGeom prst="rect">
            <a:avLst/>
          </a:prstGeom>
        </p:spPr>
        <p:txBody>
          <a:bodyPr vert="horz" wrap="square" lIns="0" tIns="0" rIns="0" bIns="0" rtlCol="0">
            <a:noAutofit/>
          </a:bodyPr>
          <a:lstStyle/>
          <a:p>
            <a:pPr marL="241300" indent="-229235">
              <a:buFont typeface="Arial"/>
              <a:buChar char="•"/>
              <a:tabLst>
                <a:tab pos="241300" algn="l"/>
              </a:tabLst>
            </a:pPr>
            <a:endParaRPr sz="2400" dirty="0">
              <a:solidFill>
                <a:prstClr val="black"/>
              </a:solidFill>
              <a:latin typeface="Lao UI"/>
              <a:cs typeface="Lao UI"/>
            </a:endParaRPr>
          </a:p>
        </p:txBody>
      </p:sp>
      <p:sp>
        <p:nvSpPr>
          <p:cNvPr id="14" name="object 14"/>
          <p:cNvSpPr txBox="1"/>
          <p:nvPr/>
        </p:nvSpPr>
        <p:spPr>
          <a:xfrm>
            <a:off x="6149467" y="1683003"/>
            <a:ext cx="4767580" cy="681355"/>
          </a:xfrm>
          <a:prstGeom prst="rect">
            <a:avLst/>
          </a:prstGeom>
        </p:spPr>
        <p:txBody>
          <a:bodyPr vert="horz" wrap="square" lIns="0" tIns="0" rIns="0" bIns="0" rtlCol="0">
            <a:noAutofit/>
          </a:bodyPr>
          <a:lstStyle/>
          <a:p>
            <a:pPr marL="12700"/>
            <a:endParaRPr sz="2000" dirty="0">
              <a:solidFill>
                <a:prstClr val="black"/>
              </a:solidFill>
              <a:latin typeface="Lao UI"/>
              <a:cs typeface="Lao UI"/>
            </a:endParaRPr>
          </a:p>
        </p:txBody>
      </p:sp>
      <p:sp>
        <p:nvSpPr>
          <p:cNvPr id="15" name="object 15"/>
          <p:cNvSpPr txBox="1"/>
          <p:nvPr/>
        </p:nvSpPr>
        <p:spPr>
          <a:xfrm>
            <a:off x="6606669" y="2488952"/>
            <a:ext cx="1981835" cy="1501775"/>
          </a:xfrm>
          <a:prstGeom prst="rect">
            <a:avLst/>
          </a:prstGeom>
        </p:spPr>
        <p:txBody>
          <a:bodyPr vert="horz" wrap="square" lIns="0" tIns="0" rIns="0" bIns="0" rtlCol="0">
            <a:noAutofit/>
          </a:bodyPr>
          <a:lstStyle/>
          <a:p>
            <a:pPr marL="241300" indent="-228600">
              <a:buFont typeface="Arial"/>
              <a:buChar char="•"/>
              <a:tabLst>
                <a:tab pos="240665" algn="l"/>
              </a:tabLst>
            </a:pPr>
            <a:endParaRPr dirty="0">
              <a:solidFill>
                <a:prstClr val="black"/>
              </a:solidFill>
              <a:latin typeface="Lao UI"/>
              <a:cs typeface="Lao UI"/>
            </a:endParaRPr>
          </a:p>
        </p:txBody>
      </p:sp>
      <p:sp>
        <p:nvSpPr>
          <p:cNvPr id="16" name="object 11"/>
          <p:cNvSpPr/>
          <p:nvPr/>
        </p:nvSpPr>
        <p:spPr>
          <a:xfrm>
            <a:off x="6477000" y="2670180"/>
            <a:ext cx="3755136" cy="3273419"/>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Tree>
    <p:extLst>
      <p:ext uri="{BB962C8B-B14F-4D97-AF65-F5344CB8AC3E}">
        <p14:creationId xmlns:p14="http://schemas.microsoft.com/office/powerpoint/2010/main" val="42816076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Physical Activity Break</a:t>
            </a:r>
            <a:endParaRPr lang="en-US" dirty="0">
              <a:latin typeface="Calibri" panose="020F0502020204030204" pitchFamily="34" charset="0"/>
            </a:endParaRPr>
          </a:p>
        </p:txBody>
      </p:sp>
      <p:sp>
        <p:nvSpPr>
          <p:cNvPr id="3" name="Content Placeholder 2"/>
          <p:cNvSpPr>
            <a:spLocks noGrp="1"/>
          </p:cNvSpPr>
          <p:nvPr>
            <p:ph sz="quarter" idx="1"/>
          </p:nvPr>
        </p:nvSpPr>
        <p:spPr>
          <a:xfrm>
            <a:off x="816864" y="1981200"/>
            <a:ext cx="10871200" cy="4114800"/>
          </a:xfrm>
        </p:spPr>
        <p:txBody>
          <a:bodyPr>
            <a:normAutofit/>
          </a:bodyPr>
          <a:lstStyle/>
          <a:p>
            <a:pPr marL="0" indent="0">
              <a:buNone/>
            </a:pPr>
            <a:r>
              <a:rPr lang="en-US" sz="6000" dirty="0" smtClean="0">
                <a:solidFill>
                  <a:srgbClr val="0EA694"/>
                </a:solidFill>
              </a:rPr>
              <a:t>Catch and Do</a:t>
            </a:r>
            <a:endParaRPr lang="en-US" sz="6000" dirty="0">
              <a:solidFill>
                <a:srgbClr val="0EA694"/>
              </a:solidFill>
            </a:endParaRPr>
          </a:p>
        </p:txBody>
      </p:sp>
      <p:sp>
        <p:nvSpPr>
          <p:cNvPr id="7" name="AutoShape 4" descr="data:image/jpeg;base64,/9j/4AAQSkZJRgABAQAAAQABAAD/2wCEAAkGBxQPEA8QDxAPEA8QEA8NDw8PDw8PDw8PFBQWFhQUFBQYHCggGBolHBQUITEhJSkrLi4uFx8zODMsNygtLisBCgoKDg0OGxAQGiwmHCQsLCwsLCwsLCwsLCwsLCwsLCwsLCwsLCwsLCwsLCwsLCwsLCwsLSwsLCwsLCwsLCwsLP/AABEIAOEA4QMBEQACEQEDEQH/xAAbAAACAgMBAAAAAAAAAAAAAAAAAQIEAwUGB//EADkQAAIBAgMFBQcEAQMFAAAAAAABAgMRBAUhBhIxQVEiYXGBkRMyQlKxwdEjYnKh4YKSwhQVFjM0/8QAGwEBAAIDAQEAAAAAAAAAAAAAAAEDAgQFBgf/xAA5EQACAQMCAwUHAgUEAwEAAAAAAQIDBBEhMQUSUQYiQWFxEzKBkbHB0UKhFCMz4fAVYnLxUqLCQ//aAAwDAQACEQMRAD8A9xAAAAAAAAAAAAAABNgGCrjIR4yv4alU60I7szUJPZFSpmvyx9Wak+IU47FsbeT3K88ym+DS8Evuak+K9C1Wy8TDLGzfxS9SiXE5vZmat4mlzzaj/puzGTnVeu7vO0e+X4O9weyub7+ZKXLT6+L9PycniXEKNp3YrM+nT1NDDbfEXu5vwSVvQ9T/AKVSSwjgLjFRvVG1wW38lpUUZeK3X6o1qnCl+k2qfF4v3jo8v2toVbKTdNvrrH1Rz6ljVh5nQpXlKfib6nVUknFqSfBxaafmajTWjNpPJMgkAAAAAAAAAAAAAAAAAAAAAAAAAACM5qKu2kurIbxuNyhiMzS0gr974ehpVr6nDbUvhQk9zXVsVKXFt93L0OTW4lOXibcKCRgczmzum/EuUER3jWdxnxMuUVyt1G2Tg1ufZosNS3lZ1JdmnF83zb7l+DvcA4VLiNxyy/px1k/ovj9MnM4rfqzo5XvPZff4HndWq5ScpNylJttvVtn1+FOMIqMVhLRI+eznKcnKTy2QuZ4McC3iME4JwrOPBteBhKCYTa2ZuMr2kq0GnGcrc1fR+K4M061jTqLY3qHEKtN66o73Ittada0a1oS4b693zXI4dxw6dPWOp3LbiFOro9zrITUkmmmnqmndM5zWNzoJ5JAkAAAAAAAAAAAAAAAAAAAAACnjMcoaLWX9LxNevcQpLXcsp0nM09fEubvJ3+x5+64hKTN+nQUTA5nKnc58TYUSLkacq3mZYI7xR7UnAXHOgKVRLVuyWrb5IypylOahBZb0Xn0MZNRTb2R5xnmaf9RWlPXcXYprpFc/PifduCcKjw60jRXvbyfVv8bI+ccSu5Xddz8NkvL++5rvaHXwaHKw3kRgYYXGAK4AXMcE4JQq21RjKKYxjVHT7ObW1MM0m96Dfai+D/DOXdcPjU1W507XiUqek9Uen5PnFPFQUqctbdqD96P5XeefrUJ0niR6GlWjUWYmxKS0AAAAAAAAAAAAAAAAAANDtFniop06b/UfF/IvyVznhG5a2zqvL2OOe0E4vW01zT0fk0cm5t1V8cM70LGDWmhssFmsK2kXaXyS0l5dTy97RrUPeWnUqqW06e+3UttnKcmyoxVa6jxevTmZ06M6j7qM403LYqvHt8El46nSo8Ph+t/IuVBLdjVWT1vZLXSxvQ4bQ6fuQ4RXgRxV5wlCd92aadtHuvvN6yows7iNxCC5o6rOxr3NpTuKTpNtJ9DQYjIEtYR3kvhekv8AJ72x7RU675avdl+39jxl92bqUFz0nzR/f8P4Gsngo34W7uB31UeDzrp4ZXq4FcrrzLI1GVyzFlWeGa4MsUkYqovEwybXFE6MzWHsLeGCcBchoYGpGLQaNjlWbTw84zhJpp34mrXt4VY4ZdQuJ0XmJ61svtNDGRUXaNa2seUvD8Hmbq0lRfkemtbuNeOVudCaZtgAAAAAAAAAAAAAAGrz7NFh6en/ALJe6un7jGUsIvt6Lqywea4/GOTbbbu7tmnOWT1FvQUVg1Nasa0mdKECtKu1qm01qmtGUyaawzYUM6HTZRm1WdL9S3SFTm1zuvucC4saKqZjp5HLuLWnGfd+KM7l1dy1YisLYxSJU3qjOnJcyIktDZU3w9Tqxxg05IncyMSE6ZDRkpGlznCaOpHivf748L+K0PUcA4i5P+Gqv/i/t+DyfaLhqUf4qkv+S+/5NBUd336o9YsI8VPMmY5w6+hkmVyi1uYZRM8kJmuqqzZajbi8ojvBoywG8RgjBJTMGiMFzL8fKjNTg2mmnoyitSjOOGjKnUlSlzRPYNkNpY4yG7JpVorXlvrr4nlry0dGXkentLuNePmdIaZuAAAAAAAAAAAAQrVVCMpSdoxTk33IEpZeEeZ5/mbq1JSfPRLpHkjVqTyz0VlbckUc1iK12akpI7lOGCjVqFE3g24RDA0fa1Iw5cZd0VxKK0+VZMqkvZwcjqkt1JJWSSSXRHHnUwzl76klIq58IjBKD1RNNvmRDNlhp3VztUZ80cmnUWGWTYRSDZOQVqqTbi+D0fg9H9WRSq+xrRmvBpk1aSq0pQezTRzTy+q292nO12r7u6n362Pob4naRXeqL55+mT5v/pF5KT5Kb+On1aMv/ZasvhhHxkvtc1Zces47Nv0X5wbK7OXs91Fer/CZD/x2pzlTXg5P7Ipl2mtltCT+X5LIdk7lvvTivTL+yKeJ2caetVeUG/ualXtrQpPDpS+aOjT7IVGv6q+X9yu9nXyqr/Y19ytdurbxpS+aLH2QqeFVfJ/kwy2fqcpU35yT+hsw7b2EvejNfBP/AOvsUS7J3i2lB/F/gr1corR+De/jJM6FHtNwyr/+uP8AkmjRq9nb+n+jPo0ypOEoaSjKP8k19TsU69Kss05KS8mn9Dk1rarS0qRa9U19S/lGZyw9SNSDacWmVV6MasWmV0qkqM+aJ7ds5nMcZQjUjZS0VSPyy/DPJ3FB0ZuLPU29eNaCkjalBeAAAAAAAAAAcxtnmO7FUYvV9ufhyRhN4RvWNHmlzHnGNr3Zz5vU9XQp4Rq61Qokb8IlSpUKZao2Io3Gy8Nas+m5D1u39Ealy2oo1b16JfE3dzkTeWaSGjBgyQZZSlgwaLuCnyOraS7uGa9VFxSN3Jr4JKSMk0RhmGrLtadxXNrm0M4ru6k3VXUydRIxUGQdddUVurHqZqDIOonzI9pHqZcrNdineRx7uWahtUloYWaxaRZJImSCEkmrNJp8mrospVqlKXNTk0+qePoYzpwmuWSTXnqUMTk9Oesf05cbx93/AG/ix6jh/a28oYjW78fPR/Nfc8/e9mLSum6fcl5bfL8YLey2Y1MuxEfaXdCo92clrFx69zXE9cru24nR5qL7y1w90eSlZXPC62Kq7j8Vt/b4nsUZJpNapq6a4NHIOoSAAAAAAAAjUkopt8Em34IDc8r2jzD2lSpN82/KK4GpVkelsKHKkjlqla+r58jTbO9CHgUK1Qqk0bcIleUyp48C9I3mytbtVIdUpr/S7f8AJGrcp8vxNK+jopf5/mh0FjkzjhmhkaKgMEGWlUsbNCs4vBhKKZYu3zOmlJrVlOgpxaE4NeJkmgi739PyNyGsEZLQoqRxHJknqVnI5jk2XYFvDmfUYItkbk4EwSRJJEySRMEiuSSShJPSSTT0aeqZuWdxKjNSi8NbFFejCrBwmsp7o77Y7F71H2Td3S0hd3fs+Sfhw9D2dO4Vdc/j4+vU8hc2n8NLkXu+H4OgMzXAAAAAAA1G0+L9nh5dZ9leHMiTwi+2hz1EeSZnVumutzn1NT2FtHBpq9W2hrPRHTgslKcrlTWdTaSwbXJNnq+Mf6UP0761ZdmmvB/F5F9K1nU2WnU0bziVC1XfevRbnoGT7FUaC3pylUrNNb93GMW18MV97m//AKdTcWpbvx6Hlbrj9erLupKPTfPq/wAFPF4aVKTjJarg+Ul1R5W5t6lGbhL/AL8/89DqUK8KsFOP/RCFBsrhbOayWOaQ5YVoiVlNbBVUQdNrkUuhOLzgy5kzNCodCnWSWpU4jlO/2RY6nMsohLA6L4kUXnORMjUejK6z7jMo7lRnILxACJJAAiSSJkkkWSSRBJFsyRODo9ksZuVo9Jdh+en4PScLrZ0OJxWjmnnoegncPNgAAAAAAcVt3i9VD5Y3fi9fwVVXhHU4dTy8nmuNqnPmz1lGJrKVGdaap04ynOT0jFXf+F3lfI5vC3N2VSFKHPN4SO+2c2FhTUamLtUno1ST/Tj/AC+Z/wBHRoWUVrPVnleIcfnPMLfRdfF+nT6na04qKSSSSVkkrJLuRvYPNttvLJgghXwkasbTV+j5rwKa9vTrR5ZovoXE6MswZqa2SyjrB7y9JenM5NThs4aw1+p16fEqc9J6fQ19Xei7SumuTjZmjONVPZ/I3FVpPaS+ZgqS6v7BWtxV0jGT+BXVv7Wgs1KkV6yRSq4hLhr9PU6dl2dqzfNcPC6LV/hHmOJds6FNcloueXV6RX3f7IxUcY0+1qno0uS7juVuDW8qPs6aw1s/yeas+1N5Tuva1pc0XvHZY/2rwa/fx6mwoS5rVPVM8Z7CpQqShUWGfUqFzSuaUatJ5i/8+ZGq9DVuH3GbMdyqcsuAkkQAiSRACZJJFkmRFkkkJslEl3KKlpJ96Z1uGzxLHmaV7Hmgz1ShPejGXzRUvVHqkeNaw8GQEAAAAAHl+12J36tR/uaXgtPsa9VnoeHQxFHGUcDUxVVUaSu37zfuwjzbfQ01TlOWEd+VxTt6ftKj0+p6Zs/kVLBwtBJ1Gl7Sq/em/su461KjGmtNzxl9xCrdyzJ93wXQ29y00B3AJIAzRIBIA4bManta1WXWckv4xdl/SOpT7sEjw15L21ecvN49FoU5UuJapGjKkVahlkoRjuDLBmwuJ3H+18Uc7iFhC6h0mtn9n5He4Hxqpw6rrrTfvL7rz+u3QuTqXWh84vOenJ0prEluj7Ba1qdemqtJ5i9mYjRNoABAAySSIJEySSLJJIkkmOZkjItZbx8zo2HvGrc7HqOTzvQpP9qXpoesh7qPG1lio15lwyKgAAAhVlaMn0TfogFueT42hKvVUIayk/JLm33GtKLnLCPS0akaNLnlsjp8oyqGFhuw1k9ZzfGT/BuUqUaa0OJd3lS5lmWy2RsUWGmO4BJMAlEAsIgGHG1vZ06k/lhKS8baGUFzSSKrip7KlKfRNnEU6Z02zw8Kb3CfAhCSwsmqrS1LTQRiuDILkEmWhWtx4fQ4/F+ExvqeY6VFs/s/80PR9n+PT4bV5Z60pbrp5r7rx+Rdjrw1PnNSjUpzcJJqS3R9epVoVYKpB5i9U/BklTb5MhUpt4SM3JIl7Fmat6j8COdA8OzJ200R7RGBlBahMEkGZEkWSZIxyMkSXMAuB0rJeJqVz03Iv/npeD+rPU0/dR4+4/qyL5mUgAABWzF2pVX+yX0BlD3kcnk+E3Yuo12p/wBR5L7mVKGNTZu6zk+RbL6mxLTSBADQBJAEogFhEA1+f1LUbfPOMfJdp/QuoLvHO4nPlocvVpff7HO7qNrLOByrBXxTtFmcNzWr4UGaSbLjnJESCQuQABJfwGI3NH7r/rvRyeJ8OVxH2kF31+66evT5HpezvHnY1PY1n/Kf/q+vp1+frt0+Z5JrD1PqMWpLKegmQZiaGAaypxfizizWJNG5HYgyEZIiyTIgySSFjIlmxwceB1rOOiNKuz0rJo2w9L+Kfqelp+6jyFd5qS9S6ZlQAAAVsxX6VRdYNf0DKLxJM0aVtOmhejBvLyMECAGmSB3IBKLALKIBoNqK9pUo9FOb82kvubdtHRs4HGquJQj6v6Jfc07q+Rfg5LqLBSx9a6sWRWNTSuKnN3Ua1syKBXIJECQuAZ4cDJFT3LuBxO72XwfDuODxbhvPmtS97xXXz9fqe17Mcf8AYtWlw+4/db/S+no/Do/LbZJnlj6QSRmtiGaqt7z8Ti1V336m7DZGO5gZkWSSRbJRkFJamaWWkYyNnhI6o7lrHY0LiWjPSsvjalSXSnD6I9BHZHkqjzJ+pYJMAAAAwY2N6c1+1krclGiZajERIAACSAAJJkAywqAHI7UYlPEON9Ixgrd9t7/kjoWsf5Z43jlTmusdEvz9zWTrpqxekcqdXKwipWqXJbMIp7swXMTMLkAQJC4BYpvQyRVLckDEv4HFfDJ+D+x5fi/DvZ/zqa7viunn6fQ+k9l+O+2StK776919V0fmvDqvTW/GRw4s9q0auu+0/E49X32bsPdRjZgZkWSSRJJM1KJdQWWVTZtcup3lFdWl6nftI6o5l3LEGelRVkl00O0eWGAAAACauAc/Xhuya6OxctiDGSAAAACSAAGmAcBntTexNZ/va9El9jo0tII8NxKXNdTfn9NCjvFho4E2QSIACCQuCBEkk4VLDJi45H7YnJHIP25i8NYexlBSjJSi8NbM2GGzDeVnrJc+veeI4vays5c0V3Ht5eT+x9b7OcXjxClyVH/Nitf9y/8AJfdeD9SE5XdzzbeXk9WlgjcGQmASSC1IyWKUTo0KeCmbOi2aw+9Wh0i9/wBP82O/aROHxGpiGDuToHCAAAAAAA1WbUrNS66PxRnB+ANeywgQAwAABggESSjzbFVN6pUl805y9WzppYWD57Wlz1JS6tsw3JKwuAFyAK4JBsAABXIArgkTYJCM7NNcSmvQhXpunUWUzatLqra1o1qTxJf5h+TNjRqqSv6nze+sp2lV05fB9UfaOFcSp8Qt1Whvs10fT8dUTNI6Q7AglFFtNZIbLdCJ1qMTVqS0O02Sw1lOp/oX1f2O7bRxE83xCpmaidEbJzwAAAAAAMOLpb8GufFeJKeAaGSLSCJIAAYAACk7a9NSSG8anmFzqHzsLgAQBXIAEgVyCQAECRXAEyCRAGXD1Nx35Piu45vE+HxvKPL+pbP7ejO3wLjEuHXHN+h6SXl19V/Y2cXfVarifOZxlCTjJYa0Z9kp1I1IKcHlNZT6pjsQlkzM1OJu0YMqky9had2da3hqaVeeEeh5Xh/ZUoR52vLxerO3FYWDy1WfPNstmRWAAAAAJgCANTmdC0t5cJce6RZFgomZAgAAGAY8Q+xP+EvozKO6K639OXo/oebHUPnpGxBORNAkRiAAEAAAWBIboGRWGBkdgBAFvBVvhfl+DynaHh3Mv4mmtf1fn7M9/wBkOM4f8FVfnB/WP3Xx8i/GJ5eED6C2WaUTo0oFM5HQbO4PfqJtdmHaf2/s7NrT8Ti8QrYjhbs7JM3zhk0AMAAAAEwBMAxVoKSafBkoGjrU3BuL4/VdS1MgxkgAAAMeI9yf8JfRkx3RXV/py9H9Dzc6p89EABAAEiaAEQAGAAAgSIAASJkAERKKknGWzLIVJQkpReGtU+jN1g578U+fB+J4O8snbV3BLTdeh9l4RxJX9pGt+raS6Nb/AD3XqbHD0yyjDJtVp4R3GT4T2VNL4n2pePTyO5ThyxweXuKvtJt+BsUZlBkiAMAAAAEwCLAIMkFXF0N9d64MlPANRJWdno0WECuSAAC19OugDWdDzRnWPnIEATAECQAEQAAECQYAiCRAAACJJNhlE7T3eUvqjlcWtlUpKfjH6M9V2Tv3RunQe01+6y1+2Tt8gwF37SS0T7K6vr4HMtqOO8z2N/c/oXxOngbxyDNEggyRAGAAAACYBFkghIAxSJBTxdDe/kuD+xKeAa16Oz0aLCAuANMEnnePp7lWpHhac15X0OnB5imfP7mHJVlHo2VzIpESAIAgABIiAAAACBIgAJBIEHQbNZM6s1UlpCLvfm30RpXVVOLh1PRcFsZqorh6Y1R6Fh4JJJaJaJGglg9M3l5ZbgDEyxBBkiAMAAAAEwCLJBCQBimSDBMAqYilvePJmSYKUk1ozNMgVwDi9p6G5iJS5VEprxtZ/wBr+zft5ZgeP4xR5Lly8Ja/k1BccoAABIiABIEQABIgAAAAaJySouTwtzockyFztOrpHioc3+DSrXP6Yno+H8Ia/mV/l+Ts8LSUUkkklokuRoPU9EsJYRsqKBDLUEAZECCaAGAAAACYBFgEGSDHNEgwTRJBgmgSVa0bkoFSSsZJkGn2lwftaW9HWVO8vGPxfZ+RsUJ8ssdTlcXtvbUeaO8dfh4nGm+eQFcgBcEhcgYFcALgCuCQuAA2JUW3hFrD4Cc+W6ur4+hVKtFHQt+HVKmstEdHlWVRhZ2vL5nq/LoadSrKW56K0sqVDWK16+J0mGo8DXZ0UzY0aRAyXKcQDNFEEE0ASQAwAAAATAIgEWSCEkAY5RJIMM4Egr1KZIKtSiTkkrzoMlMHOZjs7vNyp9m7u48r93Q2qdzjSRwrrgsZycqTxnw8DTV8nqw+C67tS9V4PxORU4Xcw/Tn0Kc8NNcYy9GWc0epqOhUjvF/IxSVtHo+nMaGHKx7j6P0YyieST2ROOGm/hfnoQ5xXiWxtqr2iZqeXTfRf2VusjYhw+q99C9h8jv7zb7rWK5V34G7S4ZD9TybPD5Qo+7G3eUSqN7nRpW0Kfuo2eHy3uK2zbjDBtcPhLGDZckXqVGxiWItQgQSZ4xAJpEAkANADAAAABMAQBEkCaAINAGOUSSDFKBIMUqYBB0yQY5YdAFepg7k5MWV55cuhkpFUoZKs8pj0MucqdGJBZRHoOdmPsYmWGUx6EcxKoxLNLLYrkY8xYqaLUMEuhGTLkRmjhV0IyZcqMsKBGTLBmjSIyZJGWMASZYxIJJpEAkAMAaAAAAAAEwBAAAJokEWgCLiAQcCSCLgARdMnIF7MATpggi6QyRgxugTkxwL2AyMElQGRgmqRBOCapAnBJQIJJKABNRIJJKIBNIEjIAwAAGAAAAAAAArACACwAWAFYAW6SBOIBHdBAboAboAnAkC3AMBuAjA9wgnA9wAe4APdAHugBYEkrEALADAAAYAAAAAAAAAJgCABgCABgCJAmAJgACAAAkCAAAZAAAYAIAABkEjAAAABoAABoAYAAH/2Q==">
            <a:hlinkClick r:id="rId2"/>
          </p:cNvPr>
          <p:cNvSpPr>
            <a:spLocks noChangeAspect="1" noChangeArrowheads="1"/>
          </p:cNvSpPr>
          <p:nvPr/>
        </p:nvSpPr>
        <p:spPr bwMode="auto">
          <a:xfrm>
            <a:off x="4038600" y="2514600"/>
            <a:ext cx="3333750" cy="3333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8" name="Picture 7"/>
          <p:cNvPicPr>
            <a:picLocks noChangeAspect="1"/>
          </p:cNvPicPr>
          <p:nvPr/>
        </p:nvPicPr>
        <p:blipFill>
          <a:blip r:embed="rId3"/>
          <a:stretch>
            <a:fillRect/>
          </a:stretch>
        </p:blipFill>
        <p:spPr>
          <a:xfrm>
            <a:off x="5943600" y="1752600"/>
            <a:ext cx="4952998" cy="4953003"/>
          </a:xfrm>
          <a:prstGeom prst="rect">
            <a:avLst/>
          </a:prstGeom>
        </p:spPr>
      </p:pic>
    </p:spTree>
    <p:extLst>
      <p:ext uri="{BB962C8B-B14F-4D97-AF65-F5344CB8AC3E}">
        <p14:creationId xmlns:p14="http://schemas.microsoft.com/office/powerpoint/2010/main" val="1274492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pulseps.com.au/files/2013/11/Opportunit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5681" y="668900"/>
            <a:ext cx="2370713" cy="2313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The Opportunity with FCCH’s</a:t>
            </a:r>
            <a:endParaRPr lang="en-US" b="1" dirty="0"/>
          </a:p>
        </p:txBody>
      </p:sp>
      <p:sp>
        <p:nvSpPr>
          <p:cNvPr id="3" name="Content Placeholder 2"/>
          <p:cNvSpPr>
            <a:spLocks noGrp="1"/>
          </p:cNvSpPr>
          <p:nvPr>
            <p:ph idx="1"/>
          </p:nvPr>
        </p:nvSpPr>
        <p:spPr>
          <a:xfrm>
            <a:off x="836296" y="1690688"/>
            <a:ext cx="10179570" cy="4351338"/>
          </a:xfrm>
        </p:spPr>
        <p:txBody>
          <a:bodyPr>
            <a:normAutofit/>
          </a:bodyPr>
          <a:lstStyle/>
          <a:p>
            <a:r>
              <a:rPr lang="en-US" dirty="0" smtClean="0"/>
              <a:t>Approximately </a:t>
            </a:r>
            <a:r>
              <a:rPr lang="en-US" b="1" dirty="0" smtClean="0">
                <a:solidFill>
                  <a:srgbClr val="2AA2DB"/>
                </a:solidFill>
              </a:rPr>
              <a:t>33,000 licensed FCCH’s  </a:t>
            </a:r>
            <a:r>
              <a:rPr lang="en-US" dirty="0" smtClean="0"/>
              <a:t>in CA </a:t>
            </a:r>
          </a:p>
          <a:p>
            <a:endParaRPr lang="en-US" dirty="0"/>
          </a:p>
          <a:p>
            <a:r>
              <a:rPr lang="en-US" dirty="0" smtClean="0"/>
              <a:t>The </a:t>
            </a:r>
            <a:r>
              <a:rPr lang="en-US" dirty="0"/>
              <a:t>Child and Adult Care Food Program (CACFP) provides meals and snacks to nearly a </a:t>
            </a:r>
            <a:r>
              <a:rPr lang="en-US" b="1" dirty="0">
                <a:solidFill>
                  <a:srgbClr val="F37121"/>
                </a:solidFill>
              </a:rPr>
              <a:t>half million children </a:t>
            </a:r>
            <a:r>
              <a:rPr lang="en-US" dirty="0"/>
              <a:t>in child care centers, after-school settings, and family child care homes (FCCHs) in California each day. </a:t>
            </a:r>
            <a:endParaRPr lang="en-US" dirty="0" smtClean="0"/>
          </a:p>
          <a:p>
            <a:pPr marL="0" indent="0">
              <a:buNone/>
            </a:pPr>
            <a:endParaRPr lang="en-US" dirty="0" smtClean="0"/>
          </a:p>
          <a:p>
            <a:r>
              <a:rPr lang="en-US" dirty="0" smtClean="0"/>
              <a:t>In </a:t>
            </a:r>
            <a:r>
              <a:rPr lang="en-US" dirty="0"/>
              <a:t>total, the CACFP meal pattern shapes the types of foods served to approximately </a:t>
            </a:r>
            <a:r>
              <a:rPr lang="en-US" b="1" dirty="0">
                <a:solidFill>
                  <a:srgbClr val="C3BA2F"/>
                </a:solidFill>
              </a:rPr>
              <a:t>833,000 kids in California </a:t>
            </a:r>
            <a:r>
              <a:rPr lang="en-US" dirty="0"/>
              <a:t>each day</a:t>
            </a:r>
          </a:p>
        </p:txBody>
      </p:sp>
      <p:sp>
        <p:nvSpPr>
          <p:cNvPr id="4" name="Slide Number Placeholder 3"/>
          <p:cNvSpPr>
            <a:spLocks noGrp="1"/>
          </p:cNvSpPr>
          <p:nvPr>
            <p:ph type="sldNum" sz="quarter" idx="12"/>
          </p:nvPr>
        </p:nvSpPr>
        <p:spPr/>
        <p:txBody>
          <a:bodyPr/>
          <a:lstStyle/>
          <a:p>
            <a:fld id="{E9D46E21-2860-449B-8131-7A0F2F46A24F}" type="slidenum">
              <a:rPr lang="en-US" smtClean="0"/>
              <a:t>5</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3"/>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22775346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381000" y="381000"/>
            <a:ext cx="10820400" cy="1066800"/>
          </a:xfrm>
        </p:spPr>
        <p:txBody>
          <a:bodyPr>
            <a:normAutofit fontScale="85000" lnSpcReduction="10000"/>
          </a:bodyPr>
          <a:lstStyle/>
          <a:p>
            <a:pPr marL="0" indent="0">
              <a:lnSpc>
                <a:spcPct val="120000"/>
              </a:lnSpc>
              <a:spcBef>
                <a:spcPts val="0"/>
              </a:spcBef>
              <a:buNone/>
            </a:pPr>
            <a:r>
              <a:rPr lang="en-US" sz="6000" dirty="0" smtClean="0">
                <a:solidFill>
                  <a:srgbClr val="00B050"/>
                </a:solidFill>
                <a:latin typeface="Calibri" panose="020F0502020204030204" pitchFamily="34" charset="0"/>
              </a:rPr>
              <a:t>What have we accomplished so far…..</a:t>
            </a:r>
          </a:p>
        </p:txBody>
      </p:sp>
      <p:sp>
        <p:nvSpPr>
          <p:cNvPr id="9" name="object 4"/>
          <p:cNvSpPr/>
          <p:nvPr/>
        </p:nvSpPr>
        <p:spPr>
          <a:xfrm>
            <a:off x="3886200" y="1624296"/>
            <a:ext cx="4612918" cy="4511040"/>
          </a:xfrm>
          <a:prstGeom prst="rect">
            <a:avLst/>
          </a:prstGeom>
          <a:blipFill>
            <a:blip r:embed="rId3" cstate="print">
              <a:extLst>
                <a:ext uri="{BEBA8EAE-BF5A-486C-A8C5-ECC9F3942E4B}">
                  <a14:imgProps xmlns:a14="http://schemas.microsoft.com/office/drawing/2010/main">
                    <a14:imgLayer r:embed="rId4">
                      <a14:imgEffect>
                        <a14:colorTemperature colorTemp="7200"/>
                      </a14:imgEffect>
                    </a14:imgLayer>
                  </a14:imgProps>
                </a:ext>
              </a:extLst>
            </a:blip>
            <a:stretch>
              <a:fillRect/>
            </a:stretch>
          </a:blipFill>
          <a:ln>
            <a:noFill/>
          </a:ln>
        </p:spPr>
        <p:txBody>
          <a:bodyPr wrap="square" lIns="0" tIns="0" rIns="0" bIns="0" rtlCol="0">
            <a:noAutofit/>
          </a:bodyPr>
          <a:lstStyle/>
          <a:p>
            <a:endParaRPr>
              <a:solidFill>
                <a:prstClr val="black"/>
              </a:solidFill>
            </a:endParaRPr>
          </a:p>
        </p:txBody>
      </p:sp>
      <p:grpSp>
        <p:nvGrpSpPr>
          <p:cNvPr id="10" name="Group 9"/>
          <p:cNvGrpSpPr/>
          <p:nvPr/>
        </p:nvGrpSpPr>
        <p:grpSpPr>
          <a:xfrm>
            <a:off x="8610600" y="6126561"/>
            <a:ext cx="3363408" cy="642471"/>
            <a:chOff x="7848600" y="6068661"/>
            <a:chExt cx="3820608" cy="709146"/>
          </a:xfrm>
        </p:grpSpPr>
        <p:pic>
          <p:nvPicPr>
            <p:cNvPr id="11" name="Picture 10" descr="C:\Users\jscully\Desktop\my_docs\First 5 Funded Projects\LA ROCCS\Logos - DPH_First 5_CHLA CC\ChooseHealthLA-Child-Ca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jscully\Desktop\my_docs\First 5 Funded Projects\LA ROCCS\Logos - DPH_First 5_CHLA CC\Public Heal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7232587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862643" y="1371600"/>
            <a:ext cx="10515600" cy="3352800"/>
          </a:xfrm>
        </p:spPr>
        <p:txBody>
          <a:bodyPr>
            <a:normAutofit fontScale="70000" lnSpcReduction="20000"/>
          </a:bodyPr>
          <a:lstStyle/>
          <a:p>
            <a:pPr marL="0" indent="0" algn="ctr">
              <a:lnSpc>
                <a:spcPct val="120000"/>
              </a:lnSpc>
              <a:spcBef>
                <a:spcPts val="0"/>
              </a:spcBef>
              <a:buNone/>
            </a:pPr>
            <a:r>
              <a:rPr lang="en-US" sz="6000" b="1" dirty="0" smtClean="0">
                <a:latin typeface="Calibri" panose="020F0502020204030204" pitchFamily="34" charset="0"/>
              </a:rPr>
              <a:t>Agencies have trained over</a:t>
            </a:r>
          </a:p>
          <a:p>
            <a:pPr marL="0" indent="0" algn="ctr">
              <a:lnSpc>
                <a:spcPct val="120000"/>
              </a:lnSpc>
              <a:spcBef>
                <a:spcPts val="0"/>
              </a:spcBef>
              <a:buNone/>
            </a:pPr>
            <a:r>
              <a:rPr lang="en-US" sz="16600" b="1" dirty="0" smtClean="0">
                <a:solidFill>
                  <a:srgbClr val="00B050"/>
                </a:solidFill>
                <a:latin typeface="Calibri" panose="020F0502020204030204" pitchFamily="34" charset="0"/>
              </a:rPr>
              <a:t>4,200</a:t>
            </a:r>
            <a:endParaRPr lang="en-US" sz="5400" b="1" dirty="0" smtClean="0">
              <a:solidFill>
                <a:schemeClr val="accent1"/>
              </a:solidFill>
              <a:latin typeface="Calibri" panose="020F0502020204030204" pitchFamily="34" charset="0"/>
            </a:endParaRPr>
          </a:p>
          <a:p>
            <a:pPr marL="0" indent="0" algn="ctr">
              <a:buNone/>
            </a:pPr>
            <a:r>
              <a:rPr lang="en-US" sz="6000" b="1" dirty="0" smtClean="0">
                <a:latin typeface="Calibri" panose="020F0502020204030204" pitchFamily="34" charset="0"/>
              </a:rPr>
              <a:t>Child Care Providers</a:t>
            </a:r>
          </a:p>
        </p:txBody>
      </p:sp>
      <p:sp>
        <p:nvSpPr>
          <p:cNvPr id="9" name="object 4"/>
          <p:cNvSpPr txBox="1"/>
          <p:nvPr/>
        </p:nvSpPr>
        <p:spPr>
          <a:xfrm>
            <a:off x="240660" y="4572000"/>
            <a:ext cx="11759565" cy="1477328"/>
          </a:xfrm>
          <a:prstGeom prst="rect">
            <a:avLst/>
          </a:prstGeom>
          <a:ln w="57912">
            <a:solidFill>
              <a:srgbClr val="00B050"/>
            </a:solidFill>
          </a:ln>
        </p:spPr>
        <p:txBody>
          <a:bodyPr vert="horz" wrap="square" lIns="0" tIns="0" rIns="0" bIns="0" rtlCol="0">
            <a:spAutoFit/>
          </a:bodyPr>
          <a:lstStyle/>
          <a:p>
            <a:pPr marL="349250" indent="-287020">
              <a:buFont typeface="Arial"/>
              <a:buChar char="•"/>
              <a:tabLst>
                <a:tab pos="349885" algn="l"/>
              </a:tabLst>
            </a:pPr>
            <a:r>
              <a:rPr sz="3200" dirty="0">
                <a:solidFill>
                  <a:prstClr val="black"/>
                </a:solidFill>
                <a:latin typeface="Calibri"/>
                <a:cs typeface="Calibri"/>
              </a:rPr>
              <a:t>Goal</a:t>
            </a:r>
            <a:r>
              <a:rPr sz="3200" spc="-5" dirty="0">
                <a:solidFill>
                  <a:prstClr val="black"/>
                </a:solidFill>
                <a:latin typeface="Calibri"/>
                <a:cs typeface="Calibri"/>
              </a:rPr>
              <a:t> </a:t>
            </a:r>
            <a:r>
              <a:rPr sz="3200" dirty="0">
                <a:solidFill>
                  <a:prstClr val="black"/>
                </a:solidFill>
                <a:latin typeface="Calibri"/>
                <a:cs typeface="Calibri"/>
              </a:rPr>
              <a:t>is</a:t>
            </a:r>
            <a:r>
              <a:rPr sz="3200" spc="-5" dirty="0">
                <a:solidFill>
                  <a:prstClr val="black"/>
                </a:solidFill>
                <a:latin typeface="Calibri"/>
                <a:cs typeface="Calibri"/>
              </a:rPr>
              <a:t> </a:t>
            </a:r>
            <a:r>
              <a:rPr sz="3200" spc="-60" dirty="0">
                <a:solidFill>
                  <a:prstClr val="black"/>
                </a:solidFill>
                <a:latin typeface="Calibri"/>
                <a:cs typeface="Calibri"/>
              </a:rPr>
              <a:t>t</a:t>
            </a:r>
            <a:r>
              <a:rPr sz="3200" dirty="0">
                <a:solidFill>
                  <a:prstClr val="black"/>
                </a:solidFill>
                <a:latin typeface="Calibri"/>
                <a:cs typeface="Calibri"/>
              </a:rPr>
              <a:t>o</a:t>
            </a:r>
            <a:r>
              <a:rPr sz="3200" spc="-5" dirty="0">
                <a:solidFill>
                  <a:prstClr val="black"/>
                </a:solidFill>
                <a:latin typeface="Calibri"/>
                <a:cs typeface="Calibri"/>
              </a:rPr>
              <a:t> </a:t>
            </a:r>
            <a:r>
              <a:rPr sz="3200" spc="-15" dirty="0">
                <a:solidFill>
                  <a:prstClr val="black"/>
                </a:solidFill>
                <a:latin typeface="Calibri"/>
                <a:cs typeface="Calibri"/>
              </a:rPr>
              <a:t>t</a:t>
            </a:r>
            <a:r>
              <a:rPr sz="3200" spc="-90" dirty="0">
                <a:solidFill>
                  <a:prstClr val="black"/>
                </a:solidFill>
                <a:latin typeface="Calibri"/>
                <a:cs typeface="Calibri"/>
              </a:rPr>
              <a:t>r</a:t>
            </a:r>
            <a:r>
              <a:rPr sz="3200" dirty="0">
                <a:solidFill>
                  <a:prstClr val="black"/>
                </a:solidFill>
                <a:latin typeface="Calibri"/>
                <a:cs typeface="Calibri"/>
              </a:rPr>
              <a:t>ain</a:t>
            </a:r>
            <a:r>
              <a:rPr sz="3200" spc="-15" dirty="0">
                <a:solidFill>
                  <a:prstClr val="black"/>
                </a:solidFill>
                <a:latin typeface="Calibri"/>
                <a:cs typeface="Calibri"/>
              </a:rPr>
              <a:t> </a:t>
            </a:r>
            <a:r>
              <a:rPr sz="3200" spc="-20" dirty="0">
                <a:solidFill>
                  <a:prstClr val="black"/>
                </a:solidFill>
                <a:latin typeface="Calibri"/>
                <a:cs typeface="Calibri"/>
              </a:rPr>
              <a:t>5,500</a:t>
            </a:r>
            <a:r>
              <a:rPr sz="3200" spc="-5" dirty="0">
                <a:solidFill>
                  <a:prstClr val="black"/>
                </a:solidFill>
                <a:latin typeface="Calibri"/>
                <a:cs typeface="Calibri"/>
              </a:rPr>
              <a:t> </a:t>
            </a:r>
            <a:r>
              <a:rPr sz="3200" dirty="0">
                <a:solidFill>
                  <a:prstClr val="black"/>
                </a:solidFill>
                <a:latin typeface="Calibri"/>
                <a:cs typeface="Calibri"/>
              </a:rPr>
              <a:t>child</a:t>
            </a:r>
            <a:r>
              <a:rPr sz="3200" spc="-15" dirty="0">
                <a:solidFill>
                  <a:prstClr val="black"/>
                </a:solidFill>
                <a:latin typeface="Calibri"/>
                <a:cs typeface="Calibri"/>
              </a:rPr>
              <a:t> </a:t>
            </a:r>
            <a:r>
              <a:rPr sz="3200" spc="-45" dirty="0">
                <a:solidFill>
                  <a:prstClr val="black"/>
                </a:solidFill>
                <a:latin typeface="Calibri"/>
                <a:cs typeface="Calibri"/>
              </a:rPr>
              <a:t>c</a:t>
            </a:r>
            <a:r>
              <a:rPr sz="3200" spc="-20" dirty="0">
                <a:solidFill>
                  <a:prstClr val="black"/>
                </a:solidFill>
                <a:latin typeface="Calibri"/>
                <a:cs typeface="Calibri"/>
              </a:rPr>
              <a:t>a</a:t>
            </a:r>
            <a:r>
              <a:rPr sz="3200" spc="-55" dirty="0">
                <a:solidFill>
                  <a:prstClr val="black"/>
                </a:solidFill>
                <a:latin typeface="Calibri"/>
                <a:cs typeface="Calibri"/>
              </a:rPr>
              <a:t>r</a:t>
            </a:r>
            <a:r>
              <a:rPr sz="3200" spc="-20" dirty="0">
                <a:solidFill>
                  <a:prstClr val="black"/>
                </a:solidFill>
                <a:latin typeface="Calibri"/>
                <a:cs typeface="Calibri"/>
              </a:rPr>
              <a:t>e</a:t>
            </a:r>
            <a:r>
              <a:rPr sz="3200" spc="-25" dirty="0">
                <a:solidFill>
                  <a:prstClr val="black"/>
                </a:solidFill>
                <a:latin typeface="Calibri"/>
                <a:cs typeface="Calibri"/>
              </a:rPr>
              <a:t> </a:t>
            </a:r>
            <a:r>
              <a:rPr sz="3200" spc="-5" dirty="0">
                <a:solidFill>
                  <a:prstClr val="black"/>
                </a:solidFill>
                <a:latin typeface="Calibri"/>
                <a:cs typeface="Calibri"/>
              </a:rPr>
              <a:t>p</a:t>
            </a:r>
            <a:r>
              <a:rPr sz="3200" spc="-50" dirty="0">
                <a:solidFill>
                  <a:prstClr val="black"/>
                </a:solidFill>
                <a:latin typeface="Calibri"/>
                <a:cs typeface="Calibri"/>
              </a:rPr>
              <a:t>r</a:t>
            </a:r>
            <a:r>
              <a:rPr sz="3200" spc="-20" dirty="0">
                <a:solidFill>
                  <a:prstClr val="black"/>
                </a:solidFill>
                <a:latin typeface="Calibri"/>
                <a:cs typeface="Calibri"/>
              </a:rPr>
              <a:t>ovide</a:t>
            </a:r>
            <a:r>
              <a:rPr sz="3200" spc="-80" dirty="0">
                <a:solidFill>
                  <a:prstClr val="black"/>
                </a:solidFill>
                <a:latin typeface="Calibri"/>
                <a:cs typeface="Calibri"/>
              </a:rPr>
              <a:t>r</a:t>
            </a:r>
            <a:r>
              <a:rPr sz="3200" dirty="0">
                <a:solidFill>
                  <a:prstClr val="black"/>
                </a:solidFill>
                <a:latin typeface="Calibri"/>
                <a:cs typeface="Calibri"/>
              </a:rPr>
              <a:t>s</a:t>
            </a:r>
            <a:r>
              <a:rPr sz="3200" spc="-30" dirty="0">
                <a:solidFill>
                  <a:prstClr val="black"/>
                </a:solidFill>
                <a:latin typeface="Calibri"/>
                <a:cs typeface="Calibri"/>
              </a:rPr>
              <a:t> </a:t>
            </a:r>
            <a:r>
              <a:rPr sz="3200" spc="-5" dirty="0">
                <a:solidFill>
                  <a:prstClr val="black"/>
                </a:solidFill>
                <a:latin typeface="Calibri"/>
                <a:cs typeface="Calibri"/>
              </a:rPr>
              <a:t>b</a:t>
            </a:r>
            <a:r>
              <a:rPr sz="3200" dirty="0">
                <a:solidFill>
                  <a:prstClr val="black"/>
                </a:solidFill>
                <a:latin typeface="Calibri"/>
                <a:cs typeface="Calibri"/>
              </a:rPr>
              <a:t>y</a:t>
            </a:r>
            <a:r>
              <a:rPr sz="3200" spc="-25" dirty="0">
                <a:solidFill>
                  <a:prstClr val="black"/>
                </a:solidFill>
                <a:latin typeface="Calibri"/>
                <a:cs typeface="Calibri"/>
              </a:rPr>
              <a:t> </a:t>
            </a:r>
            <a:r>
              <a:rPr sz="3200" dirty="0">
                <a:solidFill>
                  <a:prstClr val="black"/>
                </a:solidFill>
                <a:latin typeface="Calibri"/>
                <a:cs typeface="Calibri"/>
              </a:rPr>
              <a:t>Ju</a:t>
            </a:r>
            <a:r>
              <a:rPr sz="3200" spc="5" dirty="0">
                <a:solidFill>
                  <a:prstClr val="black"/>
                </a:solidFill>
                <a:latin typeface="Calibri"/>
                <a:cs typeface="Calibri"/>
              </a:rPr>
              <a:t>n</a:t>
            </a:r>
            <a:r>
              <a:rPr sz="3200" spc="-20" dirty="0">
                <a:solidFill>
                  <a:prstClr val="black"/>
                </a:solidFill>
                <a:latin typeface="Calibri"/>
                <a:cs typeface="Calibri"/>
              </a:rPr>
              <a:t>e</a:t>
            </a:r>
            <a:r>
              <a:rPr sz="3200" spc="-25" dirty="0">
                <a:solidFill>
                  <a:prstClr val="black"/>
                </a:solidFill>
                <a:latin typeface="Calibri"/>
                <a:cs typeface="Calibri"/>
              </a:rPr>
              <a:t> </a:t>
            </a:r>
            <a:r>
              <a:rPr sz="3200" spc="-20" dirty="0">
                <a:solidFill>
                  <a:prstClr val="black"/>
                </a:solidFill>
                <a:latin typeface="Calibri"/>
                <a:cs typeface="Calibri"/>
              </a:rPr>
              <a:t>30,</a:t>
            </a:r>
            <a:r>
              <a:rPr sz="3200" spc="-15" dirty="0">
                <a:solidFill>
                  <a:prstClr val="black"/>
                </a:solidFill>
                <a:latin typeface="Calibri"/>
                <a:cs typeface="Calibri"/>
              </a:rPr>
              <a:t> </a:t>
            </a:r>
            <a:r>
              <a:rPr sz="3200" spc="-20" dirty="0">
                <a:solidFill>
                  <a:prstClr val="black"/>
                </a:solidFill>
                <a:latin typeface="Calibri"/>
                <a:cs typeface="Calibri"/>
              </a:rPr>
              <a:t>2016</a:t>
            </a:r>
            <a:endParaRPr sz="3200" dirty="0">
              <a:solidFill>
                <a:prstClr val="black"/>
              </a:solidFill>
              <a:latin typeface="Calibri"/>
              <a:cs typeface="Calibri"/>
            </a:endParaRPr>
          </a:p>
          <a:p>
            <a:pPr marL="349250" indent="-287020">
              <a:buFont typeface="Arial"/>
              <a:buChar char="•"/>
              <a:tabLst>
                <a:tab pos="349885" algn="l"/>
              </a:tabLst>
            </a:pPr>
            <a:r>
              <a:rPr sz="3200" spc="-5" dirty="0">
                <a:solidFill>
                  <a:prstClr val="black"/>
                </a:solidFill>
                <a:latin typeface="Calibri"/>
                <a:cs typeface="Calibri"/>
              </a:rPr>
              <a:t>O</a:t>
            </a:r>
            <a:r>
              <a:rPr sz="3200" dirty="0">
                <a:solidFill>
                  <a:prstClr val="black"/>
                </a:solidFill>
                <a:latin typeface="Calibri"/>
                <a:cs typeface="Calibri"/>
              </a:rPr>
              <a:t>f</a:t>
            </a:r>
            <a:r>
              <a:rPr sz="3200" spc="5" dirty="0">
                <a:solidFill>
                  <a:prstClr val="black"/>
                </a:solidFill>
                <a:latin typeface="Calibri"/>
                <a:cs typeface="Calibri"/>
              </a:rPr>
              <a:t> </a:t>
            </a:r>
            <a:r>
              <a:rPr sz="3200" spc="-30" dirty="0">
                <a:solidFill>
                  <a:prstClr val="black"/>
                </a:solidFill>
                <a:latin typeface="Calibri"/>
                <a:cs typeface="Calibri"/>
              </a:rPr>
              <a:t>t</a:t>
            </a:r>
            <a:r>
              <a:rPr sz="3200" spc="-25" dirty="0">
                <a:solidFill>
                  <a:prstClr val="black"/>
                </a:solidFill>
                <a:latin typeface="Calibri"/>
                <a:cs typeface="Calibri"/>
              </a:rPr>
              <a:t>h</a:t>
            </a:r>
            <a:r>
              <a:rPr sz="3200" spc="-20" dirty="0">
                <a:solidFill>
                  <a:prstClr val="black"/>
                </a:solidFill>
                <a:latin typeface="Calibri"/>
                <a:cs typeface="Calibri"/>
              </a:rPr>
              <a:t>e</a:t>
            </a:r>
            <a:r>
              <a:rPr sz="3200" dirty="0">
                <a:solidFill>
                  <a:prstClr val="black"/>
                </a:solidFill>
                <a:latin typeface="Calibri"/>
                <a:cs typeface="Calibri"/>
              </a:rPr>
              <a:t> </a:t>
            </a:r>
            <a:r>
              <a:rPr sz="3200" spc="-5" dirty="0">
                <a:solidFill>
                  <a:prstClr val="black"/>
                </a:solidFill>
                <a:latin typeface="Calibri"/>
                <a:cs typeface="Calibri"/>
              </a:rPr>
              <a:t>p</a:t>
            </a:r>
            <a:r>
              <a:rPr sz="3200" spc="-60" dirty="0">
                <a:solidFill>
                  <a:prstClr val="black"/>
                </a:solidFill>
                <a:latin typeface="Calibri"/>
                <a:cs typeface="Calibri"/>
              </a:rPr>
              <a:t>r</a:t>
            </a:r>
            <a:r>
              <a:rPr sz="3200" spc="-20" dirty="0">
                <a:solidFill>
                  <a:prstClr val="black"/>
                </a:solidFill>
                <a:latin typeface="Calibri"/>
                <a:cs typeface="Calibri"/>
              </a:rPr>
              <a:t>ovide</a:t>
            </a:r>
            <a:r>
              <a:rPr sz="3200" spc="-80" dirty="0">
                <a:solidFill>
                  <a:prstClr val="black"/>
                </a:solidFill>
                <a:latin typeface="Calibri"/>
                <a:cs typeface="Calibri"/>
              </a:rPr>
              <a:t>r</a:t>
            </a:r>
            <a:r>
              <a:rPr sz="3200" dirty="0">
                <a:solidFill>
                  <a:prstClr val="black"/>
                </a:solidFill>
                <a:latin typeface="Calibri"/>
                <a:cs typeface="Calibri"/>
              </a:rPr>
              <a:t>s</a:t>
            </a:r>
            <a:r>
              <a:rPr sz="3200" spc="-30" dirty="0">
                <a:solidFill>
                  <a:prstClr val="black"/>
                </a:solidFill>
                <a:latin typeface="Calibri"/>
                <a:cs typeface="Calibri"/>
              </a:rPr>
              <a:t> </a:t>
            </a:r>
            <a:r>
              <a:rPr sz="3200" spc="-15" dirty="0">
                <a:solidFill>
                  <a:prstClr val="black"/>
                </a:solidFill>
                <a:latin typeface="Calibri"/>
                <a:cs typeface="Calibri"/>
              </a:rPr>
              <a:t>t</a:t>
            </a:r>
            <a:r>
              <a:rPr sz="3200" spc="-90" dirty="0">
                <a:solidFill>
                  <a:prstClr val="black"/>
                </a:solidFill>
                <a:latin typeface="Calibri"/>
                <a:cs typeface="Calibri"/>
              </a:rPr>
              <a:t>r</a:t>
            </a:r>
            <a:r>
              <a:rPr sz="3200" dirty="0">
                <a:solidFill>
                  <a:prstClr val="black"/>
                </a:solidFill>
                <a:latin typeface="Calibri"/>
                <a:cs typeface="Calibri"/>
              </a:rPr>
              <a:t>ained,</a:t>
            </a:r>
            <a:r>
              <a:rPr sz="3200" spc="-20" dirty="0">
                <a:solidFill>
                  <a:prstClr val="black"/>
                </a:solidFill>
                <a:latin typeface="Calibri"/>
                <a:cs typeface="Calibri"/>
              </a:rPr>
              <a:t> </a:t>
            </a:r>
            <a:r>
              <a:rPr sz="3200" spc="-25" dirty="0">
                <a:solidFill>
                  <a:prstClr val="black"/>
                </a:solidFill>
                <a:latin typeface="Calibri"/>
                <a:cs typeface="Calibri"/>
              </a:rPr>
              <a:t>61%</a:t>
            </a:r>
            <a:r>
              <a:rPr sz="3200" spc="-5" dirty="0">
                <a:solidFill>
                  <a:prstClr val="black"/>
                </a:solidFill>
                <a:latin typeface="Calibri"/>
                <a:cs typeface="Calibri"/>
              </a:rPr>
              <a:t> </a:t>
            </a:r>
            <a:r>
              <a:rPr sz="3200" spc="-20" dirty="0">
                <a:solidFill>
                  <a:prstClr val="black"/>
                </a:solidFill>
                <a:latin typeface="Calibri"/>
                <a:cs typeface="Calibri"/>
              </a:rPr>
              <a:t>a</a:t>
            </a:r>
            <a:r>
              <a:rPr sz="3200" spc="-65" dirty="0">
                <a:solidFill>
                  <a:prstClr val="black"/>
                </a:solidFill>
                <a:latin typeface="Calibri"/>
                <a:cs typeface="Calibri"/>
              </a:rPr>
              <a:t>r</a:t>
            </a:r>
            <a:r>
              <a:rPr sz="3200" spc="-20" dirty="0">
                <a:solidFill>
                  <a:prstClr val="black"/>
                </a:solidFill>
                <a:latin typeface="Calibri"/>
                <a:cs typeface="Calibri"/>
              </a:rPr>
              <a:t>e</a:t>
            </a:r>
            <a:r>
              <a:rPr sz="3200" spc="-15" dirty="0">
                <a:solidFill>
                  <a:prstClr val="black"/>
                </a:solidFill>
                <a:latin typeface="Calibri"/>
                <a:cs typeface="Calibri"/>
              </a:rPr>
              <a:t> </a:t>
            </a:r>
            <a:r>
              <a:rPr sz="3200" spc="-20" dirty="0">
                <a:solidFill>
                  <a:prstClr val="black"/>
                </a:solidFill>
                <a:latin typeface="Calibri"/>
                <a:cs typeface="Calibri"/>
              </a:rPr>
              <a:t>ce</a:t>
            </a:r>
            <a:r>
              <a:rPr sz="3200" spc="-55" dirty="0">
                <a:solidFill>
                  <a:prstClr val="black"/>
                </a:solidFill>
                <a:latin typeface="Calibri"/>
                <a:cs typeface="Calibri"/>
              </a:rPr>
              <a:t>n</a:t>
            </a:r>
            <a:r>
              <a:rPr sz="3200" spc="-60" dirty="0">
                <a:solidFill>
                  <a:prstClr val="black"/>
                </a:solidFill>
                <a:latin typeface="Calibri"/>
                <a:cs typeface="Calibri"/>
              </a:rPr>
              <a:t>t</a:t>
            </a:r>
            <a:r>
              <a:rPr sz="3200" spc="-20" dirty="0">
                <a:solidFill>
                  <a:prstClr val="black"/>
                </a:solidFill>
                <a:latin typeface="Calibri"/>
                <a:cs typeface="Calibri"/>
              </a:rPr>
              <a:t>e</a:t>
            </a:r>
            <a:r>
              <a:rPr sz="3200" spc="-75" dirty="0">
                <a:solidFill>
                  <a:prstClr val="black"/>
                </a:solidFill>
                <a:latin typeface="Calibri"/>
                <a:cs typeface="Calibri"/>
              </a:rPr>
              <a:t>r</a:t>
            </a:r>
            <a:r>
              <a:rPr sz="3200" spc="-20" dirty="0">
                <a:solidFill>
                  <a:prstClr val="black"/>
                </a:solidFill>
                <a:latin typeface="Calibri"/>
                <a:cs typeface="Calibri"/>
              </a:rPr>
              <a:t>s</a:t>
            </a:r>
            <a:r>
              <a:rPr sz="3200" spc="-10" dirty="0">
                <a:solidFill>
                  <a:prstClr val="black"/>
                </a:solidFill>
                <a:latin typeface="Calibri"/>
                <a:cs typeface="Calibri"/>
              </a:rPr>
              <a:t>,</a:t>
            </a:r>
            <a:r>
              <a:rPr sz="3200" spc="-25" dirty="0">
                <a:solidFill>
                  <a:prstClr val="black"/>
                </a:solidFill>
                <a:latin typeface="Calibri"/>
                <a:cs typeface="Calibri"/>
              </a:rPr>
              <a:t> </a:t>
            </a:r>
            <a:r>
              <a:rPr sz="3200" b="1" spc="-25" dirty="0">
                <a:solidFill>
                  <a:prstClr val="black"/>
                </a:solidFill>
                <a:latin typeface="Calibri"/>
                <a:cs typeface="Calibri"/>
              </a:rPr>
              <a:t>24%</a:t>
            </a:r>
            <a:r>
              <a:rPr sz="3200" b="1" spc="-5" dirty="0">
                <a:solidFill>
                  <a:prstClr val="black"/>
                </a:solidFill>
                <a:latin typeface="Calibri"/>
                <a:cs typeface="Calibri"/>
              </a:rPr>
              <a:t> </a:t>
            </a:r>
            <a:r>
              <a:rPr sz="3200" b="1" spc="-20" dirty="0">
                <a:solidFill>
                  <a:prstClr val="black"/>
                </a:solidFill>
                <a:latin typeface="Calibri"/>
                <a:cs typeface="Calibri"/>
              </a:rPr>
              <a:t>a</a:t>
            </a:r>
            <a:r>
              <a:rPr sz="3200" b="1" spc="-50" dirty="0">
                <a:solidFill>
                  <a:prstClr val="black"/>
                </a:solidFill>
                <a:latin typeface="Calibri"/>
                <a:cs typeface="Calibri"/>
              </a:rPr>
              <a:t>r</a:t>
            </a:r>
            <a:r>
              <a:rPr sz="3200" b="1" spc="-20" dirty="0">
                <a:solidFill>
                  <a:prstClr val="black"/>
                </a:solidFill>
                <a:latin typeface="Calibri"/>
                <a:cs typeface="Calibri"/>
              </a:rPr>
              <a:t>e</a:t>
            </a:r>
            <a:r>
              <a:rPr sz="3200" b="1" spc="-25" dirty="0">
                <a:solidFill>
                  <a:prstClr val="black"/>
                </a:solidFill>
                <a:latin typeface="Calibri"/>
                <a:cs typeface="Calibri"/>
              </a:rPr>
              <a:t> </a:t>
            </a:r>
            <a:r>
              <a:rPr sz="3200" b="1" dirty="0">
                <a:solidFill>
                  <a:prstClr val="black"/>
                </a:solidFill>
                <a:latin typeface="Calibri"/>
                <a:cs typeface="Calibri"/>
              </a:rPr>
              <a:t>licensed</a:t>
            </a:r>
          </a:p>
          <a:p>
            <a:pPr marL="349250"/>
            <a:r>
              <a:rPr sz="3200" b="1" spc="-5" dirty="0">
                <a:solidFill>
                  <a:prstClr val="black"/>
                </a:solidFill>
                <a:latin typeface="Calibri"/>
                <a:cs typeface="Calibri"/>
              </a:rPr>
              <a:t>home</a:t>
            </a:r>
            <a:r>
              <a:rPr sz="3200" b="1" dirty="0">
                <a:solidFill>
                  <a:prstClr val="black"/>
                </a:solidFill>
                <a:latin typeface="Calibri"/>
                <a:cs typeface="Calibri"/>
              </a:rPr>
              <a:t>s</a:t>
            </a:r>
            <a:r>
              <a:rPr sz="3200" spc="10" dirty="0">
                <a:solidFill>
                  <a:prstClr val="black"/>
                </a:solidFill>
                <a:latin typeface="Calibri"/>
                <a:cs typeface="Calibri"/>
              </a:rPr>
              <a:t> </a:t>
            </a:r>
            <a:r>
              <a:rPr sz="3200" dirty="0">
                <a:solidFill>
                  <a:prstClr val="black"/>
                </a:solidFill>
                <a:latin typeface="Calibri"/>
                <a:cs typeface="Calibri"/>
              </a:rPr>
              <a:t>and</a:t>
            </a:r>
            <a:r>
              <a:rPr sz="3200" spc="-20" dirty="0">
                <a:solidFill>
                  <a:prstClr val="black"/>
                </a:solidFill>
                <a:latin typeface="Calibri"/>
                <a:cs typeface="Calibri"/>
              </a:rPr>
              <a:t> </a:t>
            </a:r>
            <a:r>
              <a:rPr sz="3200" dirty="0">
                <a:solidFill>
                  <a:prstClr val="black"/>
                </a:solidFill>
                <a:latin typeface="Calibri"/>
                <a:cs typeface="Calibri"/>
              </a:rPr>
              <a:t>9% a</a:t>
            </a:r>
            <a:r>
              <a:rPr sz="3200" spc="-50" dirty="0">
                <a:solidFill>
                  <a:prstClr val="black"/>
                </a:solidFill>
                <a:latin typeface="Calibri"/>
                <a:cs typeface="Calibri"/>
              </a:rPr>
              <a:t>r</a:t>
            </a:r>
            <a:r>
              <a:rPr sz="3200" spc="-20" dirty="0">
                <a:solidFill>
                  <a:prstClr val="black"/>
                </a:solidFill>
                <a:latin typeface="Calibri"/>
                <a:cs typeface="Calibri"/>
              </a:rPr>
              <a:t>e</a:t>
            </a:r>
            <a:r>
              <a:rPr sz="3200" spc="-15" dirty="0">
                <a:solidFill>
                  <a:prstClr val="black"/>
                </a:solidFill>
                <a:latin typeface="Calibri"/>
                <a:cs typeface="Calibri"/>
              </a:rPr>
              <a:t> </a:t>
            </a:r>
            <a:r>
              <a:rPr sz="3200" dirty="0">
                <a:solidFill>
                  <a:prstClr val="black"/>
                </a:solidFill>
                <a:latin typeface="Calibri"/>
                <a:cs typeface="Calibri"/>
              </a:rPr>
              <a:t>license</a:t>
            </a:r>
            <a:r>
              <a:rPr sz="3200" spc="-20" dirty="0">
                <a:solidFill>
                  <a:prstClr val="black"/>
                </a:solidFill>
                <a:latin typeface="Calibri"/>
                <a:cs typeface="Calibri"/>
              </a:rPr>
              <a:t> </a:t>
            </a:r>
            <a:r>
              <a:rPr sz="3200" spc="-95" dirty="0">
                <a:solidFill>
                  <a:prstClr val="black"/>
                </a:solidFill>
                <a:latin typeface="Calibri"/>
                <a:cs typeface="Calibri"/>
              </a:rPr>
              <a:t>e</a:t>
            </a:r>
            <a:r>
              <a:rPr sz="3200" spc="-100" dirty="0">
                <a:solidFill>
                  <a:prstClr val="black"/>
                </a:solidFill>
                <a:latin typeface="Calibri"/>
                <a:cs typeface="Calibri"/>
              </a:rPr>
              <a:t>x</a:t>
            </a:r>
            <a:r>
              <a:rPr sz="3200" dirty="0">
                <a:solidFill>
                  <a:prstClr val="black"/>
                </a:solidFill>
                <a:latin typeface="Calibri"/>
                <a:cs typeface="Calibri"/>
              </a:rPr>
              <a:t>em</a:t>
            </a:r>
            <a:r>
              <a:rPr sz="3200" spc="-15" dirty="0">
                <a:solidFill>
                  <a:prstClr val="black"/>
                </a:solidFill>
                <a:latin typeface="Calibri"/>
                <a:cs typeface="Calibri"/>
              </a:rPr>
              <a:t>p</a:t>
            </a:r>
            <a:r>
              <a:rPr sz="3200" dirty="0">
                <a:solidFill>
                  <a:prstClr val="black"/>
                </a:solidFill>
                <a:latin typeface="Calibri"/>
                <a:cs typeface="Calibri"/>
              </a:rPr>
              <a:t>t</a:t>
            </a:r>
            <a:r>
              <a:rPr sz="3200" spc="-20" dirty="0">
                <a:solidFill>
                  <a:prstClr val="black"/>
                </a:solidFill>
                <a:latin typeface="Calibri"/>
                <a:cs typeface="Calibri"/>
              </a:rPr>
              <a:t> </a:t>
            </a:r>
            <a:r>
              <a:rPr sz="3200" spc="-25" dirty="0">
                <a:solidFill>
                  <a:prstClr val="black"/>
                </a:solidFill>
                <a:latin typeface="Calibri"/>
                <a:cs typeface="Calibri"/>
              </a:rPr>
              <a:t>c</a:t>
            </a:r>
            <a:r>
              <a:rPr sz="3200" dirty="0">
                <a:solidFill>
                  <a:prstClr val="black"/>
                </a:solidFill>
                <a:latin typeface="Calibri"/>
                <a:cs typeface="Calibri"/>
              </a:rPr>
              <a:t>a</a:t>
            </a:r>
            <a:r>
              <a:rPr sz="3200" spc="-45" dirty="0">
                <a:solidFill>
                  <a:prstClr val="black"/>
                </a:solidFill>
                <a:latin typeface="Calibri"/>
                <a:cs typeface="Calibri"/>
              </a:rPr>
              <a:t>r</a:t>
            </a:r>
            <a:r>
              <a:rPr sz="3200" dirty="0">
                <a:solidFill>
                  <a:prstClr val="black"/>
                </a:solidFill>
                <a:latin typeface="Calibri"/>
                <a:cs typeface="Calibri"/>
              </a:rPr>
              <a:t>eg</a:t>
            </a:r>
            <a:r>
              <a:rPr sz="3200" spc="-10" dirty="0">
                <a:solidFill>
                  <a:prstClr val="black"/>
                </a:solidFill>
                <a:latin typeface="Calibri"/>
                <a:cs typeface="Calibri"/>
              </a:rPr>
              <a:t>i</a:t>
            </a:r>
            <a:r>
              <a:rPr sz="3200" spc="-55" dirty="0">
                <a:solidFill>
                  <a:prstClr val="black"/>
                </a:solidFill>
                <a:latin typeface="Calibri"/>
                <a:cs typeface="Calibri"/>
              </a:rPr>
              <a:t>v</a:t>
            </a:r>
            <a:r>
              <a:rPr sz="3200" spc="-20" dirty="0">
                <a:solidFill>
                  <a:prstClr val="black"/>
                </a:solidFill>
                <a:latin typeface="Calibri"/>
                <a:cs typeface="Calibri"/>
              </a:rPr>
              <a:t>e</a:t>
            </a:r>
            <a:r>
              <a:rPr sz="3200" spc="-80" dirty="0">
                <a:solidFill>
                  <a:prstClr val="black"/>
                </a:solidFill>
                <a:latin typeface="Calibri"/>
                <a:cs typeface="Calibri"/>
              </a:rPr>
              <a:t>r</a:t>
            </a:r>
            <a:r>
              <a:rPr sz="3200" dirty="0">
                <a:solidFill>
                  <a:prstClr val="black"/>
                </a:solidFill>
                <a:latin typeface="Calibri"/>
                <a:cs typeface="Calibri"/>
              </a:rPr>
              <a:t>s</a:t>
            </a:r>
          </a:p>
        </p:txBody>
      </p:sp>
      <p:grpSp>
        <p:nvGrpSpPr>
          <p:cNvPr id="10" name="Group 9"/>
          <p:cNvGrpSpPr/>
          <p:nvPr/>
        </p:nvGrpSpPr>
        <p:grpSpPr>
          <a:xfrm>
            <a:off x="7848600" y="6068661"/>
            <a:ext cx="3820608" cy="709146"/>
            <a:chOff x="7848600" y="6068661"/>
            <a:chExt cx="3820608" cy="709146"/>
          </a:xfrm>
        </p:grpSpPr>
        <p:pic>
          <p:nvPicPr>
            <p:cNvPr id="11" name="Picture 10"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29660142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98" y="175355"/>
            <a:ext cx="10871200" cy="990600"/>
          </a:xfrm>
        </p:spPr>
        <p:txBody>
          <a:bodyPr/>
          <a:lstStyle/>
          <a:p>
            <a:r>
              <a:rPr lang="en-US" dirty="0" smtClean="0">
                <a:latin typeface="Calibri" panose="020F0502020204030204" pitchFamily="34" charset="0"/>
              </a:rPr>
              <a:t>Training Incentives</a:t>
            </a:r>
            <a:endParaRPr lang="en-US" dirty="0">
              <a:latin typeface="Calibri" panose="020F0502020204030204" pitchFamily="34" charset="0"/>
            </a:endParaRPr>
          </a:p>
        </p:txBody>
      </p:sp>
      <p:grpSp>
        <p:nvGrpSpPr>
          <p:cNvPr id="4" name="Group 3"/>
          <p:cNvGrpSpPr/>
          <p:nvPr/>
        </p:nvGrpSpPr>
        <p:grpSpPr>
          <a:xfrm>
            <a:off x="161492" y="1600201"/>
            <a:ext cx="11542024" cy="5099515"/>
            <a:chOff x="596679" y="1120855"/>
            <a:chExt cx="11192549" cy="5284752"/>
          </a:xfrm>
        </p:grpSpPr>
        <p:pic>
          <p:nvPicPr>
            <p:cNvPr id="5" name="Picture 3"/>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6870" r="7949"/>
            <a:stretch>
              <a:fillRect/>
            </a:stretch>
          </p:blipFill>
          <p:spPr bwMode="auto">
            <a:xfrm>
              <a:off x="6532407" y="1240221"/>
              <a:ext cx="2538019" cy="1675991"/>
            </a:xfrm>
            <a:prstGeom prst="rect">
              <a:avLst/>
            </a:prstGeom>
            <a:ln w="38100" cap="sq">
              <a:solidFill>
                <a:srgbClr val="F0AD00"/>
              </a:solidFill>
              <a:prstDash val="solid"/>
              <a:miter lim="800000"/>
            </a:ln>
            <a:effectLst>
              <a:outerShdw blurRad="50800" dist="38100" dir="2700000" algn="tl" rotWithShape="0">
                <a:srgbClr val="000000">
                  <a:alpha val="43000"/>
                </a:srgbClr>
              </a:outerShdw>
            </a:effectLst>
          </p:spPr>
        </p:pic>
        <p:pic>
          <p:nvPicPr>
            <p:cNvPr id="6" name="Picture 4"/>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t="13662" b="17837"/>
            <a:stretch>
              <a:fillRect/>
            </a:stretch>
          </p:blipFill>
          <p:spPr bwMode="auto">
            <a:xfrm>
              <a:off x="596679" y="1240220"/>
              <a:ext cx="1687297" cy="2054781"/>
            </a:xfrm>
            <a:prstGeom prst="rect">
              <a:avLst/>
            </a:prstGeom>
            <a:ln w="38100" cap="sq">
              <a:solidFill>
                <a:srgbClr val="E66C7D"/>
              </a:solidFill>
              <a:prstDash val="solid"/>
              <a:miter lim="800000"/>
            </a:ln>
            <a:effectLst>
              <a:outerShdw blurRad="50800" dist="38100" dir="2700000" algn="tl" rotWithShape="0">
                <a:srgbClr val="000000">
                  <a:alpha val="43000"/>
                </a:srgbClr>
              </a:outerShdw>
            </a:effectLst>
          </p:spPr>
        </p:pic>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440327" y="4583125"/>
              <a:ext cx="1254654" cy="1813821"/>
            </a:xfrm>
            <a:prstGeom prst="rect">
              <a:avLst/>
            </a:prstGeom>
            <a:ln w="38100" cap="sq">
              <a:solidFill>
                <a:srgbClr val="6BB76D"/>
              </a:solidFill>
              <a:prstDash val="solid"/>
              <a:miter lim="800000"/>
            </a:ln>
            <a:effectLst>
              <a:outerShdw blurRad="50800" dist="38100" dir="2700000" algn="tl" rotWithShape="0">
                <a:srgbClr val="000000">
                  <a:alpha val="43000"/>
                </a:srgbClr>
              </a:outerShdw>
            </a:effectLst>
          </p:spPr>
        </p:pic>
        <p:pic>
          <p:nvPicPr>
            <p:cNvPr id="8" name="Picture 4"/>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t="13003"/>
            <a:stretch>
              <a:fillRect/>
            </a:stretch>
          </p:blipFill>
          <p:spPr bwMode="auto">
            <a:xfrm>
              <a:off x="9307210" y="1247399"/>
              <a:ext cx="2482018" cy="3838729"/>
            </a:xfrm>
            <a:prstGeom prst="rect">
              <a:avLst/>
            </a:prstGeom>
            <a:ln w="38100" cap="sq">
              <a:solidFill>
                <a:srgbClr val="F0AD00"/>
              </a:solidFill>
              <a:prstDash val="solid"/>
              <a:miter lim="800000"/>
            </a:ln>
            <a:effectLst>
              <a:outerShdw blurRad="50800" dist="38100" dir="2700000" algn="tl" rotWithShape="0">
                <a:srgbClr val="000000">
                  <a:alpha val="43000"/>
                </a:srgbClr>
              </a:outerShdw>
            </a:effectLst>
          </p:spPr>
        </p:pic>
        <p:pic>
          <p:nvPicPr>
            <p:cNvPr id="9" name="Picture 8" descr="Capture.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3509083" y="3758040"/>
              <a:ext cx="1966248" cy="2567285"/>
            </a:xfrm>
            <a:prstGeom prst="rect">
              <a:avLst/>
            </a:prstGeom>
            <a:ln w="38100" cap="sq">
              <a:solidFill>
                <a:srgbClr val="60B5CC"/>
              </a:solidFill>
              <a:prstDash val="solid"/>
              <a:miter lim="800000"/>
            </a:ln>
            <a:effectLst>
              <a:outerShdw blurRad="50800" dist="38100" dir="2700000" algn="tl" rotWithShape="0">
                <a:srgbClr val="000000">
                  <a:alpha val="43000"/>
                </a:srgbClr>
              </a:outerShdw>
            </a:effectLst>
          </p:spPr>
        </p:pic>
        <p:pic>
          <p:nvPicPr>
            <p:cNvPr id="10"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49371" y="1240220"/>
              <a:ext cx="1385447" cy="2264577"/>
            </a:xfrm>
            <a:prstGeom prst="rect">
              <a:avLst/>
            </a:prstGeom>
            <a:ln w="38100" cap="sq">
              <a:solidFill>
                <a:srgbClr val="F0AD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1642217" y="1120855"/>
              <a:ext cx="3466683" cy="634469"/>
            </a:xfrm>
            <a:prstGeom prst="rect">
              <a:avLst/>
            </a:prstGeom>
            <a:noFill/>
          </p:spPr>
          <p:txBody>
            <a:bodyPr wrap="square" rtlCol="0">
              <a:spAutoFit/>
            </a:bodyPr>
            <a:lstStyle/>
            <a:p>
              <a:pPr algn="ctr">
                <a:defRPr/>
              </a:pPr>
              <a:r>
                <a:rPr lang="es-MX" sz="3200" kern="0" dirty="0" err="1" smtClean="0">
                  <a:solidFill>
                    <a:srgbClr val="E66C7D"/>
                  </a:solidFill>
                  <a:latin typeface="Lao UI" panose="020B0502040204020203" pitchFamily="34" charset="0"/>
                  <a:cs typeface="Lao UI" panose="020B0502040204020203" pitchFamily="34" charset="0"/>
                </a:rPr>
                <a:t>Newsletter</a:t>
              </a:r>
              <a:endParaRPr lang="es-MX" sz="3200" kern="0" dirty="0" smtClean="0">
                <a:solidFill>
                  <a:srgbClr val="E66C7D"/>
                </a:solidFill>
                <a:latin typeface="Lao UI" panose="020B0502040204020203" pitchFamily="34" charset="0"/>
                <a:cs typeface="Lao UI" panose="020B0502040204020203" pitchFamily="34" charset="0"/>
              </a:endParaRPr>
            </a:p>
          </p:txBody>
        </p:sp>
        <p:sp>
          <p:nvSpPr>
            <p:cNvPr id="12" name="TextBox 11"/>
            <p:cNvSpPr txBox="1"/>
            <p:nvPr/>
          </p:nvSpPr>
          <p:spPr>
            <a:xfrm>
              <a:off x="5174819" y="5236848"/>
              <a:ext cx="2874468" cy="1168759"/>
            </a:xfrm>
            <a:prstGeom prst="rect">
              <a:avLst/>
            </a:prstGeom>
            <a:noFill/>
          </p:spPr>
          <p:txBody>
            <a:bodyPr wrap="square" rtlCol="0">
              <a:spAutoFit/>
            </a:bodyPr>
            <a:lstStyle>
              <a:defPPr>
                <a:defRPr lang="en-US"/>
              </a:defPPr>
              <a:lvl1pPr algn="ctr">
                <a:defRPr sz="3200">
                  <a:solidFill>
                    <a:schemeClr val="accent1"/>
                  </a:solidFill>
                  <a:latin typeface="Lao UI" panose="020B0502040204020203" pitchFamily="34" charset="0"/>
                  <a:cs typeface="Lao UI" panose="020B0502040204020203" pitchFamily="34" charset="0"/>
                </a:defRPr>
              </a:lvl1pPr>
            </a:lstStyle>
            <a:p>
              <a:pPr>
                <a:defRPr/>
              </a:pPr>
              <a:r>
                <a:rPr lang="es-MX" kern="0" dirty="0">
                  <a:solidFill>
                    <a:srgbClr val="60B5CC"/>
                  </a:solidFill>
                </a:rPr>
                <a:t>Nutrition Posters</a:t>
              </a:r>
            </a:p>
          </p:txBody>
        </p:sp>
        <p:sp>
          <p:nvSpPr>
            <p:cNvPr id="13" name="TextBox 12"/>
            <p:cNvSpPr txBox="1"/>
            <p:nvPr/>
          </p:nvSpPr>
          <p:spPr>
            <a:xfrm>
              <a:off x="2663772" y="2228879"/>
              <a:ext cx="1907725" cy="1168759"/>
            </a:xfrm>
            <a:prstGeom prst="rect">
              <a:avLst/>
            </a:prstGeom>
            <a:noFill/>
          </p:spPr>
          <p:txBody>
            <a:bodyPr wrap="square" rtlCol="0">
              <a:spAutoFit/>
            </a:bodyPr>
            <a:lstStyle>
              <a:defPPr>
                <a:defRPr lang="en-US"/>
              </a:defPPr>
              <a:lvl1pPr algn="ctr">
                <a:defRPr sz="3200">
                  <a:solidFill>
                    <a:schemeClr val="accent1"/>
                  </a:solidFill>
                  <a:latin typeface="Lao UI" panose="020B0502040204020203" pitchFamily="34" charset="0"/>
                  <a:cs typeface="Lao UI" panose="020B0502040204020203" pitchFamily="34" charset="0"/>
                </a:defRPr>
              </a:lvl1pPr>
            </a:lstStyle>
            <a:p>
              <a:pPr algn="r">
                <a:defRPr/>
              </a:pPr>
              <a:r>
                <a:rPr lang="es-MX" kern="0" dirty="0">
                  <a:solidFill>
                    <a:srgbClr val="F0AD00"/>
                  </a:solidFill>
                </a:rPr>
                <a:t>Reusable bag</a:t>
              </a:r>
            </a:p>
          </p:txBody>
        </p:sp>
        <p:sp>
          <p:nvSpPr>
            <p:cNvPr id="14" name="TextBox 13"/>
            <p:cNvSpPr txBox="1"/>
            <p:nvPr/>
          </p:nvSpPr>
          <p:spPr>
            <a:xfrm>
              <a:off x="6411822" y="3041529"/>
              <a:ext cx="2764735" cy="2137008"/>
            </a:xfrm>
            <a:prstGeom prst="rect">
              <a:avLst/>
            </a:prstGeom>
            <a:noFill/>
          </p:spPr>
          <p:txBody>
            <a:bodyPr wrap="square" rtlCol="0">
              <a:spAutoFit/>
            </a:bodyPr>
            <a:lstStyle>
              <a:defPPr>
                <a:defRPr lang="en-US"/>
              </a:defPPr>
              <a:lvl1pPr algn="ctr">
                <a:defRPr sz="3200">
                  <a:solidFill>
                    <a:schemeClr val="accent1"/>
                  </a:solidFill>
                  <a:latin typeface="Lao UI" panose="020B0502040204020203" pitchFamily="34" charset="0"/>
                  <a:cs typeface="Lao UI" panose="020B0502040204020203" pitchFamily="34" charset="0"/>
                </a:defRPr>
              </a:lvl1pPr>
            </a:lstStyle>
            <a:p>
              <a:pPr>
                <a:defRPr/>
              </a:pPr>
              <a:r>
                <a:rPr lang="es-MX" kern="0" dirty="0" smtClean="0">
                  <a:solidFill>
                    <a:srgbClr val="F0AD00"/>
                  </a:solidFill>
                </a:rPr>
                <a:t>Calendar </a:t>
              </a:r>
              <a:r>
                <a:rPr lang="es-MX" kern="0" dirty="0">
                  <a:solidFill>
                    <a:srgbClr val="F0AD00"/>
                  </a:solidFill>
                </a:rPr>
                <a:t>with Healthy Recipes and Activities</a:t>
              </a:r>
            </a:p>
          </p:txBody>
        </p:sp>
        <p:sp>
          <p:nvSpPr>
            <p:cNvPr id="15" name="TextBox 14"/>
            <p:cNvSpPr txBox="1"/>
            <p:nvPr/>
          </p:nvSpPr>
          <p:spPr>
            <a:xfrm>
              <a:off x="898421" y="3414365"/>
              <a:ext cx="2322045" cy="1168759"/>
            </a:xfrm>
            <a:prstGeom prst="rect">
              <a:avLst/>
            </a:prstGeom>
            <a:noFill/>
          </p:spPr>
          <p:txBody>
            <a:bodyPr wrap="square" rtlCol="0">
              <a:spAutoFit/>
            </a:bodyPr>
            <a:lstStyle>
              <a:defPPr>
                <a:defRPr lang="en-US"/>
              </a:defPPr>
              <a:lvl1pPr algn="ctr">
                <a:defRPr sz="3200">
                  <a:solidFill>
                    <a:schemeClr val="accent1"/>
                  </a:solidFill>
                  <a:latin typeface="Lao UI" panose="020B0502040204020203" pitchFamily="34" charset="0"/>
                  <a:cs typeface="Lao UI" panose="020B0502040204020203" pitchFamily="34" charset="0"/>
                </a:defRPr>
              </a:lvl1pPr>
            </a:lstStyle>
            <a:p>
              <a:pPr>
                <a:defRPr/>
              </a:pPr>
              <a:r>
                <a:rPr lang="es-MX" kern="0" dirty="0" err="1" smtClean="0">
                  <a:solidFill>
                    <a:srgbClr val="6BB76D"/>
                  </a:solidFill>
                </a:rPr>
                <a:t>portion</a:t>
              </a:r>
              <a:r>
                <a:rPr lang="es-MX" kern="0" dirty="0" smtClean="0">
                  <a:solidFill>
                    <a:srgbClr val="6BB76D"/>
                  </a:solidFill>
                </a:rPr>
                <a:t> </a:t>
              </a:r>
              <a:r>
                <a:rPr lang="es-MX" kern="0" dirty="0" err="1">
                  <a:solidFill>
                    <a:srgbClr val="6BB76D"/>
                  </a:solidFill>
                </a:rPr>
                <a:t>size</a:t>
              </a:r>
              <a:r>
                <a:rPr lang="es-MX" kern="0" dirty="0">
                  <a:solidFill>
                    <a:srgbClr val="6BB76D"/>
                  </a:solidFill>
                </a:rPr>
                <a:t> </a:t>
              </a:r>
              <a:r>
                <a:rPr lang="es-MX" kern="0" dirty="0" err="1" smtClean="0">
                  <a:solidFill>
                    <a:srgbClr val="6BB76D"/>
                  </a:solidFill>
                </a:rPr>
                <a:t>tableware</a:t>
              </a:r>
              <a:endParaRPr lang="es-MX" kern="0" dirty="0">
                <a:solidFill>
                  <a:srgbClr val="6BB76D"/>
                </a:solidFill>
              </a:endParaRPr>
            </a:p>
          </p:txBody>
        </p:sp>
      </p:grpSp>
    </p:spTree>
    <p:extLst>
      <p:ext uri="{BB962C8B-B14F-4D97-AF65-F5344CB8AC3E}">
        <p14:creationId xmlns:p14="http://schemas.microsoft.com/office/powerpoint/2010/main" val="42843154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914400" y="1492370"/>
            <a:ext cx="10515600" cy="3765430"/>
          </a:xfrm>
          <a:ln>
            <a:noFill/>
          </a:ln>
        </p:spPr>
        <p:txBody>
          <a:bodyPr>
            <a:normAutofit fontScale="77500" lnSpcReduction="20000"/>
          </a:bodyPr>
          <a:lstStyle/>
          <a:p>
            <a:pPr marL="0" indent="0" algn="ctr">
              <a:buNone/>
            </a:pPr>
            <a:r>
              <a:rPr lang="en-US" sz="6000" b="1" dirty="0" smtClean="0">
                <a:latin typeface="Calibri" panose="020F0502020204030204" pitchFamily="34" charset="0"/>
              </a:rPr>
              <a:t>Agencies have conducted follow-up coaching visits to over</a:t>
            </a:r>
          </a:p>
          <a:p>
            <a:pPr marL="0" indent="0" algn="ctr">
              <a:buNone/>
            </a:pPr>
            <a:r>
              <a:rPr lang="en-US" sz="16600" b="1" dirty="0" smtClean="0">
                <a:solidFill>
                  <a:schemeClr val="accent6"/>
                </a:solidFill>
                <a:latin typeface="Calibri" panose="020F0502020204030204" pitchFamily="34" charset="0"/>
              </a:rPr>
              <a:t>1,500 </a:t>
            </a:r>
            <a:r>
              <a:rPr lang="en-US" sz="5400" b="1" dirty="0" smtClean="0">
                <a:solidFill>
                  <a:schemeClr val="accent6"/>
                </a:solidFill>
                <a:latin typeface="Calibri" panose="020F0502020204030204" pitchFamily="34" charset="0"/>
              </a:rPr>
              <a:t> </a:t>
            </a:r>
          </a:p>
          <a:p>
            <a:pPr marL="0" indent="0" algn="ctr">
              <a:buNone/>
            </a:pPr>
            <a:r>
              <a:rPr lang="en-US" sz="6000" b="1" dirty="0" smtClean="0">
                <a:latin typeface="Calibri" panose="020F0502020204030204" pitchFamily="34" charset="0"/>
              </a:rPr>
              <a:t>providers</a:t>
            </a:r>
            <a:endParaRPr lang="en-US" sz="6000" b="1" dirty="0">
              <a:latin typeface="Calibri" panose="020F0502020204030204" pitchFamily="34" charset="0"/>
            </a:endParaRPr>
          </a:p>
        </p:txBody>
      </p:sp>
      <p:sp>
        <p:nvSpPr>
          <p:cNvPr id="8" name="object 4"/>
          <p:cNvSpPr txBox="1"/>
          <p:nvPr/>
        </p:nvSpPr>
        <p:spPr>
          <a:xfrm>
            <a:off x="189857" y="5257800"/>
            <a:ext cx="11695430" cy="585470"/>
          </a:xfrm>
          <a:prstGeom prst="rect">
            <a:avLst/>
          </a:prstGeom>
          <a:ln w="57911">
            <a:solidFill>
              <a:schemeClr val="accent6"/>
            </a:solidFill>
          </a:ln>
        </p:spPr>
        <p:txBody>
          <a:bodyPr vert="horz" wrap="square" lIns="0" tIns="0" rIns="0" bIns="0" rtlCol="0">
            <a:spAutoFit/>
          </a:bodyPr>
          <a:lstStyle/>
          <a:p>
            <a:pPr marL="505459"/>
            <a:r>
              <a:rPr sz="3200" spc="-5" dirty="0">
                <a:solidFill>
                  <a:prstClr val="black"/>
                </a:solidFill>
                <a:latin typeface="Lao UI"/>
                <a:cs typeface="Lao UI"/>
              </a:rPr>
              <a:t>G</a:t>
            </a:r>
            <a:r>
              <a:rPr sz="3200" spc="-50" dirty="0">
                <a:solidFill>
                  <a:prstClr val="black"/>
                </a:solidFill>
                <a:latin typeface="Lao UI"/>
                <a:cs typeface="Lao UI"/>
              </a:rPr>
              <a:t>o</a:t>
            </a:r>
            <a:r>
              <a:rPr sz="3200" dirty="0">
                <a:solidFill>
                  <a:prstClr val="black"/>
                </a:solidFill>
                <a:latin typeface="Lao UI"/>
                <a:cs typeface="Lao UI"/>
              </a:rPr>
              <a:t>al</a:t>
            </a:r>
            <a:r>
              <a:rPr sz="3200" spc="-10" dirty="0">
                <a:solidFill>
                  <a:prstClr val="black"/>
                </a:solidFill>
                <a:latin typeface="Lao UI"/>
                <a:cs typeface="Lao UI"/>
              </a:rPr>
              <a:t> </a:t>
            </a:r>
            <a:r>
              <a:rPr sz="3200" spc="-5" dirty="0">
                <a:solidFill>
                  <a:prstClr val="black"/>
                </a:solidFill>
                <a:latin typeface="Lao UI"/>
                <a:cs typeface="Lao UI"/>
              </a:rPr>
              <a:t>i</a:t>
            </a:r>
            <a:r>
              <a:rPr sz="3200" dirty="0">
                <a:solidFill>
                  <a:prstClr val="black"/>
                </a:solidFill>
                <a:latin typeface="Lao UI"/>
                <a:cs typeface="Lao UI"/>
              </a:rPr>
              <a:t>s </a:t>
            </a:r>
            <a:r>
              <a:rPr sz="3200" spc="-35" dirty="0">
                <a:solidFill>
                  <a:prstClr val="black"/>
                </a:solidFill>
                <a:latin typeface="Lao UI"/>
                <a:cs typeface="Lao UI"/>
              </a:rPr>
              <a:t>t</a:t>
            </a:r>
            <a:r>
              <a:rPr sz="3200" dirty="0">
                <a:solidFill>
                  <a:prstClr val="black"/>
                </a:solidFill>
                <a:latin typeface="Lao UI"/>
                <a:cs typeface="Lao UI"/>
              </a:rPr>
              <a:t>o c</a:t>
            </a:r>
            <a:r>
              <a:rPr sz="3200" spc="-45" dirty="0">
                <a:solidFill>
                  <a:prstClr val="black"/>
                </a:solidFill>
                <a:latin typeface="Lao UI"/>
                <a:cs typeface="Lao UI"/>
              </a:rPr>
              <a:t>o</a:t>
            </a:r>
            <a:r>
              <a:rPr sz="3200" dirty="0">
                <a:solidFill>
                  <a:prstClr val="black"/>
                </a:solidFill>
                <a:latin typeface="Lao UI"/>
                <a:cs typeface="Lao UI"/>
              </a:rPr>
              <a:t>ach</a:t>
            </a:r>
            <a:r>
              <a:rPr sz="3200" spc="-25" dirty="0">
                <a:solidFill>
                  <a:prstClr val="black"/>
                </a:solidFill>
                <a:latin typeface="Lao UI"/>
                <a:cs typeface="Lao UI"/>
              </a:rPr>
              <a:t> </a:t>
            </a:r>
            <a:r>
              <a:rPr sz="3200" spc="-5" dirty="0">
                <a:solidFill>
                  <a:prstClr val="black"/>
                </a:solidFill>
                <a:latin typeface="Lao UI"/>
                <a:cs typeface="Lao UI"/>
              </a:rPr>
              <a:t>2,20</a:t>
            </a:r>
            <a:r>
              <a:rPr sz="3200" dirty="0">
                <a:solidFill>
                  <a:prstClr val="black"/>
                </a:solidFill>
                <a:latin typeface="Lao UI"/>
                <a:cs typeface="Lao UI"/>
              </a:rPr>
              <a:t>0</a:t>
            </a:r>
            <a:r>
              <a:rPr sz="3200" spc="-15" dirty="0">
                <a:solidFill>
                  <a:prstClr val="black"/>
                </a:solidFill>
                <a:latin typeface="Lao UI"/>
                <a:cs typeface="Lao UI"/>
              </a:rPr>
              <a:t> </a:t>
            </a:r>
            <a:r>
              <a:rPr sz="3200" dirty="0">
                <a:solidFill>
                  <a:prstClr val="black"/>
                </a:solidFill>
                <a:latin typeface="Lao UI"/>
                <a:cs typeface="Lao UI"/>
              </a:rPr>
              <a:t>child</a:t>
            </a:r>
            <a:r>
              <a:rPr sz="3200" spc="-20" dirty="0">
                <a:solidFill>
                  <a:prstClr val="black"/>
                </a:solidFill>
                <a:latin typeface="Lao UI"/>
                <a:cs typeface="Lao UI"/>
              </a:rPr>
              <a:t> </a:t>
            </a:r>
            <a:r>
              <a:rPr sz="3200" dirty="0">
                <a:solidFill>
                  <a:prstClr val="black"/>
                </a:solidFill>
                <a:latin typeface="Lao UI"/>
                <a:cs typeface="Lao UI"/>
              </a:rPr>
              <a:t>ca</a:t>
            </a:r>
            <a:r>
              <a:rPr sz="3200" spc="-45" dirty="0">
                <a:solidFill>
                  <a:prstClr val="black"/>
                </a:solidFill>
                <a:latin typeface="Lao UI"/>
                <a:cs typeface="Lao UI"/>
              </a:rPr>
              <a:t>r</a:t>
            </a:r>
            <a:r>
              <a:rPr sz="3200" dirty="0">
                <a:solidFill>
                  <a:prstClr val="black"/>
                </a:solidFill>
                <a:latin typeface="Lao UI"/>
                <a:cs typeface="Lao UI"/>
              </a:rPr>
              <a:t>e</a:t>
            </a:r>
            <a:r>
              <a:rPr sz="3200" spc="-25" dirty="0">
                <a:solidFill>
                  <a:prstClr val="black"/>
                </a:solidFill>
                <a:latin typeface="Lao UI"/>
                <a:cs typeface="Lao UI"/>
              </a:rPr>
              <a:t> </a:t>
            </a:r>
            <a:r>
              <a:rPr sz="3200" dirty="0">
                <a:solidFill>
                  <a:prstClr val="black"/>
                </a:solidFill>
                <a:latin typeface="Lao UI"/>
                <a:cs typeface="Lao UI"/>
              </a:rPr>
              <a:t>p</a:t>
            </a:r>
            <a:r>
              <a:rPr sz="3200" spc="-40" dirty="0">
                <a:solidFill>
                  <a:prstClr val="black"/>
                </a:solidFill>
                <a:latin typeface="Lao UI"/>
                <a:cs typeface="Lao UI"/>
              </a:rPr>
              <a:t>r</a:t>
            </a:r>
            <a:r>
              <a:rPr sz="3200" dirty="0">
                <a:solidFill>
                  <a:prstClr val="black"/>
                </a:solidFill>
                <a:latin typeface="Lao UI"/>
                <a:cs typeface="Lao UI"/>
              </a:rPr>
              <a:t>ovide</a:t>
            </a:r>
            <a:r>
              <a:rPr sz="3200" spc="15" dirty="0">
                <a:solidFill>
                  <a:prstClr val="black"/>
                </a:solidFill>
                <a:latin typeface="Lao UI"/>
                <a:cs typeface="Lao UI"/>
              </a:rPr>
              <a:t>r</a:t>
            </a:r>
            <a:r>
              <a:rPr sz="3200" dirty="0">
                <a:solidFill>
                  <a:prstClr val="black"/>
                </a:solidFill>
                <a:latin typeface="Lao UI"/>
                <a:cs typeface="Lao UI"/>
              </a:rPr>
              <a:t>s by</a:t>
            </a:r>
            <a:r>
              <a:rPr sz="3200" spc="-15" dirty="0">
                <a:solidFill>
                  <a:prstClr val="black"/>
                </a:solidFill>
                <a:latin typeface="Lao UI"/>
                <a:cs typeface="Lao UI"/>
              </a:rPr>
              <a:t> </a:t>
            </a:r>
            <a:r>
              <a:rPr sz="3200" dirty="0">
                <a:solidFill>
                  <a:prstClr val="black"/>
                </a:solidFill>
                <a:latin typeface="Lao UI"/>
                <a:cs typeface="Lao UI"/>
              </a:rPr>
              <a:t>J</a:t>
            </a:r>
            <a:r>
              <a:rPr sz="3200" spc="-10" dirty="0">
                <a:solidFill>
                  <a:prstClr val="black"/>
                </a:solidFill>
                <a:latin typeface="Lao UI"/>
                <a:cs typeface="Lao UI"/>
              </a:rPr>
              <a:t>u</a:t>
            </a:r>
            <a:r>
              <a:rPr sz="3200" dirty="0">
                <a:solidFill>
                  <a:prstClr val="black"/>
                </a:solidFill>
                <a:latin typeface="Lao UI"/>
                <a:cs typeface="Lao UI"/>
              </a:rPr>
              <a:t>ne</a:t>
            </a:r>
            <a:r>
              <a:rPr sz="3200" spc="-15" dirty="0">
                <a:solidFill>
                  <a:prstClr val="black"/>
                </a:solidFill>
                <a:latin typeface="Lao UI"/>
                <a:cs typeface="Lao UI"/>
              </a:rPr>
              <a:t> </a:t>
            </a:r>
            <a:r>
              <a:rPr sz="3200" spc="-5" dirty="0">
                <a:solidFill>
                  <a:prstClr val="black"/>
                </a:solidFill>
                <a:latin typeface="Lao UI"/>
                <a:cs typeface="Lao UI"/>
              </a:rPr>
              <a:t>30</a:t>
            </a:r>
            <a:r>
              <a:rPr sz="3200" dirty="0">
                <a:solidFill>
                  <a:prstClr val="black"/>
                </a:solidFill>
                <a:latin typeface="Lao UI"/>
                <a:cs typeface="Lao UI"/>
              </a:rPr>
              <a:t>, </a:t>
            </a:r>
            <a:r>
              <a:rPr sz="3200" spc="-5" dirty="0">
                <a:solidFill>
                  <a:prstClr val="black"/>
                </a:solidFill>
                <a:latin typeface="Lao UI"/>
                <a:cs typeface="Lao UI"/>
              </a:rPr>
              <a:t>2016</a:t>
            </a:r>
            <a:endParaRPr sz="3200" dirty="0">
              <a:solidFill>
                <a:prstClr val="black"/>
              </a:solidFill>
              <a:latin typeface="Lao UI"/>
              <a:cs typeface="Lao UI"/>
            </a:endParaRPr>
          </a:p>
        </p:txBody>
      </p:sp>
      <p:grpSp>
        <p:nvGrpSpPr>
          <p:cNvPr id="9" name="Group 8"/>
          <p:cNvGrpSpPr/>
          <p:nvPr/>
        </p:nvGrpSpPr>
        <p:grpSpPr>
          <a:xfrm>
            <a:off x="7848600" y="6068661"/>
            <a:ext cx="3820608" cy="709146"/>
            <a:chOff x="7848600" y="6068661"/>
            <a:chExt cx="3820608" cy="709146"/>
          </a:xfrm>
        </p:grpSpPr>
        <p:pic>
          <p:nvPicPr>
            <p:cNvPr id="10" name="Picture 9"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1398237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Coaching Incentives</a:t>
            </a:r>
            <a:endParaRPr lang="en-US" dirty="0">
              <a:latin typeface="Calibri" panose="020F0502020204030204" pitchFamily="34" charset="0"/>
            </a:endParaRPr>
          </a:p>
        </p:txBody>
      </p:sp>
      <p:grpSp>
        <p:nvGrpSpPr>
          <p:cNvPr id="16" name="Group 15"/>
          <p:cNvGrpSpPr/>
          <p:nvPr/>
        </p:nvGrpSpPr>
        <p:grpSpPr>
          <a:xfrm>
            <a:off x="381000" y="1600200"/>
            <a:ext cx="11506200" cy="5106314"/>
            <a:chOff x="261311" y="1142086"/>
            <a:chExt cx="11574611" cy="5473095"/>
          </a:xfrm>
        </p:grpSpPr>
        <p:pic>
          <p:nvPicPr>
            <p:cNvPr id="17" name="Picture 3" descr="C:\Users\AdSanchez\Pictures\recipe box.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8946596" y="2179467"/>
              <a:ext cx="3302086" cy="2476565"/>
            </a:xfrm>
            <a:prstGeom prst="rect">
              <a:avLst/>
            </a:prstGeom>
            <a:ln w="76200">
              <a:solidFill>
                <a:schemeClr val="accent1">
                  <a:lumMod val="60000"/>
                  <a:lumOff val="40000"/>
                </a:schemeClr>
              </a:solidFill>
            </a:ln>
          </p:spPr>
        </p:pic>
        <p:pic>
          <p:nvPicPr>
            <p:cNvPr id="18" name="Picture 2" descr="http://tse1.mm.bing.net/th?&amp;id=JN.n%2bT/Xy/otgw1hQQ0ToEnXw&amp;w=300&amp;h=300&amp;c=0&amp;pid=1.9&amp;rs=0&amp;p=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417" y="5197364"/>
              <a:ext cx="1757126" cy="132955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9" name="Picture 4" descr="http://www.organicauthority.com/images/stories/gardening/tomato-seed-packet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2905" y="5249916"/>
              <a:ext cx="1755884" cy="1277007"/>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pic>
          <p:nvPicPr>
            <p:cNvPr id="20" name="Picture 2" descr="http://tse1.mm.bing.net/th?&amp;id=JN.vqe%2b/Ieth%2b4hkcObNPTmXA&amp;w=300&amp;h=300&amp;c=0&amp;pid=1.9&amp;rs=0&amp;p=0&amp;url=http%3A%2F%2Fwww.delsolbooks.com%2Fgrowingvegetablesoup.htm"/>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03171" y="4796891"/>
              <a:ext cx="1745559" cy="181829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9359356" y="1156163"/>
              <a:ext cx="2476566" cy="584775"/>
            </a:xfrm>
            <a:prstGeom prst="rect">
              <a:avLst/>
            </a:prstGeom>
            <a:noFill/>
          </p:spPr>
          <p:txBody>
            <a:bodyPr wrap="square" rtlCol="0">
              <a:spAutoFit/>
            </a:bodyPr>
            <a:lstStyle/>
            <a:p>
              <a:pPr algn="ctr"/>
              <a:r>
                <a:rPr lang="es-MX" sz="3200" dirty="0" err="1">
                  <a:solidFill>
                    <a:srgbClr val="4F81BD">
                      <a:lumMod val="60000"/>
                      <a:lumOff val="40000"/>
                    </a:srgbClr>
                  </a:solidFill>
                  <a:latin typeface="Lao UI" panose="020B0502040204020203" pitchFamily="34" charset="0"/>
                  <a:cs typeface="Lao UI" panose="020B0502040204020203" pitchFamily="34" charset="0"/>
                </a:rPr>
                <a:t>Recipe</a:t>
              </a:r>
              <a:r>
                <a:rPr lang="es-MX" dirty="0" smtClean="0">
                  <a:solidFill>
                    <a:prstClr val="black"/>
                  </a:solidFill>
                </a:rPr>
                <a:t> </a:t>
              </a:r>
              <a:r>
                <a:rPr lang="es-MX" sz="3200" dirty="0" err="1">
                  <a:solidFill>
                    <a:srgbClr val="4F81BD">
                      <a:lumMod val="60000"/>
                      <a:lumOff val="40000"/>
                    </a:srgbClr>
                  </a:solidFill>
                  <a:latin typeface="Lao UI" panose="020B0502040204020203" pitchFamily="34" charset="0"/>
                  <a:cs typeface="Lao UI" panose="020B0502040204020203" pitchFamily="34" charset="0"/>
                </a:rPr>
                <a:t>Cards</a:t>
              </a:r>
              <a:endParaRPr lang="es-MX" sz="3200" dirty="0">
                <a:solidFill>
                  <a:srgbClr val="4F81BD">
                    <a:lumMod val="60000"/>
                    <a:lumOff val="40000"/>
                  </a:srgbClr>
                </a:solidFill>
                <a:latin typeface="Lao UI" panose="020B0502040204020203" pitchFamily="34" charset="0"/>
                <a:cs typeface="Lao UI" panose="020B0502040204020203" pitchFamily="34" charset="0"/>
              </a:endParaRPr>
            </a:p>
          </p:txBody>
        </p:sp>
        <p:sp>
          <p:nvSpPr>
            <p:cNvPr id="22" name="TextBox 21"/>
            <p:cNvSpPr txBox="1"/>
            <p:nvPr/>
          </p:nvSpPr>
          <p:spPr>
            <a:xfrm>
              <a:off x="5903171" y="1142086"/>
              <a:ext cx="2967559" cy="626779"/>
            </a:xfrm>
            <a:prstGeom prst="rect">
              <a:avLst/>
            </a:prstGeom>
            <a:noFill/>
          </p:spPr>
          <p:txBody>
            <a:bodyPr wrap="square" rtlCol="0">
              <a:spAutoFit/>
            </a:bodyPr>
            <a:lstStyle>
              <a:defPPr>
                <a:defRPr lang="en-US"/>
              </a:defPPr>
              <a:lvl1pPr>
                <a:defRPr sz="3200">
                  <a:solidFill>
                    <a:schemeClr val="accent1">
                      <a:lumMod val="60000"/>
                      <a:lumOff val="40000"/>
                    </a:schemeClr>
                  </a:solidFill>
                  <a:latin typeface="Lao UI" panose="020B0502040204020203" pitchFamily="34" charset="0"/>
                  <a:cs typeface="Lao UI" panose="020B0502040204020203" pitchFamily="34" charset="0"/>
                </a:defRPr>
              </a:lvl1pPr>
            </a:lstStyle>
            <a:p>
              <a:r>
                <a:rPr lang="es-MX" dirty="0">
                  <a:solidFill>
                    <a:srgbClr val="9BBB59"/>
                  </a:solidFill>
                </a:rPr>
                <a:t>Yoga </a:t>
              </a:r>
              <a:r>
                <a:rPr lang="es-MX" dirty="0" err="1">
                  <a:solidFill>
                    <a:srgbClr val="9BBB59"/>
                  </a:solidFill>
                </a:rPr>
                <a:t>Cards</a:t>
              </a:r>
              <a:endParaRPr lang="es-MX" dirty="0">
                <a:solidFill>
                  <a:srgbClr val="9BBB59"/>
                </a:solidFill>
              </a:endParaRPr>
            </a:p>
          </p:txBody>
        </p:sp>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0274" y="1796768"/>
              <a:ext cx="3510455" cy="2632841"/>
            </a:xfrm>
            <a:prstGeom prst="rect">
              <a:avLst/>
            </a:prstGeom>
            <a:ln w="57150">
              <a:solidFill>
                <a:schemeClr val="accent6">
                  <a:lumMod val="60000"/>
                  <a:lumOff val="40000"/>
                </a:schemeClr>
              </a:solidFill>
            </a:ln>
          </p:spPr>
        </p:pic>
        <p:pic>
          <p:nvPicPr>
            <p:cNvPr id="24" name="Picture 2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1311" y="1796768"/>
              <a:ext cx="4363214" cy="2712162"/>
            </a:xfrm>
            <a:prstGeom prst="rect">
              <a:avLst/>
            </a:prstGeom>
            <a:ln w="76200">
              <a:solidFill>
                <a:schemeClr val="accent1">
                  <a:lumMod val="60000"/>
                  <a:lumOff val="40000"/>
                </a:schemeClr>
              </a:solidFill>
            </a:ln>
          </p:spPr>
        </p:pic>
        <p:sp>
          <p:nvSpPr>
            <p:cNvPr id="25" name="TextBox 24"/>
            <p:cNvSpPr txBox="1"/>
            <p:nvPr/>
          </p:nvSpPr>
          <p:spPr>
            <a:xfrm>
              <a:off x="850704" y="1156163"/>
              <a:ext cx="3773820" cy="626779"/>
            </a:xfrm>
            <a:prstGeom prst="rect">
              <a:avLst/>
            </a:prstGeom>
            <a:noFill/>
          </p:spPr>
          <p:txBody>
            <a:bodyPr wrap="square" rtlCol="0">
              <a:spAutoFit/>
            </a:bodyPr>
            <a:lstStyle/>
            <a:p>
              <a:r>
                <a:rPr lang="en-US" sz="3200" dirty="0" smtClean="0">
                  <a:solidFill>
                    <a:srgbClr val="4F81BD">
                      <a:lumMod val="60000"/>
                      <a:lumOff val="40000"/>
                    </a:srgbClr>
                  </a:solidFill>
                  <a:latin typeface="Lao UI" panose="020B0502040204020203" pitchFamily="34" charset="0"/>
                  <a:cs typeface="Lao UI" panose="020B0502040204020203" pitchFamily="34" charset="0"/>
                </a:rPr>
                <a:t>Movement  Kits</a:t>
              </a:r>
              <a:endParaRPr lang="en-US" sz="3200" dirty="0">
                <a:solidFill>
                  <a:srgbClr val="4F81BD">
                    <a:lumMod val="60000"/>
                    <a:lumOff val="40000"/>
                  </a:srgbClr>
                </a:solidFill>
                <a:latin typeface="Lao UI" panose="020B0502040204020203" pitchFamily="34" charset="0"/>
                <a:cs typeface="Lao UI" panose="020B0502040204020203" pitchFamily="34" charset="0"/>
              </a:endParaRPr>
            </a:p>
          </p:txBody>
        </p:sp>
      </p:grpSp>
      <p:grpSp>
        <p:nvGrpSpPr>
          <p:cNvPr id="26" name="Group 25"/>
          <p:cNvGrpSpPr/>
          <p:nvPr/>
        </p:nvGrpSpPr>
        <p:grpSpPr>
          <a:xfrm>
            <a:off x="8210495" y="6007355"/>
            <a:ext cx="3820608" cy="709146"/>
            <a:chOff x="7848600" y="6068661"/>
            <a:chExt cx="3820608" cy="709146"/>
          </a:xfrm>
        </p:grpSpPr>
        <p:pic>
          <p:nvPicPr>
            <p:cNvPr id="27" name="Picture 26" descr="C:\Users\jscully\Desktop\my_docs\First 5 Funded Projects\LA ROCCS\Logos - DPH_First 5_CHLA CC\ChooseHealthLA-Child-Car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C:\Users\jscully\Desktop\my_docs\First 5 Funded Projects\LA ROCCS\Logos - DPH_First 5_CHLA CC\Public Healt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29120138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latin typeface="Calibri" panose="020F0502020204030204" pitchFamily="34" charset="0"/>
              </a:rPr>
              <a:t>Family Child Care (FCC)</a:t>
            </a:r>
            <a:endParaRPr lang="en-US" dirty="0">
              <a:solidFill>
                <a:srgbClr val="00B050"/>
              </a:solidFill>
              <a:latin typeface="Calibri" panose="020F0502020204030204" pitchFamily="34" charset="0"/>
            </a:endParaRPr>
          </a:p>
        </p:txBody>
      </p:sp>
      <p:grpSp>
        <p:nvGrpSpPr>
          <p:cNvPr id="4" name="Group 3"/>
          <p:cNvGrpSpPr/>
          <p:nvPr/>
        </p:nvGrpSpPr>
        <p:grpSpPr>
          <a:xfrm>
            <a:off x="9982200" y="6248400"/>
            <a:ext cx="1986900" cy="453207"/>
            <a:chOff x="7848600" y="6068661"/>
            <a:chExt cx="3820608" cy="709146"/>
          </a:xfrm>
        </p:grpSpPr>
        <p:pic>
          <p:nvPicPr>
            <p:cNvPr id="5" name="Picture 4"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graphicFrame>
        <p:nvGraphicFramePr>
          <p:cNvPr id="11" name="Diagram 10"/>
          <p:cNvGraphicFramePr/>
          <p:nvPr>
            <p:extLst/>
          </p:nvPr>
        </p:nvGraphicFramePr>
        <p:xfrm>
          <a:off x="2209800" y="1461608"/>
          <a:ext cx="7691292" cy="5240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09203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 </a:t>
            </a:r>
            <a:r>
              <a:rPr lang="en-US" dirty="0">
                <a:solidFill>
                  <a:srgbClr val="00B050"/>
                </a:solidFill>
                <a:latin typeface="Calibri" panose="020F0502020204030204" pitchFamily="34" charset="0"/>
              </a:rPr>
              <a:t>Ethnicity </a:t>
            </a:r>
            <a:r>
              <a:rPr lang="en-US" dirty="0" smtClean="0">
                <a:solidFill>
                  <a:srgbClr val="00B050"/>
                </a:solidFill>
                <a:latin typeface="Calibri" panose="020F0502020204030204" pitchFamily="34" charset="0"/>
              </a:rPr>
              <a:t>Breakdown of FCC Providers Trained</a:t>
            </a:r>
            <a:endParaRPr lang="en-US" dirty="0">
              <a:solidFill>
                <a:srgbClr val="00B050"/>
              </a:solidFill>
              <a:latin typeface="Calibri" panose="020F0502020204030204" pitchFamily="34" charset="0"/>
            </a:endParaRPr>
          </a:p>
        </p:txBody>
      </p:sp>
      <p:graphicFrame>
        <p:nvGraphicFramePr>
          <p:cNvPr id="4" name="Content Placeholder 3"/>
          <p:cNvGraphicFramePr>
            <a:graphicFrameLocks noGrp="1"/>
          </p:cNvGraphicFramePr>
          <p:nvPr>
            <p:ph sz="quarter" idx="1"/>
            <p:extLst/>
          </p:nvPr>
        </p:nvGraphicFramePr>
        <p:xfrm>
          <a:off x="304800" y="1219199"/>
          <a:ext cx="11734800" cy="5558608"/>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7848600" y="6068661"/>
            <a:ext cx="3820608" cy="709146"/>
            <a:chOff x="7848600" y="6068661"/>
            <a:chExt cx="3820608" cy="709146"/>
          </a:xfrm>
        </p:grpSpPr>
        <p:pic>
          <p:nvPicPr>
            <p:cNvPr id="6" name="Picture 5" descr="C:\Users\jscully\Desktop\my_docs\First 5 Funded Projects\LA ROCCS\Logos - DPH_First 5_CHLA CC\ChooseHealthLA-Child-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jscully\Desktop\my_docs\First 5 Funded Projects\LA ROCCS\Logos - DPH_First 5_CHLA CC\Public Heal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33406093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838200" y="1624769"/>
            <a:ext cx="10515600" cy="3450566"/>
          </a:xfrm>
        </p:spPr>
        <p:txBody>
          <a:bodyPr>
            <a:normAutofit fontScale="92500" lnSpcReduction="20000"/>
          </a:bodyPr>
          <a:lstStyle/>
          <a:p>
            <a:pPr marL="0" indent="0" algn="ctr">
              <a:buNone/>
            </a:pPr>
            <a:r>
              <a:rPr lang="en-US" sz="6000" b="1" dirty="0" smtClean="0">
                <a:latin typeface="Calibri" panose="020F0502020204030204" pitchFamily="34" charset="0"/>
              </a:rPr>
              <a:t>Agencies have reached </a:t>
            </a:r>
            <a:r>
              <a:rPr lang="en-US" sz="16600" b="1" dirty="0" smtClean="0">
                <a:solidFill>
                  <a:srgbClr val="00B0F0"/>
                </a:solidFill>
                <a:latin typeface="Calibri" panose="020F0502020204030204" pitchFamily="34" charset="0"/>
              </a:rPr>
              <a:t>7,500</a:t>
            </a:r>
            <a:r>
              <a:rPr lang="en-US" sz="16600" b="1" dirty="0" smtClean="0">
                <a:solidFill>
                  <a:schemeClr val="accent6"/>
                </a:solidFill>
                <a:latin typeface="Calibri" panose="020F0502020204030204" pitchFamily="34" charset="0"/>
              </a:rPr>
              <a:t> </a:t>
            </a:r>
            <a:r>
              <a:rPr lang="en-US" sz="5400" b="1" dirty="0" smtClean="0">
                <a:solidFill>
                  <a:schemeClr val="accent6"/>
                </a:solidFill>
                <a:latin typeface="Calibri" panose="020F0502020204030204" pitchFamily="34" charset="0"/>
              </a:rPr>
              <a:t> </a:t>
            </a:r>
          </a:p>
          <a:p>
            <a:pPr marL="0" indent="0" algn="ctr">
              <a:buNone/>
            </a:pPr>
            <a:r>
              <a:rPr lang="en-US" sz="6000" b="1" dirty="0" smtClean="0">
                <a:latin typeface="Calibri" panose="020F0502020204030204" pitchFamily="34" charset="0"/>
              </a:rPr>
              <a:t>parents directly through events</a:t>
            </a:r>
            <a:endParaRPr lang="en-US" sz="6000" b="1" dirty="0">
              <a:latin typeface="Calibri" panose="020F0502020204030204" pitchFamily="34" charset="0"/>
            </a:endParaRPr>
          </a:p>
        </p:txBody>
      </p:sp>
      <p:sp>
        <p:nvSpPr>
          <p:cNvPr id="9" name="object 4"/>
          <p:cNvSpPr txBox="1"/>
          <p:nvPr/>
        </p:nvSpPr>
        <p:spPr>
          <a:xfrm>
            <a:off x="449580" y="5312600"/>
            <a:ext cx="11292840" cy="585470"/>
          </a:xfrm>
          <a:prstGeom prst="rect">
            <a:avLst/>
          </a:prstGeom>
          <a:ln w="57912">
            <a:solidFill>
              <a:srgbClr val="00B0F0"/>
            </a:solidFill>
          </a:ln>
        </p:spPr>
        <p:txBody>
          <a:bodyPr vert="horz" wrap="square" lIns="0" tIns="0" rIns="0" bIns="0" rtlCol="0">
            <a:spAutoFit/>
          </a:bodyPr>
          <a:lstStyle/>
          <a:p>
            <a:pPr marL="79375"/>
            <a:r>
              <a:rPr sz="3200" dirty="0">
                <a:solidFill>
                  <a:prstClr val="black"/>
                </a:solidFill>
                <a:latin typeface="Lao UI"/>
                <a:cs typeface="Lao UI"/>
              </a:rPr>
              <a:t>E</a:t>
            </a:r>
            <a:r>
              <a:rPr sz="3200" spc="-20" dirty="0">
                <a:solidFill>
                  <a:prstClr val="black"/>
                </a:solidFill>
                <a:latin typeface="Lao UI"/>
                <a:cs typeface="Lao UI"/>
              </a:rPr>
              <a:t>x</a:t>
            </a:r>
            <a:r>
              <a:rPr sz="3200" dirty="0">
                <a:solidFill>
                  <a:prstClr val="black"/>
                </a:solidFill>
                <a:latin typeface="Lao UI"/>
                <a:cs typeface="Lao UI"/>
              </a:rPr>
              <a:t>ceeded</a:t>
            </a:r>
            <a:r>
              <a:rPr sz="3200" spc="-15" dirty="0">
                <a:solidFill>
                  <a:prstClr val="black"/>
                </a:solidFill>
                <a:latin typeface="Lao UI"/>
                <a:cs typeface="Lao UI"/>
              </a:rPr>
              <a:t> </a:t>
            </a:r>
            <a:r>
              <a:rPr sz="3200" dirty="0">
                <a:solidFill>
                  <a:prstClr val="black"/>
                </a:solidFill>
                <a:latin typeface="Lao UI"/>
                <a:cs typeface="Lao UI"/>
              </a:rPr>
              <a:t>the g</a:t>
            </a:r>
            <a:r>
              <a:rPr sz="3200" spc="-40" dirty="0">
                <a:solidFill>
                  <a:prstClr val="black"/>
                </a:solidFill>
                <a:latin typeface="Lao UI"/>
                <a:cs typeface="Lao UI"/>
              </a:rPr>
              <a:t>o</a:t>
            </a:r>
            <a:r>
              <a:rPr sz="3200" dirty="0">
                <a:solidFill>
                  <a:prstClr val="black"/>
                </a:solidFill>
                <a:latin typeface="Lao UI"/>
                <a:cs typeface="Lao UI"/>
              </a:rPr>
              <a:t>al</a:t>
            </a:r>
            <a:r>
              <a:rPr sz="3200" spc="-5" dirty="0">
                <a:solidFill>
                  <a:prstClr val="black"/>
                </a:solidFill>
                <a:latin typeface="Lao UI"/>
                <a:cs typeface="Lao UI"/>
              </a:rPr>
              <a:t> </a:t>
            </a:r>
            <a:r>
              <a:rPr sz="3200" spc="-75" dirty="0">
                <a:solidFill>
                  <a:prstClr val="black"/>
                </a:solidFill>
                <a:latin typeface="Lao UI"/>
                <a:cs typeface="Lao UI"/>
              </a:rPr>
              <a:t>o</a:t>
            </a:r>
            <a:r>
              <a:rPr sz="3200" dirty="0">
                <a:solidFill>
                  <a:prstClr val="black"/>
                </a:solidFill>
                <a:latin typeface="Lao UI"/>
                <a:cs typeface="Lao UI"/>
              </a:rPr>
              <a:t>f </a:t>
            </a:r>
            <a:r>
              <a:rPr sz="3200" spc="-45" dirty="0">
                <a:solidFill>
                  <a:prstClr val="black"/>
                </a:solidFill>
                <a:latin typeface="Lao UI"/>
                <a:cs typeface="Lao UI"/>
              </a:rPr>
              <a:t>r</a:t>
            </a:r>
            <a:r>
              <a:rPr sz="3200" dirty="0">
                <a:solidFill>
                  <a:prstClr val="black"/>
                </a:solidFill>
                <a:latin typeface="Lao UI"/>
                <a:cs typeface="Lao UI"/>
              </a:rPr>
              <a:t>eaching</a:t>
            </a:r>
            <a:r>
              <a:rPr sz="3200" spc="-25" dirty="0">
                <a:solidFill>
                  <a:prstClr val="black"/>
                </a:solidFill>
                <a:latin typeface="Lao UI"/>
                <a:cs typeface="Lao UI"/>
              </a:rPr>
              <a:t> </a:t>
            </a:r>
            <a:r>
              <a:rPr sz="3200" spc="-5" dirty="0">
                <a:solidFill>
                  <a:prstClr val="black"/>
                </a:solidFill>
                <a:latin typeface="Lao UI"/>
                <a:cs typeface="Lao UI"/>
              </a:rPr>
              <a:t>7,40</a:t>
            </a:r>
            <a:r>
              <a:rPr sz="3200" dirty="0">
                <a:solidFill>
                  <a:prstClr val="black"/>
                </a:solidFill>
                <a:latin typeface="Lao UI"/>
                <a:cs typeface="Lao UI"/>
              </a:rPr>
              <a:t>0 </a:t>
            </a:r>
            <a:r>
              <a:rPr sz="3200" spc="-45" dirty="0">
                <a:solidFill>
                  <a:prstClr val="black"/>
                </a:solidFill>
                <a:latin typeface="Lao UI"/>
                <a:cs typeface="Lao UI"/>
              </a:rPr>
              <a:t>p</a:t>
            </a:r>
            <a:r>
              <a:rPr sz="3200" dirty="0">
                <a:solidFill>
                  <a:prstClr val="black"/>
                </a:solidFill>
                <a:latin typeface="Lao UI"/>
                <a:cs typeface="Lao UI"/>
              </a:rPr>
              <a:t>a</a:t>
            </a:r>
            <a:r>
              <a:rPr sz="3200" spc="-35" dirty="0">
                <a:solidFill>
                  <a:prstClr val="black"/>
                </a:solidFill>
                <a:latin typeface="Lao UI"/>
                <a:cs typeface="Lao UI"/>
              </a:rPr>
              <a:t>r</a:t>
            </a:r>
            <a:r>
              <a:rPr sz="3200" dirty="0">
                <a:solidFill>
                  <a:prstClr val="black"/>
                </a:solidFill>
                <a:latin typeface="Lao UI"/>
                <a:cs typeface="Lao UI"/>
              </a:rPr>
              <a:t>ents by</a:t>
            </a:r>
            <a:r>
              <a:rPr sz="3200" spc="-10" dirty="0">
                <a:solidFill>
                  <a:prstClr val="black"/>
                </a:solidFill>
                <a:latin typeface="Lao UI"/>
                <a:cs typeface="Lao UI"/>
              </a:rPr>
              <a:t> </a:t>
            </a:r>
            <a:r>
              <a:rPr sz="3200" dirty="0">
                <a:solidFill>
                  <a:prstClr val="black"/>
                </a:solidFill>
                <a:latin typeface="Lao UI"/>
                <a:cs typeface="Lao UI"/>
              </a:rPr>
              <a:t>June</a:t>
            </a:r>
            <a:r>
              <a:rPr sz="3200" spc="-20" dirty="0">
                <a:solidFill>
                  <a:prstClr val="black"/>
                </a:solidFill>
                <a:latin typeface="Lao UI"/>
                <a:cs typeface="Lao UI"/>
              </a:rPr>
              <a:t> </a:t>
            </a:r>
            <a:r>
              <a:rPr sz="3200" spc="-5" dirty="0">
                <a:solidFill>
                  <a:prstClr val="black"/>
                </a:solidFill>
                <a:latin typeface="Lao UI"/>
                <a:cs typeface="Lao UI"/>
              </a:rPr>
              <a:t>30</a:t>
            </a:r>
            <a:r>
              <a:rPr sz="3200" dirty="0">
                <a:solidFill>
                  <a:prstClr val="black"/>
                </a:solidFill>
                <a:latin typeface="Lao UI"/>
                <a:cs typeface="Lao UI"/>
              </a:rPr>
              <a:t>, </a:t>
            </a:r>
            <a:r>
              <a:rPr sz="3200" spc="-5" dirty="0">
                <a:solidFill>
                  <a:prstClr val="black"/>
                </a:solidFill>
                <a:latin typeface="Lao UI"/>
                <a:cs typeface="Lao UI"/>
              </a:rPr>
              <a:t>201</a:t>
            </a:r>
            <a:r>
              <a:rPr sz="3200" spc="15" dirty="0">
                <a:solidFill>
                  <a:prstClr val="black"/>
                </a:solidFill>
                <a:latin typeface="Lao UI"/>
                <a:cs typeface="Lao UI"/>
              </a:rPr>
              <a:t>6</a:t>
            </a:r>
            <a:r>
              <a:rPr dirty="0">
                <a:solidFill>
                  <a:prstClr val="black"/>
                </a:solidFill>
                <a:latin typeface="Calibri"/>
                <a:cs typeface="Calibri"/>
              </a:rPr>
              <a:t>.</a:t>
            </a:r>
          </a:p>
        </p:txBody>
      </p:sp>
      <p:grpSp>
        <p:nvGrpSpPr>
          <p:cNvPr id="10" name="Group 9"/>
          <p:cNvGrpSpPr/>
          <p:nvPr/>
        </p:nvGrpSpPr>
        <p:grpSpPr>
          <a:xfrm>
            <a:off x="7848600" y="6068661"/>
            <a:ext cx="3820608" cy="709146"/>
            <a:chOff x="7848600" y="6068661"/>
            <a:chExt cx="3820608" cy="709146"/>
          </a:xfrm>
        </p:grpSpPr>
        <p:pic>
          <p:nvPicPr>
            <p:cNvPr id="11" name="Picture 10"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35328916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9117" y="197714"/>
            <a:ext cx="10871200" cy="990600"/>
          </a:xfrm>
        </p:spPr>
        <p:txBody>
          <a:bodyPr/>
          <a:lstStyle/>
          <a:p>
            <a:r>
              <a:rPr lang="en-US" dirty="0" smtClean="0">
                <a:solidFill>
                  <a:srgbClr val="9C32A4"/>
                </a:solidFill>
                <a:latin typeface="Calibri" panose="020F0502020204030204" pitchFamily="34" charset="0"/>
              </a:rPr>
              <a:t>Play Your Way to Health Fair</a:t>
            </a:r>
            <a:endParaRPr lang="en-US" dirty="0">
              <a:solidFill>
                <a:srgbClr val="9C32A4"/>
              </a:solidFill>
              <a:latin typeface="Calibri" panose="020F050202020403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9505" y="1828800"/>
            <a:ext cx="2805917" cy="1883530"/>
          </a:xfrm>
          <a:prstGeom prst="rect">
            <a:avLst/>
          </a:prstGeom>
          <a:ln w="57150">
            <a:solidFill>
              <a:srgbClr val="9C32A4"/>
            </a:solidFill>
          </a:ln>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4609" y="1828800"/>
            <a:ext cx="2805918" cy="1883530"/>
          </a:xfrm>
          <a:prstGeom prst="rect">
            <a:avLst/>
          </a:prstGeom>
          <a:ln w="57150">
            <a:solidFill>
              <a:srgbClr val="9C32A4"/>
            </a:solidFill>
          </a:ln>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4313" y="4272333"/>
            <a:ext cx="2805917" cy="1883530"/>
          </a:xfrm>
          <a:prstGeom prst="rect">
            <a:avLst/>
          </a:prstGeom>
          <a:ln w="57150">
            <a:solidFill>
              <a:srgbClr val="9C32A4"/>
            </a:solidFill>
          </a:ln>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4800" y="4246542"/>
            <a:ext cx="2805917" cy="1883530"/>
          </a:xfrm>
          <a:prstGeom prst="rect">
            <a:avLst/>
          </a:prstGeom>
          <a:ln w="57150">
            <a:solidFill>
              <a:srgbClr val="9C32A4"/>
            </a:solidFill>
          </a:ln>
        </p:spPr>
      </p:pic>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5800" y="3981601"/>
            <a:ext cx="2180479" cy="2438400"/>
          </a:xfrm>
          <a:prstGeom prst="rect">
            <a:avLst/>
          </a:prstGeom>
          <a:ln w="57150">
            <a:solidFill>
              <a:srgbClr val="9C32A4"/>
            </a:solidFill>
          </a:ln>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34400" y="1828800"/>
            <a:ext cx="2805917" cy="1883530"/>
          </a:xfrm>
          <a:prstGeom prst="rect">
            <a:avLst/>
          </a:prstGeom>
          <a:ln w="57150">
            <a:solidFill>
              <a:srgbClr val="9C32A4"/>
            </a:solidFill>
          </a:ln>
        </p:spPr>
      </p:pic>
      <p:grpSp>
        <p:nvGrpSpPr>
          <p:cNvPr id="15" name="Group 14"/>
          <p:cNvGrpSpPr/>
          <p:nvPr/>
        </p:nvGrpSpPr>
        <p:grpSpPr>
          <a:xfrm>
            <a:off x="9920358" y="6356804"/>
            <a:ext cx="2144208" cy="453207"/>
            <a:chOff x="7848600" y="6068661"/>
            <a:chExt cx="3820608" cy="709146"/>
          </a:xfrm>
        </p:grpSpPr>
        <p:pic>
          <p:nvPicPr>
            <p:cNvPr id="16" name="Picture 15" descr="C:\Users\jscully\Desktop\my_docs\First 5 Funded Projects\LA ROCCS\Logos - DPH_First 5_CHLA CC\ChooseHealthLA-Child-Car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jscully\Desktop\my_docs\First 5 Funded Projects\LA ROCCS\Logos - DPH_First 5_CHLA CC\Public Health.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27001780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5"/>
            <a:ext cx="10783888" cy="815975"/>
          </a:xfrm>
        </p:spPr>
        <p:txBody>
          <a:bodyPr>
            <a:normAutofit/>
          </a:bodyPr>
          <a:lstStyle/>
          <a:p>
            <a:r>
              <a:rPr lang="en-US" dirty="0" smtClean="0">
                <a:solidFill>
                  <a:schemeClr val="accent5">
                    <a:lumMod val="75000"/>
                  </a:schemeClr>
                </a:solidFill>
                <a:latin typeface="Calibri" panose="020F0502020204030204" pitchFamily="34" charset="0"/>
              </a:rPr>
              <a:t>Evaluation</a:t>
            </a:r>
            <a:r>
              <a:rPr lang="en-US" sz="4000" dirty="0" smtClean="0">
                <a:solidFill>
                  <a:srgbClr val="00B050"/>
                </a:solidFill>
                <a:latin typeface="Calibri" panose="020F0502020204030204" pitchFamily="34" charset="0"/>
              </a:rPr>
              <a:t> </a:t>
            </a:r>
            <a:endParaRPr lang="en-US" sz="4000" dirty="0">
              <a:solidFill>
                <a:srgbClr val="00B050"/>
              </a:solidFill>
              <a:latin typeface="Calibri" panose="020F0502020204030204" pitchFamily="34" charset="0"/>
            </a:endParaRPr>
          </a:p>
        </p:txBody>
      </p:sp>
      <p:sp>
        <p:nvSpPr>
          <p:cNvPr id="4" name="Content Placeholder 3"/>
          <p:cNvSpPr>
            <a:spLocks noGrp="1"/>
          </p:cNvSpPr>
          <p:nvPr>
            <p:ph sz="quarter" idx="2"/>
          </p:nvPr>
        </p:nvSpPr>
        <p:spPr>
          <a:xfrm>
            <a:off x="371477" y="1524000"/>
            <a:ext cx="11372851" cy="4733927"/>
          </a:xfrm>
        </p:spPr>
        <p:txBody>
          <a:bodyPr>
            <a:normAutofit fontScale="77500" lnSpcReduction="20000"/>
          </a:bodyPr>
          <a:lstStyle/>
          <a:p>
            <a:pPr lvl="0">
              <a:lnSpc>
                <a:spcPct val="110000"/>
              </a:lnSpc>
            </a:pPr>
            <a:r>
              <a:rPr lang="en-US" sz="3600" dirty="0" smtClean="0">
                <a:latin typeface="Calibri" panose="020F0502020204030204" pitchFamily="34" charset="0"/>
              </a:rPr>
              <a:t>A </a:t>
            </a:r>
            <a:r>
              <a:rPr lang="en-US" sz="3600" b="1" dirty="0">
                <a:solidFill>
                  <a:srgbClr val="0EA694"/>
                </a:solidFill>
                <a:latin typeface="Calibri" panose="020F0502020204030204" pitchFamily="34" charset="0"/>
              </a:rPr>
              <a:t>Policies and Practices self-assessment </a:t>
            </a:r>
            <a:r>
              <a:rPr lang="en-US" sz="3600" b="1" dirty="0" smtClean="0">
                <a:solidFill>
                  <a:srgbClr val="0EA694"/>
                </a:solidFill>
                <a:latin typeface="Calibri" panose="020F0502020204030204" pitchFamily="34" charset="0"/>
              </a:rPr>
              <a:t>questionnaire</a:t>
            </a:r>
            <a:r>
              <a:rPr lang="en-US" sz="3600" dirty="0" smtClean="0">
                <a:solidFill>
                  <a:srgbClr val="0EA694"/>
                </a:solidFill>
                <a:latin typeface="Calibri" panose="020F0502020204030204" pitchFamily="34" charset="0"/>
              </a:rPr>
              <a:t> </a:t>
            </a:r>
            <a:r>
              <a:rPr lang="en-US" sz="3600" dirty="0">
                <a:latin typeface="Calibri" panose="020F0502020204030204" pitchFamily="34" charset="0"/>
              </a:rPr>
              <a:t>mailed to an initial sample of child care providers.  </a:t>
            </a:r>
            <a:endParaRPr lang="en-US" sz="3600" dirty="0" smtClean="0">
              <a:latin typeface="Calibri" panose="020F0502020204030204" pitchFamily="34" charset="0"/>
            </a:endParaRPr>
          </a:p>
          <a:p>
            <a:pPr lvl="0">
              <a:lnSpc>
                <a:spcPct val="110000"/>
              </a:lnSpc>
            </a:pPr>
            <a:r>
              <a:rPr lang="en-US" sz="3600" dirty="0" smtClean="0">
                <a:latin typeface="Calibri" panose="020F0502020204030204" pitchFamily="34" charset="0"/>
              </a:rPr>
              <a:t>Baseline </a:t>
            </a:r>
            <a:r>
              <a:rPr lang="en-US" sz="3600" dirty="0">
                <a:latin typeface="Calibri" panose="020F0502020204030204" pitchFamily="34" charset="0"/>
              </a:rPr>
              <a:t>and 6 month follow-up questionnaires </a:t>
            </a:r>
            <a:r>
              <a:rPr lang="en-US" sz="3600" dirty="0" smtClean="0">
                <a:latin typeface="Calibri" panose="020F0502020204030204" pitchFamily="34" charset="0"/>
              </a:rPr>
              <a:t>are compared </a:t>
            </a:r>
            <a:r>
              <a:rPr lang="en-US" sz="3600" dirty="0">
                <a:latin typeface="Calibri" panose="020F0502020204030204" pitchFamily="34" charset="0"/>
              </a:rPr>
              <a:t>to measure the impact of training and coaching. </a:t>
            </a:r>
            <a:endParaRPr lang="en-US" sz="3600" dirty="0" smtClean="0">
              <a:latin typeface="Calibri" panose="020F0502020204030204" pitchFamily="34" charset="0"/>
            </a:endParaRPr>
          </a:p>
          <a:p>
            <a:pPr lvl="0">
              <a:lnSpc>
                <a:spcPct val="110000"/>
              </a:lnSpc>
            </a:pPr>
            <a:endParaRPr lang="en-US" sz="3600" dirty="0" smtClean="0">
              <a:latin typeface="+mj-lt"/>
            </a:endParaRPr>
          </a:p>
          <a:p>
            <a:pPr>
              <a:lnSpc>
                <a:spcPct val="110000"/>
              </a:lnSpc>
            </a:pPr>
            <a:r>
              <a:rPr lang="en-US" sz="3600" b="1" dirty="0">
                <a:solidFill>
                  <a:srgbClr val="0EA694"/>
                </a:solidFill>
                <a:latin typeface="Calibri" panose="020F0502020204030204" pitchFamily="34" charset="0"/>
              </a:rPr>
              <a:t>O</a:t>
            </a:r>
            <a:r>
              <a:rPr lang="en-US" sz="3600" b="1" dirty="0" smtClean="0">
                <a:solidFill>
                  <a:srgbClr val="0EA694"/>
                </a:solidFill>
                <a:latin typeface="Calibri" panose="020F0502020204030204" pitchFamily="34" charset="0"/>
              </a:rPr>
              <a:t>bservational </a:t>
            </a:r>
            <a:r>
              <a:rPr lang="en-US" sz="3600" b="1" dirty="0">
                <a:solidFill>
                  <a:srgbClr val="0EA694"/>
                </a:solidFill>
                <a:latin typeface="Calibri" panose="020F0502020204030204" pitchFamily="34" charset="0"/>
              </a:rPr>
              <a:t>assessments </a:t>
            </a:r>
            <a:r>
              <a:rPr lang="en-US" sz="3600" dirty="0" smtClean="0">
                <a:latin typeface="Calibri" panose="020F0502020204030204" pitchFamily="34" charset="0"/>
              </a:rPr>
              <a:t>conducted </a:t>
            </a:r>
            <a:r>
              <a:rPr lang="en-US" sz="3600" dirty="0">
                <a:latin typeface="Calibri" panose="020F0502020204030204" pitchFamily="34" charset="0"/>
              </a:rPr>
              <a:t>in a sample of child care facilities to measure more objectively how nutrition and/or physical activity policies, practices, and environments have been impacted as a result of the program. </a:t>
            </a:r>
            <a:endParaRPr lang="en-US" sz="3600" dirty="0" smtClean="0">
              <a:latin typeface="Calibri" panose="020F0502020204030204" pitchFamily="34" charset="0"/>
            </a:endParaRPr>
          </a:p>
          <a:p>
            <a:pPr lvl="0">
              <a:lnSpc>
                <a:spcPct val="110000"/>
              </a:lnSpc>
            </a:pPr>
            <a:r>
              <a:rPr lang="en-US" sz="3600" dirty="0" smtClean="0">
                <a:latin typeface="Calibri" panose="020F0502020204030204" pitchFamily="34" charset="0"/>
              </a:rPr>
              <a:t>Observational </a:t>
            </a:r>
            <a:r>
              <a:rPr lang="en-US" sz="3600" dirty="0">
                <a:latin typeface="Calibri" panose="020F0502020204030204" pitchFamily="34" charset="0"/>
              </a:rPr>
              <a:t>assessments </a:t>
            </a:r>
            <a:r>
              <a:rPr lang="en-US" sz="3600" dirty="0" smtClean="0">
                <a:latin typeface="Calibri" panose="020F0502020204030204" pitchFamily="34" charset="0"/>
              </a:rPr>
              <a:t>are also </a:t>
            </a:r>
            <a:r>
              <a:rPr lang="en-US" sz="3600" dirty="0">
                <a:latin typeface="Calibri" panose="020F0502020204030204" pitchFamily="34" charset="0"/>
              </a:rPr>
              <a:t>be conducted at baseline and after 6 months. </a:t>
            </a:r>
          </a:p>
          <a:p>
            <a:endParaRPr lang="en-US" dirty="0"/>
          </a:p>
          <a:p>
            <a:pPr marL="0" indent="0">
              <a:buNone/>
            </a:pPr>
            <a:endParaRPr lang="en-US" dirty="0"/>
          </a:p>
        </p:txBody>
      </p:sp>
      <p:grpSp>
        <p:nvGrpSpPr>
          <p:cNvPr id="9" name="Group 8"/>
          <p:cNvGrpSpPr/>
          <p:nvPr/>
        </p:nvGrpSpPr>
        <p:grpSpPr>
          <a:xfrm>
            <a:off x="7848600" y="6068661"/>
            <a:ext cx="3820608" cy="709146"/>
            <a:chOff x="7848600" y="6068661"/>
            <a:chExt cx="3820608" cy="709146"/>
          </a:xfrm>
        </p:grpSpPr>
        <p:pic>
          <p:nvPicPr>
            <p:cNvPr id="10" name="Picture 9" descr="C:\Users\jscully\Desktop\my_docs\First 5 Funded Projects\LA ROCCS\Logos - DPH_First 5_CHLA CC\ChooseHealthLA-Child-Ca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jscully\Desktop\my_docs\First 5 Funded Projects\LA ROCCS\Logos - DPH_First 5_CHLA CC\Public Heal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1361381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CFPA Child Care Work </a:t>
            </a:r>
            <a:endParaRPr lang="en-US" b="1" dirty="0"/>
          </a:p>
        </p:txBody>
      </p:sp>
      <p:sp>
        <p:nvSpPr>
          <p:cNvPr id="3" name="Content Placeholder 2"/>
          <p:cNvSpPr>
            <a:spLocks noGrp="1"/>
          </p:cNvSpPr>
          <p:nvPr>
            <p:ph idx="1"/>
          </p:nvPr>
        </p:nvSpPr>
        <p:spPr>
          <a:xfrm>
            <a:off x="838200" y="1555802"/>
            <a:ext cx="8774430" cy="4351338"/>
          </a:xfrm>
        </p:spPr>
        <p:txBody>
          <a:bodyPr>
            <a:normAutofit fontScale="92500"/>
          </a:bodyPr>
          <a:lstStyle/>
          <a:p>
            <a:r>
              <a:rPr lang="en-US" b="1" dirty="0" smtClean="0"/>
              <a:t>AB 2084</a:t>
            </a:r>
            <a:r>
              <a:rPr lang="en-US" dirty="0"/>
              <a:t>:</a:t>
            </a:r>
            <a:r>
              <a:rPr lang="en-US" dirty="0" smtClean="0"/>
              <a:t> The Healthy Beverages in Child Care Act</a:t>
            </a:r>
          </a:p>
          <a:p>
            <a:r>
              <a:rPr lang="en-US" b="1" dirty="0" smtClean="0"/>
              <a:t>AB 290</a:t>
            </a:r>
            <a:r>
              <a:rPr lang="en-US" dirty="0" smtClean="0"/>
              <a:t>: Require one hour of Childhood Nutrition Training </a:t>
            </a:r>
            <a:endParaRPr lang="en-US" dirty="0"/>
          </a:p>
          <a:p>
            <a:pPr marL="0" indent="0">
              <a:buNone/>
            </a:pPr>
            <a:endParaRPr lang="en-US" dirty="0" smtClean="0"/>
          </a:p>
          <a:p>
            <a:r>
              <a:rPr lang="en-US" b="1" dirty="0" smtClean="0"/>
              <a:t>Advocacy &amp; Policy </a:t>
            </a:r>
          </a:p>
          <a:p>
            <a:pPr lvl="1"/>
            <a:r>
              <a:rPr lang="en-US" dirty="0" smtClean="0"/>
              <a:t>Elevate Nutrition Standards in Child Adult Care Food Program (CACFP) &amp; Other Federal Nutrition Programs </a:t>
            </a:r>
          </a:p>
          <a:p>
            <a:pPr marL="0" indent="0">
              <a:buNone/>
            </a:pPr>
            <a:endParaRPr lang="en-US" dirty="0" smtClean="0"/>
          </a:p>
          <a:p>
            <a:r>
              <a:rPr lang="en-US" b="1" dirty="0" smtClean="0"/>
              <a:t>Current Work</a:t>
            </a:r>
          </a:p>
          <a:p>
            <a:pPr lvl="1"/>
            <a:r>
              <a:rPr lang="en-US" dirty="0" smtClean="0"/>
              <a:t>Packard Pilot to test Nutrition Standards for Family Child Care Homes</a:t>
            </a:r>
          </a:p>
          <a:p>
            <a:pPr lvl="1"/>
            <a:r>
              <a:rPr lang="en-US" dirty="0" smtClean="0"/>
              <a:t>Kaiser Southern California Child Care Survey &amp; Convening </a:t>
            </a:r>
            <a:endParaRPr lang="en-US" dirty="0"/>
          </a:p>
        </p:txBody>
      </p:sp>
      <p:sp>
        <p:nvSpPr>
          <p:cNvPr id="4" name="Slide Number Placeholder 3"/>
          <p:cNvSpPr>
            <a:spLocks noGrp="1"/>
          </p:cNvSpPr>
          <p:nvPr>
            <p:ph type="sldNum" sz="quarter" idx="12"/>
          </p:nvPr>
        </p:nvSpPr>
        <p:spPr/>
        <p:txBody>
          <a:bodyPr/>
          <a:lstStyle/>
          <a:p>
            <a:fld id="{E9D46E21-2860-449B-8131-7A0F2F46A24F}" type="slidenum">
              <a:rPr lang="en-US" smtClean="0"/>
              <a:t>6</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3"/>
          <a:srcRect l="44331" t="7123" r="40714" b="21427"/>
          <a:stretch/>
        </p:blipFill>
        <p:spPr>
          <a:xfrm>
            <a:off x="-1" y="5670495"/>
            <a:ext cx="1128410" cy="1187505"/>
          </a:xfrm>
          <a:prstGeom prst="rect">
            <a:avLst/>
          </a:prstGeom>
        </p:spPr>
      </p:pic>
      <p:pic>
        <p:nvPicPr>
          <p:cNvPr id="5122" name="Picture 2" descr="https://d3bg2441si4wp3.cloudfront.net/wp-content/uploads/2014/09/02231121/Sprinklr-Advocac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3578" y="2378921"/>
            <a:ext cx="1819275"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552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latin typeface="Calibri" panose="020F0502020204030204" pitchFamily="34" charset="0"/>
              </a:rPr>
              <a:t>Successes with FCC Providers</a:t>
            </a:r>
            <a:endParaRPr lang="en-US" dirty="0">
              <a:solidFill>
                <a:srgbClr val="00B050"/>
              </a:solidFill>
              <a:latin typeface="Calibri" panose="020F0502020204030204" pitchFamily="34" charset="0"/>
            </a:endParaRPr>
          </a:p>
        </p:txBody>
      </p:sp>
      <p:sp>
        <p:nvSpPr>
          <p:cNvPr id="3" name="Content Placeholder 2"/>
          <p:cNvSpPr>
            <a:spLocks noGrp="1"/>
          </p:cNvSpPr>
          <p:nvPr>
            <p:ph sz="quarter" idx="1"/>
          </p:nvPr>
        </p:nvSpPr>
        <p:spPr>
          <a:xfrm>
            <a:off x="228600" y="1600200"/>
            <a:ext cx="11658600" cy="4495800"/>
          </a:xfrm>
        </p:spPr>
        <p:txBody>
          <a:bodyPr/>
          <a:lstStyle/>
          <a:p>
            <a:endParaRPr lang="en-US" dirty="0" smtClean="0"/>
          </a:p>
          <a:p>
            <a:endParaRPr lang="en-US" dirty="0"/>
          </a:p>
        </p:txBody>
      </p:sp>
      <p:grpSp>
        <p:nvGrpSpPr>
          <p:cNvPr id="4" name="Group 3"/>
          <p:cNvGrpSpPr/>
          <p:nvPr/>
        </p:nvGrpSpPr>
        <p:grpSpPr>
          <a:xfrm>
            <a:off x="7848600" y="6068661"/>
            <a:ext cx="3820608" cy="709146"/>
            <a:chOff x="7848600" y="6068661"/>
            <a:chExt cx="3820608" cy="709146"/>
          </a:xfrm>
        </p:grpSpPr>
        <p:pic>
          <p:nvPicPr>
            <p:cNvPr id="5" name="Picture 4"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graphicFrame>
        <p:nvGraphicFramePr>
          <p:cNvPr id="8" name="Diagram 7"/>
          <p:cNvGraphicFramePr/>
          <p:nvPr>
            <p:extLst/>
          </p:nvPr>
        </p:nvGraphicFramePr>
        <p:xfrm>
          <a:off x="816864" y="1066666"/>
          <a:ext cx="11070336"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302623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latin typeface="Calibri" panose="020F0502020204030204" pitchFamily="34" charset="0"/>
              </a:rPr>
              <a:t>Challenges with FCC Providers</a:t>
            </a:r>
            <a:endParaRPr lang="en-US" dirty="0">
              <a:solidFill>
                <a:srgbClr val="00B050"/>
              </a:solidFill>
              <a:latin typeface="Calibri" panose="020F0502020204030204" pitchFamily="34" charset="0"/>
            </a:endParaRPr>
          </a:p>
        </p:txBody>
      </p:sp>
      <p:grpSp>
        <p:nvGrpSpPr>
          <p:cNvPr id="4" name="Group 3"/>
          <p:cNvGrpSpPr/>
          <p:nvPr/>
        </p:nvGrpSpPr>
        <p:grpSpPr>
          <a:xfrm>
            <a:off x="9012936" y="6241291"/>
            <a:ext cx="2656272" cy="536516"/>
            <a:chOff x="7848600" y="6068661"/>
            <a:chExt cx="3820608" cy="709146"/>
          </a:xfrm>
        </p:grpSpPr>
        <p:pic>
          <p:nvPicPr>
            <p:cNvPr id="5" name="Picture 4"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graphicFrame>
        <p:nvGraphicFramePr>
          <p:cNvPr id="8" name="Diagram 7"/>
          <p:cNvGraphicFramePr/>
          <p:nvPr>
            <p:extLst/>
          </p:nvPr>
        </p:nvGraphicFramePr>
        <p:xfrm>
          <a:off x="990600" y="1195914"/>
          <a:ext cx="7848600" cy="55818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 name="Diagram 2"/>
          <p:cNvGraphicFramePr/>
          <p:nvPr>
            <p:extLst/>
          </p:nvPr>
        </p:nvGraphicFramePr>
        <p:xfrm>
          <a:off x="4482" y="1524000"/>
          <a:ext cx="12035118" cy="471729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171099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Calibri" panose="020F0502020204030204" pitchFamily="34" charset="0"/>
              </a:rPr>
              <a:t>Plans Moving Forward</a:t>
            </a:r>
            <a:endParaRPr lang="en-US" dirty="0">
              <a:solidFill>
                <a:schemeClr val="accent2"/>
              </a:solidFill>
              <a:latin typeface="Calibri" panose="020F0502020204030204" pitchFamily="34" charset="0"/>
            </a:endParaRPr>
          </a:p>
        </p:txBody>
      </p:sp>
      <p:sp>
        <p:nvSpPr>
          <p:cNvPr id="3" name="Content Placeholder 2"/>
          <p:cNvSpPr>
            <a:spLocks noGrp="1"/>
          </p:cNvSpPr>
          <p:nvPr>
            <p:ph sz="quarter" idx="1"/>
          </p:nvPr>
        </p:nvSpPr>
        <p:spPr>
          <a:xfrm>
            <a:off x="304800" y="1905000"/>
            <a:ext cx="11658600" cy="4191000"/>
          </a:xfrm>
        </p:spPr>
        <p:txBody>
          <a:bodyPr>
            <a:normAutofit/>
          </a:bodyPr>
          <a:lstStyle/>
          <a:p>
            <a:r>
              <a:rPr lang="en-US" sz="3600" dirty="0" smtClean="0">
                <a:latin typeface="Calibri" panose="020F0502020204030204" pitchFamily="34" charset="0"/>
              </a:rPr>
              <a:t>Complete Intervention (training and coaching)</a:t>
            </a:r>
          </a:p>
          <a:p>
            <a:r>
              <a:rPr lang="en-US" sz="3600" dirty="0" smtClean="0">
                <a:latin typeface="Calibri" panose="020F0502020204030204" pitchFamily="34" charset="0"/>
              </a:rPr>
              <a:t>Evaluate Program</a:t>
            </a:r>
          </a:p>
          <a:p>
            <a:r>
              <a:rPr lang="en-US" sz="3600" dirty="0" smtClean="0">
                <a:latin typeface="Calibri" panose="020F0502020204030204" pitchFamily="34" charset="0"/>
              </a:rPr>
              <a:t>Recruit more FCCs to have a more representative sample for evaluation</a:t>
            </a:r>
          </a:p>
          <a:p>
            <a:r>
              <a:rPr lang="en-US" sz="3600" dirty="0" smtClean="0">
                <a:latin typeface="Calibri" panose="020F0502020204030204" pitchFamily="34" charset="0"/>
              </a:rPr>
              <a:t>Write final report for the program</a:t>
            </a:r>
          </a:p>
          <a:p>
            <a:r>
              <a:rPr lang="en-US" sz="3600" dirty="0" smtClean="0">
                <a:latin typeface="Calibri" panose="020F0502020204030204" pitchFamily="34" charset="0"/>
              </a:rPr>
              <a:t>Create a sustainability plan</a:t>
            </a:r>
            <a:endParaRPr lang="en-US" sz="3600" dirty="0">
              <a:latin typeface="Calibri" panose="020F0502020204030204" pitchFamily="34" charset="0"/>
            </a:endParaRPr>
          </a:p>
        </p:txBody>
      </p:sp>
      <p:grpSp>
        <p:nvGrpSpPr>
          <p:cNvPr id="4" name="Group 3"/>
          <p:cNvGrpSpPr/>
          <p:nvPr/>
        </p:nvGrpSpPr>
        <p:grpSpPr>
          <a:xfrm>
            <a:off x="8142792" y="6036503"/>
            <a:ext cx="3820608" cy="709146"/>
            <a:chOff x="7848600" y="6068661"/>
            <a:chExt cx="3820608" cy="709146"/>
          </a:xfrm>
        </p:grpSpPr>
        <p:pic>
          <p:nvPicPr>
            <p:cNvPr id="5" name="Picture 4"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36029724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Calibri" panose="020F0502020204030204" pitchFamily="34" charset="0"/>
              </a:rPr>
              <a:t>LA 2050 Grant Application – </a:t>
            </a:r>
            <a:r>
              <a:rPr lang="en-US" b="1" dirty="0" smtClean="0">
                <a:solidFill>
                  <a:schemeClr val="accent2"/>
                </a:solidFill>
                <a:latin typeface="Calibri" panose="020F0502020204030204" pitchFamily="34" charset="0"/>
              </a:rPr>
              <a:t>Please Vote!</a:t>
            </a:r>
            <a:endParaRPr lang="en-US" b="1" dirty="0">
              <a:solidFill>
                <a:schemeClr val="accent2"/>
              </a:solidFill>
              <a:latin typeface="Calibri" panose="020F0502020204030204" pitchFamily="34" charset="0"/>
            </a:endParaRPr>
          </a:p>
        </p:txBody>
      </p:sp>
      <p:sp>
        <p:nvSpPr>
          <p:cNvPr id="3" name="Content Placeholder 2"/>
          <p:cNvSpPr>
            <a:spLocks noGrp="1"/>
          </p:cNvSpPr>
          <p:nvPr>
            <p:ph sz="quarter" idx="1"/>
          </p:nvPr>
        </p:nvSpPr>
        <p:spPr>
          <a:xfrm>
            <a:off x="228600" y="1600200"/>
            <a:ext cx="11734800" cy="4495800"/>
          </a:xfrm>
        </p:spPr>
        <p:txBody>
          <a:bodyPr/>
          <a:lstStyle/>
          <a:p>
            <a:r>
              <a:rPr lang="en-US" sz="3200" dirty="0"/>
              <a:t>Log in through Facebook or create a very quick account via GOOD maker</a:t>
            </a:r>
          </a:p>
          <a:p>
            <a:r>
              <a:rPr lang="en-US" sz="3200" dirty="0"/>
              <a:t>Funds would allow us to offer nutrition and physical activity trainings to Family, Friend and Neighbor child caregivers </a:t>
            </a:r>
            <a:r>
              <a:rPr lang="en-US" sz="3200" dirty="0" smtClean="0"/>
              <a:t>throughout LA County</a:t>
            </a:r>
            <a:endParaRPr lang="en-US" sz="3200" dirty="0"/>
          </a:p>
          <a:p>
            <a:pPr marL="0" indent="0">
              <a:buNone/>
            </a:pPr>
            <a:endParaRPr lang="en-US" sz="3200" u="sng" dirty="0">
              <a:hlinkClick r:id=""/>
            </a:endParaRPr>
          </a:p>
          <a:p>
            <a:pPr marL="0" indent="0">
              <a:buNone/>
            </a:pPr>
            <a:r>
              <a:rPr lang="en-US" sz="3200" u="sng" dirty="0">
                <a:hlinkClick r:id=""/>
              </a:rPr>
              <a:t>h</a:t>
            </a:r>
            <a:r>
              <a:rPr lang="en-US" sz="3200" u="sng" dirty="0" smtClean="0">
                <a:hlinkClick r:id="rId3"/>
              </a:rPr>
              <a:t>ttp</a:t>
            </a:r>
            <a:r>
              <a:rPr lang="en-US" sz="3200" u="sng" dirty="0">
                <a:hlinkClick r:id="rId3"/>
              </a:rPr>
              <a:t>://myla2050live2015.maker.good.is/projects/caregiverandme</a:t>
            </a:r>
            <a:r>
              <a:rPr lang="en-US" sz="3200" dirty="0"/>
              <a:t>. </a:t>
            </a:r>
            <a:endParaRPr lang="en-US" sz="3200" dirty="0" smtClean="0"/>
          </a:p>
          <a:p>
            <a:endParaRPr lang="en-US" sz="3200" dirty="0"/>
          </a:p>
        </p:txBody>
      </p:sp>
      <p:grpSp>
        <p:nvGrpSpPr>
          <p:cNvPr id="4" name="Group 3"/>
          <p:cNvGrpSpPr/>
          <p:nvPr/>
        </p:nvGrpSpPr>
        <p:grpSpPr>
          <a:xfrm>
            <a:off x="8142792" y="6036503"/>
            <a:ext cx="3820608" cy="709146"/>
            <a:chOff x="7848600" y="6068661"/>
            <a:chExt cx="3820608" cy="709146"/>
          </a:xfrm>
        </p:grpSpPr>
        <p:pic>
          <p:nvPicPr>
            <p:cNvPr id="5" name="Picture 4" descr="C:\Users\jscully\Desktop\my_docs\First 5 Funded Projects\LA ROCCS\Logos - DPH_First 5_CHLA CC\ChooseHealthLA-Child-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scully\Desktop\my_docs\First 5 Funded Projects\LA ROCCS\Logos - DPH_First 5_CHLA CC\Public Heal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2901370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accent2"/>
                </a:solidFill>
                <a:latin typeface="Calibri" panose="020F0502020204030204" pitchFamily="34" charset="0"/>
              </a:rPr>
              <a:t>NEW Countywide Beverage Campaign</a:t>
            </a:r>
            <a:endParaRPr lang="en-US" dirty="0">
              <a:solidFill>
                <a:schemeClr val="accent2"/>
              </a:solidFill>
              <a:latin typeface="Calibri" panose="020F0502020204030204" pitchFamily="34" charset="0"/>
            </a:endParaRPr>
          </a:p>
        </p:txBody>
      </p:sp>
      <p:pic>
        <p:nvPicPr>
          <p:cNvPr id="9" name="Picture 8"/>
          <p:cNvPicPr>
            <a:picLocks noChangeAspect="1"/>
          </p:cNvPicPr>
          <p:nvPr/>
        </p:nvPicPr>
        <p:blipFill>
          <a:blip r:embed="rId2"/>
          <a:stretch>
            <a:fillRect/>
          </a:stretch>
        </p:blipFill>
        <p:spPr>
          <a:xfrm>
            <a:off x="835660" y="1632995"/>
            <a:ext cx="3807130" cy="501592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4263" y="1632995"/>
            <a:ext cx="3500846" cy="5105400"/>
          </a:xfrm>
          <a:prstGeom prst="rect">
            <a:avLst/>
          </a:prstGeom>
        </p:spPr>
      </p:pic>
      <p:grpSp>
        <p:nvGrpSpPr>
          <p:cNvPr id="12" name="Group 11"/>
          <p:cNvGrpSpPr/>
          <p:nvPr/>
        </p:nvGrpSpPr>
        <p:grpSpPr>
          <a:xfrm>
            <a:off x="8991600" y="6019800"/>
            <a:ext cx="2971800" cy="725849"/>
            <a:chOff x="7848600" y="6068661"/>
            <a:chExt cx="3820608" cy="709146"/>
          </a:xfrm>
        </p:grpSpPr>
        <p:pic>
          <p:nvPicPr>
            <p:cNvPr id="13" name="Picture 12" descr="C:\Users\jscully\Desktop\my_docs\First 5 Funded Projects\LA ROCCS\Logos - DPH_First 5_CHLA CC\ChooseHealthLA-Child-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jscully\Desktop\my_docs\First 5 Funded Projects\LA ROCCS\Logos - DPH_First 5_CHLA CC\Public Heal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3642532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latin typeface="Calibri" panose="020F0502020204030204" pitchFamily="34" charset="0"/>
              </a:rPr>
              <a:t>Contact Information</a:t>
            </a:r>
            <a:endParaRPr lang="en-US" dirty="0">
              <a:solidFill>
                <a:schemeClr val="accent3">
                  <a:lumMod val="75000"/>
                </a:schemeClr>
              </a:solidFill>
              <a:latin typeface="Calibri" panose="020F0502020204030204" pitchFamily="34" charset="0"/>
            </a:endParaRPr>
          </a:p>
        </p:txBody>
      </p:sp>
      <p:sp>
        <p:nvSpPr>
          <p:cNvPr id="3" name="Text Placeholder 2"/>
          <p:cNvSpPr>
            <a:spLocks noGrp="1"/>
          </p:cNvSpPr>
          <p:nvPr>
            <p:ph sz="quarter" idx="1"/>
          </p:nvPr>
        </p:nvSpPr>
        <p:spPr>
          <a:xfrm>
            <a:off x="3200400" y="1828800"/>
            <a:ext cx="5729732" cy="4003176"/>
          </a:xfrm>
          <a:ln w="76200"/>
        </p:spPr>
        <p:style>
          <a:lnRef idx="2">
            <a:schemeClr val="accent3"/>
          </a:lnRef>
          <a:fillRef idx="1">
            <a:schemeClr val="lt1"/>
          </a:fillRef>
          <a:effectRef idx="0">
            <a:schemeClr val="accent3"/>
          </a:effectRef>
          <a:fontRef idx="minor">
            <a:schemeClr val="dk1"/>
          </a:fontRef>
        </p:style>
        <p:txBody>
          <a:bodyPr/>
          <a:lstStyle/>
          <a:p>
            <a:pPr marL="0" indent="0" algn="ctr">
              <a:spcBef>
                <a:spcPts val="0"/>
              </a:spcBef>
              <a:buNone/>
            </a:pPr>
            <a:endParaRPr lang="en-US" b="1" dirty="0" smtClean="0">
              <a:latin typeface="Calibri" panose="020F0502020204030204" pitchFamily="34" charset="0"/>
            </a:endParaRPr>
          </a:p>
          <a:p>
            <a:pPr marL="0" indent="0" algn="ctr">
              <a:spcBef>
                <a:spcPts val="0"/>
              </a:spcBef>
              <a:buNone/>
            </a:pPr>
            <a:r>
              <a:rPr lang="en-US" b="1" dirty="0" smtClean="0">
                <a:latin typeface="Calibri" panose="020F0502020204030204" pitchFamily="34" charset="0"/>
              </a:rPr>
              <a:t>Janet Scully, MPH</a:t>
            </a:r>
          </a:p>
          <a:p>
            <a:pPr marL="0" indent="0" algn="ctr">
              <a:spcBef>
                <a:spcPts val="0"/>
              </a:spcBef>
              <a:buNone/>
            </a:pPr>
            <a:r>
              <a:rPr lang="en-US" b="1" dirty="0" smtClean="0">
                <a:latin typeface="Calibri" panose="020F0502020204030204" pitchFamily="34" charset="0"/>
              </a:rPr>
              <a:t>Program Manager</a:t>
            </a:r>
          </a:p>
          <a:p>
            <a:pPr marL="0" indent="0" algn="ctr">
              <a:spcBef>
                <a:spcPts val="0"/>
              </a:spcBef>
              <a:buNone/>
            </a:pPr>
            <a:r>
              <a:rPr lang="en-US" b="1" dirty="0" smtClean="0">
                <a:latin typeface="Calibri" panose="020F0502020204030204" pitchFamily="34" charset="0"/>
              </a:rPr>
              <a:t>Los Angeles County Department of Public Health</a:t>
            </a:r>
          </a:p>
          <a:p>
            <a:pPr marL="0" indent="0" algn="ctr">
              <a:spcBef>
                <a:spcPts val="0"/>
              </a:spcBef>
              <a:buNone/>
            </a:pPr>
            <a:r>
              <a:rPr lang="en-US" b="1" dirty="0" smtClean="0">
                <a:latin typeface="Calibri" panose="020F0502020204030204" pitchFamily="34" charset="0"/>
              </a:rPr>
              <a:t>(213)639-6414</a:t>
            </a:r>
          </a:p>
          <a:p>
            <a:pPr marL="0" indent="0" algn="ctr">
              <a:spcBef>
                <a:spcPts val="0"/>
              </a:spcBef>
              <a:buNone/>
            </a:pPr>
            <a:r>
              <a:rPr lang="en-US" b="1" dirty="0" smtClean="0">
                <a:latin typeface="Calibri" panose="020F0502020204030204" pitchFamily="34" charset="0"/>
                <a:hlinkClick r:id="rId2"/>
              </a:rPr>
              <a:t>jscully@ph.lacounty.gov</a:t>
            </a:r>
            <a:endParaRPr lang="en-US" b="1" dirty="0" smtClean="0">
              <a:latin typeface="Calibri" panose="020F0502020204030204" pitchFamily="34" charset="0"/>
            </a:endParaRPr>
          </a:p>
          <a:p>
            <a:pPr marL="0" indent="0" algn="ctr">
              <a:buNone/>
            </a:pPr>
            <a:endParaRPr lang="en-US" dirty="0"/>
          </a:p>
        </p:txBody>
      </p:sp>
      <p:grpSp>
        <p:nvGrpSpPr>
          <p:cNvPr id="9" name="Group 8"/>
          <p:cNvGrpSpPr/>
          <p:nvPr/>
        </p:nvGrpSpPr>
        <p:grpSpPr>
          <a:xfrm>
            <a:off x="7848600" y="6068661"/>
            <a:ext cx="3820608" cy="709146"/>
            <a:chOff x="7848600" y="6068661"/>
            <a:chExt cx="3820608" cy="709146"/>
          </a:xfrm>
        </p:grpSpPr>
        <p:pic>
          <p:nvPicPr>
            <p:cNvPr id="10" name="Picture 9" descr="C:\Users\jscully\Desktop\my_docs\First 5 Funded Projects\LA ROCCS\Logos - DPH_First 5_CHLA CC\ChooseHealthLA-Child-Ca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8608" y="6068661"/>
              <a:ext cx="990600" cy="6267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jscully\Desktop\my_docs\First 5 Funded Projects\LA ROCCS\Logos - DPH_First 5_CHLA CC\Public Heal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008" y="6241291"/>
              <a:ext cx="1230373" cy="4420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6130636"/>
              <a:ext cx="1316736" cy="647171"/>
            </a:xfrm>
            <a:prstGeom prst="rect">
              <a:avLst/>
            </a:prstGeom>
          </p:spPr>
        </p:pic>
      </p:grpSp>
    </p:spTree>
    <p:extLst>
      <p:ext uri="{BB962C8B-B14F-4D97-AF65-F5344CB8AC3E}">
        <p14:creationId xmlns:p14="http://schemas.microsoft.com/office/powerpoint/2010/main" val="23166194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Part IV: Policy Opportunities to improve Child Care Food Environments </a:t>
            </a:r>
            <a:endParaRPr lang="en-US" b="1" dirty="0"/>
          </a:p>
        </p:txBody>
      </p:sp>
      <p:sp>
        <p:nvSpPr>
          <p:cNvPr id="3" name="Slide Number Placeholder 2"/>
          <p:cNvSpPr>
            <a:spLocks noGrp="1"/>
          </p:cNvSpPr>
          <p:nvPr>
            <p:ph type="sldNum" sz="quarter" idx="12"/>
          </p:nvPr>
        </p:nvSpPr>
        <p:spPr/>
        <p:txBody>
          <a:bodyPr/>
          <a:lstStyle/>
          <a:p>
            <a:fld id="{E9D46E21-2860-449B-8131-7A0F2F46A24F}" type="slidenum">
              <a:rPr lang="en-US" smtClean="0"/>
              <a:t>66</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2"/>
          <a:srcRect l="44331" t="7123" r="40714" b="21427"/>
          <a:stretch/>
        </p:blipFill>
        <p:spPr>
          <a:xfrm>
            <a:off x="-1" y="5670495"/>
            <a:ext cx="1128410" cy="1187505"/>
          </a:xfrm>
          <a:prstGeom prst="rect">
            <a:avLst/>
          </a:prstGeom>
        </p:spPr>
      </p:pic>
      <p:pic>
        <p:nvPicPr>
          <p:cNvPr id="11266" name="Picture 2" descr="http://www.eirc.org/wp-content/uploads/2013/04/ap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681" y="2086706"/>
            <a:ext cx="4084638" cy="414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3003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smtClean="0"/>
              <a:t>Institute </a:t>
            </a:r>
            <a:r>
              <a:rPr lang="en-US" b="1" dirty="0"/>
              <a:t>of </a:t>
            </a:r>
            <a:r>
              <a:rPr lang="en-US" b="1" dirty="0" smtClean="0"/>
              <a:t>Medicine: </a:t>
            </a:r>
          </a:p>
          <a:p>
            <a:pPr lvl="1"/>
            <a:r>
              <a:rPr lang="en-US" dirty="0" smtClean="0"/>
              <a:t>Include specific </a:t>
            </a:r>
            <a:r>
              <a:rPr lang="en-US" dirty="0"/>
              <a:t>requirements related to physical activity, sedentary activity, and child feeding in </a:t>
            </a:r>
            <a:r>
              <a:rPr lang="en-US" dirty="0" smtClean="0"/>
              <a:t>child care regulations</a:t>
            </a:r>
          </a:p>
          <a:p>
            <a:pPr marL="457200" lvl="1" indent="0">
              <a:buNone/>
            </a:pPr>
            <a:endParaRPr lang="en-US" dirty="0" smtClean="0"/>
          </a:p>
          <a:p>
            <a:r>
              <a:rPr lang="en-US" b="1" dirty="0"/>
              <a:t>The National Resource Center for Health and Safety in Child Care and Early Education, American Academy of Pediatrics, and American Public Health Association:</a:t>
            </a:r>
            <a:r>
              <a:rPr lang="en-US" dirty="0"/>
              <a:t> </a:t>
            </a:r>
            <a:endParaRPr lang="en-US" dirty="0" smtClean="0"/>
          </a:p>
          <a:p>
            <a:pPr lvl="1"/>
            <a:r>
              <a:rPr lang="en-US" i="1" dirty="0" smtClean="0"/>
              <a:t>Preventing </a:t>
            </a:r>
            <a:r>
              <a:rPr lang="en-US" i="1" dirty="0"/>
              <a:t>Childhood </a:t>
            </a:r>
            <a:r>
              <a:rPr lang="en-US" i="1" dirty="0" smtClean="0"/>
              <a:t>Obesity in </a:t>
            </a:r>
            <a:r>
              <a:rPr lang="en-US" i="1" dirty="0"/>
              <a:t>Early Care and Education </a:t>
            </a:r>
            <a:r>
              <a:rPr lang="en-US" i="1" dirty="0" smtClean="0"/>
              <a:t>Programs:</a:t>
            </a:r>
            <a:endParaRPr lang="en-US" i="1" dirty="0"/>
          </a:p>
          <a:p>
            <a:pPr lvl="1"/>
            <a:r>
              <a:rPr lang="en-US" dirty="0" smtClean="0"/>
              <a:t>Selected standards from Caring </a:t>
            </a:r>
            <a:r>
              <a:rPr lang="en-US" dirty="0"/>
              <a:t>for Our Children: National Health and Safety Performance Standards</a:t>
            </a:r>
          </a:p>
        </p:txBody>
      </p:sp>
      <p:sp>
        <p:nvSpPr>
          <p:cNvPr id="3" name="Title 2"/>
          <p:cNvSpPr>
            <a:spLocks noGrp="1"/>
          </p:cNvSpPr>
          <p:nvPr>
            <p:ph type="title"/>
          </p:nvPr>
        </p:nvSpPr>
        <p:spPr/>
        <p:txBody>
          <a:bodyPr/>
          <a:lstStyle/>
          <a:p>
            <a:r>
              <a:rPr lang="en-US" b="1" dirty="0" smtClean="0"/>
              <a:t>What’s Happening ? </a:t>
            </a:r>
            <a:endParaRPr lang="en-US" b="1" dirty="0"/>
          </a:p>
        </p:txBody>
      </p:sp>
      <p:sp>
        <p:nvSpPr>
          <p:cNvPr id="4" name="Slide Number Placeholder 3"/>
          <p:cNvSpPr>
            <a:spLocks noGrp="1"/>
          </p:cNvSpPr>
          <p:nvPr>
            <p:ph type="sldNum" sz="quarter" idx="12"/>
          </p:nvPr>
        </p:nvSpPr>
        <p:spPr/>
        <p:txBody>
          <a:bodyPr/>
          <a:lstStyle/>
          <a:p>
            <a:fld id="{E9D46E21-2860-449B-8131-7A0F2F46A24F}" type="slidenum">
              <a:rPr lang="en-US" smtClean="0"/>
              <a:t>67</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3"/>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14491739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California Department of Education: </a:t>
            </a:r>
            <a:endParaRPr lang="en-US" b="1" dirty="0" smtClean="0"/>
          </a:p>
          <a:p>
            <a:pPr lvl="1"/>
            <a:r>
              <a:rPr lang="en-US" dirty="0" smtClean="0"/>
              <a:t>Keeping </a:t>
            </a:r>
            <a:r>
              <a:rPr lang="en-US" dirty="0"/>
              <a:t>Children Healthy in California’s Child Care Environments: Recommendations to Improve Nutrition and Increase Physical </a:t>
            </a:r>
            <a:r>
              <a:rPr lang="en-US" dirty="0" smtClean="0"/>
              <a:t>Activity</a:t>
            </a:r>
          </a:p>
          <a:p>
            <a:pPr marL="0" indent="0">
              <a:buNone/>
            </a:pPr>
            <a:endParaRPr lang="en-US" dirty="0"/>
          </a:p>
          <a:p>
            <a:r>
              <a:rPr lang="en-US" b="1" dirty="0" smtClean="0"/>
              <a:t>American Heart Association:</a:t>
            </a:r>
            <a:r>
              <a:rPr lang="en-US" dirty="0" smtClean="0"/>
              <a:t> </a:t>
            </a:r>
          </a:p>
          <a:p>
            <a:pPr lvl="1"/>
            <a:r>
              <a:rPr lang="en-US" dirty="0" smtClean="0"/>
              <a:t>Child </a:t>
            </a:r>
            <a:r>
              <a:rPr lang="en-US" dirty="0"/>
              <a:t>care providers should meet minimum, uniform standards in nutrition, physical activity</a:t>
            </a:r>
            <a:r>
              <a:rPr lang="en-US" dirty="0" smtClean="0"/>
              <a:t>, screen </a:t>
            </a:r>
            <a:r>
              <a:rPr lang="en-US" dirty="0"/>
              <a:t>time limitations, breastfeeding, </a:t>
            </a:r>
            <a:r>
              <a:rPr lang="en-US" dirty="0" smtClean="0"/>
              <a:t>and professional </a:t>
            </a:r>
            <a:r>
              <a:rPr lang="en-US" dirty="0"/>
              <a:t>development </a:t>
            </a:r>
          </a:p>
          <a:p>
            <a:endParaRPr lang="en-US" dirty="0"/>
          </a:p>
        </p:txBody>
      </p:sp>
      <p:sp>
        <p:nvSpPr>
          <p:cNvPr id="3" name="Title 2"/>
          <p:cNvSpPr>
            <a:spLocks noGrp="1"/>
          </p:cNvSpPr>
          <p:nvPr>
            <p:ph type="title"/>
          </p:nvPr>
        </p:nvSpPr>
        <p:spPr/>
        <p:txBody>
          <a:bodyPr>
            <a:normAutofit/>
          </a:bodyPr>
          <a:lstStyle/>
          <a:p>
            <a:r>
              <a:rPr lang="en-US" b="1" dirty="0" smtClean="0"/>
              <a:t>Policy Recommendations </a:t>
            </a:r>
            <a:r>
              <a:rPr lang="en-US" sz="3100" i="1" dirty="0"/>
              <a:t>(continued)</a:t>
            </a:r>
            <a:endParaRPr lang="en-US" i="1" dirty="0"/>
          </a:p>
        </p:txBody>
      </p:sp>
      <p:sp>
        <p:nvSpPr>
          <p:cNvPr id="4" name="Slide Number Placeholder 3"/>
          <p:cNvSpPr>
            <a:spLocks noGrp="1"/>
          </p:cNvSpPr>
          <p:nvPr>
            <p:ph type="sldNum" sz="quarter" idx="12"/>
          </p:nvPr>
        </p:nvSpPr>
        <p:spPr/>
        <p:txBody>
          <a:bodyPr/>
          <a:lstStyle/>
          <a:p>
            <a:fld id="{E9D46E21-2860-449B-8131-7A0F2F46A24F}" type="slidenum">
              <a:rPr lang="en-US" smtClean="0"/>
              <a:t>68</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2"/>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14023559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4204" y="2015252"/>
            <a:ext cx="4702628" cy="2602012"/>
          </a:xfrm>
        </p:spPr>
        <p:txBody>
          <a:bodyPr>
            <a:normAutofit/>
          </a:bodyPr>
          <a:lstStyle/>
          <a:p>
            <a:r>
              <a:rPr lang="en-US" dirty="0"/>
              <a:t>Review of state statute &amp; regulations related to family child care </a:t>
            </a:r>
            <a:r>
              <a:rPr lang="en-US" dirty="0" smtClean="0"/>
              <a:t>nutrition</a:t>
            </a:r>
          </a:p>
          <a:p>
            <a:pPr marL="0" indent="0">
              <a:buNone/>
            </a:pPr>
            <a:endParaRPr lang="en-US" dirty="0"/>
          </a:p>
          <a:p>
            <a:pPr lvl="1"/>
            <a:r>
              <a:rPr lang="en-US" b="1" dirty="0" smtClean="0"/>
              <a:t>31 states require CACFP meal pattern</a:t>
            </a:r>
          </a:p>
          <a:p>
            <a:pPr marL="0" indent="0">
              <a:buNone/>
            </a:pPr>
            <a:endParaRPr lang="en-US" dirty="0">
              <a:solidFill>
                <a:srgbClr val="567CF1"/>
              </a:solidFill>
            </a:endParaRPr>
          </a:p>
        </p:txBody>
      </p:sp>
      <p:sp>
        <p:nvSpPr>
          <p:cNvPr id="3" name="Title 2"/>
          <p:cNvSpPr>
            <a:spLocks noGrp="1"/>
          </p:cNvSpPr>
          <p:nvPr>
            <p:ph type="title"/>
          </p:nvPr>
        </p:nvSpPr>
        <p:spPr/>
        <p:txBody>
          <a:bodyPr/>
          <a:lstStyle/>
          <a:p>
            <a:r>
              <a:rPr lang="en-US" b="1" dirty="0" smtClean="0"/>
              <a:t>Policy Scan</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0449" y="301972"/>
            <a:ext cx="5500914" cy="5872246"/>
          </a:xfrm>
          <a:prstGeom prst="rect">
            <a:avLst/>
          </a:prstGeom>
        </p:spPr>
      </p:pic>
      <p:sp>
        <p:nvSpPr>
          <p:cNvPr id="5" name="Slide Number Placeholder 4"/>
          <p:cNvSpPr>
            <a:spLocks noGrp="1"/>
          </p:cNvSpPr>
          <p:nvPr>
            <p:ph type="sldNum" sz="quarter" idx="12"/>
          </p:nvPr>
        </p:nvSpPr>
        <p:spPr/>
        <p:txBody>
          <a:bodyPr/>
          <a:lstStyle/>
          <a:p>
            <a:fld id="{E9D46E21-2860-449B-8131-7A0F2F46A24F}" type="slidenum">
              <a:rPr lang="en-US" smtClean="0"/>
              <a:t>69</a:t>
            </a:fld>
            <a:endParaRPr lang="en-US"/>
          </a:p>
        </p:txBody>
      </p:sp>
      <p:sp>
        <p:nvSpPr>
          <p:cNvPr id="6" name="TextBox 5"/>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7" name="TextBox 6"/>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8" name="TextBox 7"/>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9" name="TextBox 8"/>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0" name="TextBox 9"/>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1" name="TextBox 10"/>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2" name="Picture 11"/>
          <p:cNvPicPr>
            <a:picLocks noChangeAspect="1"/>
          </p:cNvPicPr>
          <p:nvPr/>
        </p:nvPicPr>
        <p:blipFill rotWithShape="1">
          <a:blip r:embed="rId3"/>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3543115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4458" y="2283273"/>
            <a:ext cx="7810112" cy="3132469"/>
          </a:xfrm>
        </p:spPr>
        <p:txBody>
          <a:bodyPr>
            <a:normAutofit/>
          </a:bodyPr>
          <a:lstStyle/>
          <a:p>
            <a:pPr marL="514350" indent="-514350">
              <a:buFont typeface="+mj-lt"/>
              <a:buAutoNum type="arabicPeriod"/>
            </a:pPr>
            <a:r>
              <a:rPr lang="en-US" dirty="0" smtClean="0"/>
              <a:t>Pilot based on science-based nutrition standards</a:t>
            </a:r>
            <a:endParaRPr lang="en-US" dirty="0"/>
          </a:p>
          <a:p>
            <a:pPr marL="514350" indent="-514350">
              <a:buFont typeface="+mj-lt"/>
              <a:buAutoNum type="arabicPeriod"/>
            </a:pPr>
            <a:r>
              <a:rPr lang="en-US" dirty="0" smtClean="0"/>
              <a:t>Rigorous</a:t>
            </a:r>
            <a:r>
              <a:rPr lang="en-US" dirty="0"/>
              <a:t>, </a:t>
            </a:r>
            <a:r>
              <a:rPr lang="en-US" dirty="0" smtClean="0"/>
              <a:t>small-scale</a:t>
            </a:r>
            <a:r>
              <a:rPr lang="en-US" dirty="0"/>
              <a:t> </a:t>
            </a:r>
            <a:r>
              <a:rPr lang="en-US" dirty="0" smtClean="0"/>
              <a:t>testing </a:t>
            </a:r>
            <a:r>
              <a:rPr lang="en-US" dirty="0"/>
              <a:t>of the proposed nutrition standards</a:t>
            </a:r>
          </a:p>
          <a:p>
            <a:pPr marL="514350" indent="-514350">
              <a:buFont typeface="+mj-lt"/>
              <a:buAutoNum type="arabicPeriod"/>
            </a:pPr>
            <a:r>
              <a:rPr lang="en-US" dirty="0" smtClean="0"/>
              <a:t>Evaluation </a:t>
            </a:r>
            <a:r>
              <a:rPr lang="en-US" dirty="0"/>
              <a:t>and interpretation of the findings</a:t>
            </a:r>
          </a:p>
          <a:p>
            <a:pPr marL="514350" indent="-514350">
              <a:buFont typeface="+mj-lt"/>
              <a:buAutoNum type="arabicPeriod"/>
            </a:pPr>
            <a:r>
              <a:rPr lang="en-US" dirty="0" smtClean="0"/>
              <a:t>Policy </a:t>
            </a:r>
            <a:r>
              <a:rPr lang="en-US" dirty="0"/>
              <a:t>development, refinement, and promotion.</a:t>
            </a:r>
          </a:p>
        </p:txBody>
      </p:sp>
      <p:sp>
        <p:nvSpPr>
          <p:cNvPr id="3" name="Title 2"/>
          <p:cNvSpPr>
            <a:spLocks noGrp="1"/>
          </p:cNvSpPr>
          <p:nvPr>
            <p:ph type="title"/>
          </p:nvPr>
        </p:nvSpPr>
        <p:spPr/>
        <p:txBody>
          <a:bodyPr>
            <a:normAutofit/>
          </a:bodyPr>
          <a:lstStyle/>
          <a:p>
            <a:r>
              <a:rPr lang="en-US" b="1" dirty="0" smtClean="0"/>
              <a:t>Family Child Care Nutrition Standards </a:t>
            </a:r>
            <a:r>
              <a:rPr lang="en-US" b="1" dirty="0" smtClean="0">
                <a:solidFill>
                  <a:srgbClr val="567CF1"/>
                </a:solidFill>
              </a:rPr>
              <a:t/>
            </a:r>
            <a:br>
              <a:rPr lang="en-US" b="1" dirty="0" smtClean="0">
                <a:solidFill>
                  <a:srgbClr val="567CF1"/>
                </a:solidFill>
              </a:rPr>
            </a:br>
            <a:r>
              <a:rPr lang="en-US" sz="4000" dirty="0">
                <a:solidFill>
                  <a:srgbClr val="EFCB13"/>
                </a:solidFill>
              </a:rPr>
              <a:t>18-month Packard Project</a:t>
            </a:r>
          </a:p>
        </p:txBody>
      </p:sp>
      <p:pic>
        <p:nvPicPr>
          <p:cNvPr id="4" name="Picture 6" descr="https://pbs.twimg.com/profile_images/468887956837523456/Tf-PIdtO_400x4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975500"/>
            <a:ext cx="2681515" cy="268151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E9D46E21-2860-449B-8131-7A0F2F46A24F}" type="slidenum">
              <a:rPr lang="en-US" smtClean="0"/>
              <a:t>7</a:t>
            </a:fld>
            <a:endParaRPr lang="en-US"/>
          </a:p>
        </p:txBody>
      </p:sp>
      <p:sp>
        <p:nvSpPr>
          <p:cNvPr id="6" name="TextBox 5"/>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7" name="TextBox 6"/>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8" name="TextBox 7"/>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9" name="TextBox 8"/>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0" name="TextBox 9"/>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1" name="TextBox 10"/>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2" name="Picture 11"/>
          <p:cNvPicPr>
            <a:picLocks noChangeAspect="1"/>
          </p:cNvPicPr>
          <p:nvPr/>
        </p:nvPicPr>
        <p:blipFill rotWithShape="1">
          <a:blip r:embed="rId3"/>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6187945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1771" y="1758552"/>
            <a:ext cx="9881227" cy="3953550"/>
          </a:xfrm>
        </p:spPr>
        <p:txBody>
          <a:bodyPr>
            <a:normAutofit/>
          </a:bodyPr>
          <a:lstStyle/>
          <a:p>
            <a:pPr marL="0" indent="0" algn="just">
              <a:buNone/>
            </a:pPr>
            <a:r>
              <a:rPr lang="en-US" dirty="0" smtClean="0"/>
              <a:t>“Nutrition </a:t>
            </a:r>
            <a:r>
              <a:rPr lang="en-US" dirty="0"/>
              <a:t>and feeding practices for children strongly affect the development and long-term health of the child. Proper nutritional care during the early years is essential for intellectual, social, emotional, and physical growth</a:t>
            </a:r>
            <a:r>
              <a:rPr lang="en-US" dirty="0" smtClean="0"/>
              <a:t>.”</a:t>
            </a:r>
            <a:endParaRPr lang="en-US" dirty="0"/>
          </a:p>
        </p:txBody>
      </p:sp>
      <p:sp>
        <p:nvSpPr>
          <p:cNvPr id="3" name="Title 2"/>
          <p:cNvSpPr>
            <a:spLocks noGrp="1"/>
          </p:cNvSpPr>
          <p:nvPr>
            <p:ph type="title"/>
          </p:nvPr>
        </p:nvSpPr>
        <p:spPr>
          <a:xfrm>
            <a:off x="1005601" y="402230"/>
            <a:ext cx="7010400" cy="1143000"/>
          </a:xfrm>
        </p:spPr>
        <p:txBody>
          <a:bodyPr>
            <a:normAutofit/>
          </a:bodyPr>
          <a:lstStyle/>
          <a:p>
            <a:pPr algn="l"/>
            <a:r>
              <a:rPr lang="en-US" b="1" dirty="0" smtClean="0"/>
              <a:t>Case Study</a:t>
            </a:r>
            <a:endParaRPr lang="en-US" b="1" dirty="0"/>
          </a:p>
        </p:txBody>
      </p:sp>
      <p:sp>
        <p:nvSpPr>
          <p:cNvPr id="5" name="Slide Number Placeholder 4"/>
          <p:cNvSpPr>
            <a:spLocks noGrp="1"/>
          </p:cNvSpPr>
          <p:nvPr>
            <p:ph type="sldNum" sz="quarter" idx="12"/>
          </p:nvPr>
        </p:nvSpPr>
        <p:spPr/>
        <p:txBody>
          <a:bodyPr/>
          <a:lstStyle/>
          <a:p>
            <a:fld id="{E9D46E21-2860-449B-8131-7A0F2F46A24F}" type="slidenum">
              <a:rPr lang="en-US" smtClean="0"/>
              <a:t>70</a:t>
            </a:fld>
            <a:endParaRPr lang="en-US"/>
          </a:p>
        </p:txBody>
      </p:sp>
      <p:sp>
        <p:nvSpPr>
          <p:cNvPr id="6" name="TextBox 5"/>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7" name="TextBox 6"/>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8" name="TextBox 7"/>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9" name="TextBox 8"/>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0" name="TextBox 9"/>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1" name="TextBox 10"/>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2" name="Picture 11"/>
          <p:cNvPicPr>
            <a:picLocks noChangeAspect="1"/>
          </p:cNvPicPr>
          <p:nvPr/>
        </p:nvPicPr>
        <p:blipFill rotWithShape="1">
          <a:blip r:embed="rId2"/>
          <a:srcRect l="44331" t="7123" r="40714" b="21427"/>
          <a:stretch/>
        </p:blipFill>
        <p:spPr>
          <a:xfrm>
            <a:off x="-1" y="5670495"/>
            <a:ext cx="1128410" cy="1187505"/>
          </a:xfrm>
          <a:prstGeom prst="rect">
            <a:avLst/>
          </a:prstGeom>
        </p:spPr>
      </p:pic>
      <p:pic>
        <p:nvPicPr>
          <p:cNvPr id="3074" name="Picture 2" descr="http://jacobs.urjcamps.org/_storage/Pages/1172/Mississip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896" y="4007571"/>
            <a:ext cx="4674455" cy="234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8054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6396990" cy="4351338"/>
          </a:xfrm>
        </p:spPr>
        <p:txBody>
          <a:bodyPr>
            <a:normAutofit/>
          </a:bodyPr>
          <a:lstStyle/>
          <a:p>
            <a:r>
              <a:rPr lang="en-US" dirty="0" smtClean="0"/>
              <a:t>“Guidelines </a:t>
            </a:r>
            <a:r>
              <a:rPr lang="en-US" dirty="0"/>
              <a:t>from </a:t>
            </a:r>
            <a:r>
              <a:rPr lang="en-US" dirty="0" smtClean="0"/>
              <a:t>[CACFP] are </a:t>
            </a:r>
            <a:r>
              <a:rPr lang="en-US" dirty="0"/>
              <a:t>used as the standard for menu planning and guidelines. </a:t>
            </a:r>
            <a:r>
              <a:rPr lang="en-US" dirty="0" smtClean="0"/>
              <a:t>However</a:t>
            </a:r>
            <a:r>
              <a:rPr lang="en-US" dirty="0"/>
              <a:t> </a:t>
            </a:r>
            <a:r>
              <a:rPr lang="en-US" dirty="0" smtClean="0"/>
              <a:t>… the </a:t>
            </a:r>
            <a:r>
              <a:rPr lang="en-US" dirty="0"/>
              <a:t>stricter </a:t>
            </a:r>
            <a:r>
              <a:rPr lang="en-US" dirty="0" smtClean="0"/>
              <a:t>guidelines [MSDH] </a:t>
            </a:r>
            <a:r>
              <a:rPr lang="en-US" dirty="0"/>
              <a:t>shall be </a:t>
            </a:r>
            <a:r>
              <a:rPr lang="en-US" dirty="0" smtClean="0"/>
              <a:t>enforced.”</a:t>
            </a:r>
          </a:p>
          <a:p>
            <a:pPr marL="0" indent="0">
              <a:buNone/>
            </a:pPr>
            <a:endParaRPr lang="en-US" dirty="0" smtClean="0"/>
          </a:p>
          <a:p>
            <a:r>
              <a:rPr lang="en-US" dirty="0" smtClean="0"/>
              <a:t>“Emphasis </a:t>
            </a:r>
            <a:r>
              <a:rPr lang="en-US" dirty="0"/>
              <a:t>shall be placed on serving more whole grains and fewer foods high in fat, sugar, and sodium</a:t>
            </a:r>
            <a:r>
              <a:rPr lang="en-US" dirty="0" smtClean="0"/>
              <a:t>.”</a:t>
            </a:r>
            <a:endParaRPr lang="en-US" dirty="0"/>
          </a:p>
          <a:p>
            <a:endParaRPr lang="en-US" dirty="0"/>
          </a:p>
        </p:txBody>
      </p:sp>
      <p:sp>
        <p:nvSpPr>
          <p:cNvPr id="3" name="Title 2"/>
          <p:cNvSpPr>
            <a:spLocks noGrp="1"/>
          </p:cNvSpPr>
          <p:nvPr>
            <p:ph type="title"/>
          </p:nvPr>
        </p:nvSpPr>
        <p:spPr/>
        <p:txBody>
          <a:bodyPr/>
          <a:lstStyle/>
          <a:p>
            <a:r>
              <a:rPr lang="en-US" b="1" dirty="0" smtClean="0"/>
              <a:t>Mississippi: CACFP </a:t>
            </a:r>
            <a:endParaRPr lang="en-US" b="1" dirty="0"/>
          </a:p>
        </p:txBody>
      </p:sp>
      <p:sp>
        <p:nvSpPr>
          <p:cNvPr id="4" name="Slide Number Placeholder 3"/>
          <p:cNvSpPr>
            <a:spLocks noGrp="1"/>
          </p:cNvSpPr>
          <p:nvPr>
            <p:ph type="sldNum" sz="quarter" idx="12"/>
          </p:nvPr>
        </p:nvSpPr>
        <p:spPr/>
        <p:txBody>
          <a:bodyPr/>
          <a:lstStyle/>
          <a:p>
            <a:fld id="{E9D46E21-2860-449B-8131-7A0F2F46A24F}" type="slidenum">
              <a:rPr lang="en-US" smtClean="0"/>
              <a:t>71</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2"/>
          <a:srcRect l="44331" t="7123" r="40714" b="21427"/>
          <a:stretch/>
        </p:blipFill>
        <p:spPr>
          <a:xfrm>
            <a:off x="-1" y="5670495"/>
            <a:ext cx="1128410" cy="1187505"/>
          </a:xfrm>
          <a:prstGeom prst="rect">
            <a:avLst/>
          </a:prstGeom>
        </p:spPr>
      </p:pic>
      <p:pic>
        <p:nvPicPr>
          <p:cNvPr id="12290" name="Picture 2" descr="Image result for mississippi Child adult care food pr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439" y="1940502"/>
            <a:ext cx="3776088" cy="290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85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06775" y="1677708"/>
            <a:ext cx="5451924" cy="4351338"/>
          </a:xfrm>
        </p:spPr>
        <p:txBody>
          <a:bodyPr>
            <a:normAutofit fontScale="92500" lnSpcReduction="10000"/>
          </a:bodyPr>
          <a:lstStyle/>
          <a:p>
            <a:r>
              <a:rPr lang="en-US" b="1" dirty="0" smtClean="0"/>
              <a:t>Requires cultural sensitivity</a:t>
            </a:r>
          </a:p>
          <a:p>
            <a:r>
              <a:rPr lang="en-US" b="1" dirty="0" smtClean="0"/>
              <a:t>Food prep for health</a:t>
            </a:r>
          </a:p>
          <a:p>
            <a:pPr lvl="1"/>
            <a:r>
              <a:rPr lang="en-US" dirty="0" smtClean="0"/>
              <a:t>No added salt, no fried foods, limited pre-fried</a:t>
            </a:r>
          </a:p>
          <a:p>
            <a:r>
              <a:rPr lang="en-US" b="1" dirty="0" smtClean="0"/>
              <a:t>Positive feeding practices</a:t>
            </a:r>
          </a:p>
          <a:p>
            <a:pPr lvl="1"/>
            <a:r>
              <a:rPr lang="en-US" dirty="0" smtClean="0"/>
              <a:t>Caregiver role modeling</a:t>
            </a:r>
          </a:p>
          <a:p>
            <a:pPr lvl="1"/>
            <a:r>
              <a:rPr lang="en-US" dirty="0" smtClean="0"/>
              <a:t>Family style encouraged</a:t>
            </a:r>
          </a:p>
          <a:p>
            <a:pPr lvl="1"/>
            <a:r>
              <a:rPr lang="en-US" dirty="0" smtClean="0"/>
              <a:t>Infant feeding cues</a:t>
            </a:r>
          </a:p>
          <a:p>
            <a:pPr lvl="1"/>
            <a:r>
              <a:rPr lang="en-US" dirty="0" smtClean="0"/>
              <a:t>Solid food introduction</a:t>
            </a:r>
          </a:p>
          <a:p>
            <a:pPr lvl="1"/>
            <a:r>
              <a:rPr lang="en-US" dirty="0" smtClean="0"/>
              <a:t>Use meal time for nutrition education</a:t>
            </a:r>
          </a:p>
          <a:p>
            <a:r>
              <a:rPr lang="en-US" b="1" dirty="0" smtClean="0"/>
              <a:t>Breast feeding promotion</a:t>
            </a:r>
          </a:p>
          <a:p>
            <a:pPr lvl="1"/>
            <a:r>
              <a:rPr lang="en-US" dirty="0" smtClean="0"/>
              <a:t>Recommend, encourage, support</a:t>
            </a:r>
          </a:p>
          <a:p>
            <a:pPr marL="457200" lvl="1" indent="0">
              <a:buNone/>
            </a:pPr>
            <a:endParaRPr lang="en-US" dirty="0" smtClean="0"/>
          </a:p>
          <a:p>
            <a:endParaRPr lang="en-US" dirty="0" smtClean="0"/>
          </a:p>
        </p:txBody>
      </p:sp>
      <p:sp>
        <p:nvSpPr>
          <p:cNvPr id="3" name="Title 2"/>
          <p:cNvSpPr>
            <a:spLocks noGrp="1"/>
          </p:cNvSpPr>
          <p:nvPr>
            <p:ph type="title"/>
          </p:nvPr>
        </p:nvSpPr>
        <p:spPr/>
        <p:txBody>
          <a:bodyPr>
            <a:noAutofit/>
          </a:bodyPr>
          <a:lstStyle/>
          <a:p>
            <a:r>
              <a:rPr lang="en-US" sz="3600" b="1" dirty="0"/>
              <a:t>MS State Dept. of Health </a:t>
            </a:r>
            <a:r>
              <a:rPr lang="en-US" sz="3600" b="1" dirty="0" smtClean="0"/>
              <a:t>Nutrition </a:t>
            </a:r>
            <a:r>
              <a:rPr lang="en-US" sz="3600" b="1" dirty="0"/>
              <a:t>Standard Guidelines</a:t>
            </a:r>
          </a:p>
        </p:txBody>
      </p:sp>
      <p:sp>
        <p:nvSpPr>
          <p:cNvPr id="4" name="Slide Number Placeholder 3"/>
          <p:cNvSpPr>
            <a:spLocks noGrp="1"/>
          </p:cNvSpPr>
          <p:nvPr>
            <p:ph type="sldNum" sz="quarter" idx="12"/>
          </p:nvPr>
        </p:nvSpPr>
        <p:spPr/>
        <p:txBody>
          <a:bodyPr/>
          <a:lstStyle/>
          <a:p>
            <a:fld id="{E9D46E21-2860-449B-8131-7A0F2F46A24F}" type="slidenum">
              <a:rPr lang="en-US" smtClean="0"/>
              <a:t>72</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2"/>
          <a:srcRect l="44331" t="7123" r="40714" b="21427"/>
          <a:stretch/>
        </p:blipFill>
        <p:spPr>
          <a:xfrm>
            <a:off x="-1" y="5670495"/>
            <a:ext cx="1128410" cy="1187505"/>
          </a:xfrm>
          <a:prstGeom prst="rect">
            <a:avLst/>
          </a:prstGeom>
        </p:spPr>
      </p:pic>
      <p:pic>
        <p:nvPicPr>
          <p:cNvPr id="2050" name="Picture 2" descr="https://upload.wikimedia.org/wikipedia/commons/1/1e/Nutrition_label.gif"/>
          <p:cNvPicPr>
            <a:picLocks noChangeAspect="1" noChangeArrowheads="1"/>
          </p:cNvPicPr>
          <p:nvPr/>
        </p:nvPicPr>
        <p:blipFill rotWithShape="1">
          <a:blip r:embed="rId3">
            <a:extLst>
              <a:ext uri="{28A0092B-C50C-407E-A947-70E740481C1C}">
                <a14:useLocalDpi xmlns:a14="http://schemas.microsoft.com/office/drawing/2010/main" val="0"/>
              </a:ext>
            </a:extLst>
          </a:blip>
          <a:srcRect l="24274" r="23907"/>
          <a:stretch/>
        </p:blipFill>
        <p:spPr bwMode="auto">
          <a:xfrm>
            <a:off x="7644984" y="1494699"/>
            <a:ext cx="2293495" cy="454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7990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040" y="1690688"/>
            <a:ext cx="11120846" cy="5167311"/>
          </a:xfrm>
        </p:spPr>
        <p:txBody>
          <a:bodyPr>
            <a:normAutofit fontScale="92500" lnSpcReduction="20000"/>
          </a:bodyPr>
          <a:lstStyle/>
          <a:p>
            <a:r>
              <a:rPr lang="en-US" b="1" dirty="0" smtClean="0"/>
              <a:t>Offer variety of fruits &amp; veggies</a:t>
            </a:r>
          </a:p>
          <a:p>
            <a:pPr lvl="1"/>
            <a:r>
              <a:rPr lang="en-US" dirty="0" smtClean="0"/>
              <a:t>Limit starchy vegetables to once per meal</a:t>
            </a:r>
          </a:p>
          <a:p>
            <a:pPr lvl="1"/>
            <a:r>
              <a:rPr lang="en-US" dirty="0" smtClean="0"/>
              <a:t>Vitamin C sources must be served daily</a:t>
            </a:r>
          </a:p>
          <a:p>
            <a:pPr lvl="1"/>
            <a:r>
              <a:rPr lang="en-US" dirty="0" smtClean="0"/>
              <a:t>Vitamin A sources must be served every other day </a:t>
            </a:r>
          </a:p>
          <a:p>
            <a:pPr lvl="1"/>
            <a:r>
              <a:rPr lang="en-US" dirty="0" smtClean="0"/>
              <a:t>Local produce and gardens promoted</a:t>
            </a:r>
          </a:p>
          <a:p>
            <a:r>
              <a:rPr lang="en-US" b="1" dirty="0" smtClean="0"/>
              <a:t>Limited fat, sugar, sodium</a:t>
            </a:r>
          </a:p>
          <a:p>
            <a:r>
              <a:rPr lang="en-US" b="1" dirty="0" smtClean="0"/>
              <a:t>Healthy Beverages</a:t>
            </a:r>
          </a:p>
          <a:p>
            <a:pPr lvl="1"/>
            <a:r>
              <a:rPr lang="en-US" dirty="0" smtClean="0"/>
              <a:t>Only 100% juice</a:t>
            </a:r>
          </a:p>
          <a:p>
            <a:pPr lvl="1"/>
            <a:r>
              <a:rPr lang="en-US" dirty="0" smtClean="0"/>
              <a:t>No SSBs</a:t>
            </a:r>
          </a:p>
          <a:p>
            <a:pPr lvl="1"/>
            <a:r>
              <a:rPr lang="en-US" dirty="0" smtClean="0"/>
              <a:t>Water freely available and offered regularly</a:t>
            </a:r>
          </a:p>
          <a:p>
            <a:r>
              <a:rPr lang="en-US" b="1" dirty="0" smtClean="0"/>
              <a:t>Enriched or Whole Grains only</a:t>
            </a:r>
          </a:p>
          <a:p>
            <a:r>
              <a:rPr lang="en-US" b="1" dirty="0" smtClean="0"/>
              <a:t>Healthy Proteins</a:t>
            </a:r>
          </a:p>
          <a:p>
            <a:pPr lvl="1"/>
            <a:r>
              <a:rPr lang="en-US" dirty="0" smtClean="0"/>
              <a:t>No processed or high fat meats allowed</a:t>
            </a:r>
          </a:p>
          <a:p>
            <a:pPr lvl="1"/>
            <a:r>
              <a:rPr lang="en-US" dirty="0" smtClean="0"/>
              <a:t>No processed cheese</a:t>
            </a:r>
          </a:p>
          <a:p>
            <a:pPr lvl="1"/>
            <a:endParaRPr lang="en-US" dirty="0" smtClean="0"/>
          </a:p>
          <a:p>
            <a:endParaRPr lang="en-US" dirty="0" smtClean="0"/>
          </a:p>
        </p:txBody>
      </p:sp>
      <p:sp>
        <p:nvSpPr>
          <p:cNvPr id="3" name="Title 2"/>
          <p:cNvSpPr>
            <a:spLocks noGrp="1"/>
          </p:cNvSpPr>
          <p:nvPr>
            <p:ph type="title"/>
          </p:nvPr>
        </p:nvSpPr>
        <p:spPr/>
        <p:txBody>
          <a:bodyPr>
            <a:noAutofit/>
          </a:bodyPr>
          <a:lstStyle/>
          <a:p>
            <a:r>
              <a:rPr lang="en-US" sz="3600" b="1" dirty="0"/>
              <a:t>MSDH Nutrition Standard Guidelines </a:t>
            </a:r>
            <a:r>
              <a:rPr lang="en-US" sz="2800" b="1" i="1" dirty="0"/>
              <a:t>(continued)</a:t>
            </a:r>
            <a:endParaRPr lang="en-US" sz="3600" b="1" i="1" dirty="0"/>
          </a:p>
        </p:txBody>
      </p:sp>
      <p:sp>
        <p:nvSpPr>
          <p:cNvPr id="4" name="Slide Number Placeholder 3"/>
          <p:cNvSpPr>
            <a:spLocks noGrp="1"/>
          </p:cNvSpPr>
          <p:nvPr>
            <p:ph type="sldNum" sz="quarter" idx="12"/>
          </p:nvPr>
        </p:nvSpPr>
        <p:spPr/>
        <p:txBody>
          <a:bodyPr/>
          <a:lstStyle/>
          <a:p>
            <a:fld id="{E9D46E21-2860-449B-8131-7A0F2F46A24F}" type="slidenum">
              <a:rPr lang="en-US" smtClean="0"/>
              <a:t>73</a:t>
            </a:fld>
            <a:endParaRPr lang="en-US"/>
          </a:p>
        </p:txBody>
      </p:sp>
      <p:sp>
        <p:nvSpPr>
          <p:cNvPr id="12" name="TextBox 11"/>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13" name="TextBox 12"/>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14" name="TextBox 13"/>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15" name="TextBox 14"/>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6" name="TextBox 15"/>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7" name="TextBox 16"/>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4098" name="Picture 2" descr="http://p3cdn4static.sharpschool.com/UserFiles/Servers/Server_132773/Image/Programs/Meals%20and%20Nutrition/meal-300p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2978" y="2442368"/>
            <a:ext cx="3810000"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3129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808" y="95536"/>
            <a:ext cx="10515600" cy="1325563"/>
          </a:xfrm>
        </p:spPr>
        <p:txBody>
          <a:bodyPr/>
          <a:lstStyle/>
          <a:p>
            <a:r>
              <a:rPr lang="en-US" b="1" dirty="0" smtClean="0"/>
              <a:t>CACFP Meal Pattern </a:t>
            </a:r>
            <a:endParaRPr lang="en-US" b="1" dirty="0"/>
          </a:p>
        </p:txBody>
      </p:sp>
      <p:pic>
        <p:nvPicPr>
          <p:cNvPr id="9220" name="Picture 4" descr="Image result for Child adult care food pro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8823" y="2326423"/>
            <a:ext cx="3678110" cy="243874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62329" y="1319157"/>
            <a:ext cx="7836563" cy="4351338"/>
          </a:xfrm>
        </p:spPr>
        <p:txBody>
          <a:bodyPr/>
          <a:lstStyle/>
          <a:p>
            <a:r>
              <a:rPr lang="en-US" dirty="0" smtClean="0"/>
              <a:t>CFPA advocate for nutrition-focused and feasible standards that safeguard and support the health of all CACFP participants </a:t>
            </a:r>
          </a:p>
          <a:p>
            <a:pPr marL="0" indent="0">
              <a:buNone/>
            </a:pPr>
            <a:endParaRPr lang="en-US" dirty="0"/>
          </a:p>
          <a:p>
            <a:pPr marL="0" indent="0">
              <a:buNone/>
            </a:pPr>
            <a:r>
              <a:rPr lang="en-US" b="1" dirty="0" smtClean="0"/>
              <a:t>Continue to Advocate</a:t>
            </a:r>
          </a:p>
          <a:p>
            <a:r>
              <a:rPr lang="en-US" dirty="0" smtClean="0"/>
              <a:t>Inform the CACFP roll out </a:t>
            </a:r>
          </a:p>
          <a:p>
            <a:r>
              <a:rPr lang="en-US" dirty="0" smtClean="0"/>
              <a:t>Continue to work with USDA, FNS, CDE, and other interested stakeholders interested in child care settings</a:t>
            </a:r>
          </a:p>
          <a:p>
            <a:pPr marL="0" indent="0">
              <a:buNone/>
            </a:pPr>
            <a:endParaRPr lang="en-US" dirty="0"/>
          </a:p>
        </p:txBody>
      </p:sp>
      <p:sp>
        <p:nvSpPr>
          <p:cNvPr id="4" name="Slide Number Placeholder 3"/>
          <p:cNvSpPr>
            <a:spLocks noGrp="1"/>
          </p:cNvSpPr>
          <p:nvPr>
            <p:ph type="sldNum" sz="quarter" idx="12"/>
          </p:nvPr>
        </p:nvSpPr>
        <p:spPr/>
        <p:txBody>
          <a:bodyPr/>
          <a:lstStyle/>
          <a:p>
            <a:fld id="{E9D46E21-2860-449B-8131-7A0F2F46A24F}" type="slidenum">
              <a:rPr lang="en-US" smtClean="0"/>
              <a:t>74</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3"/>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18111949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Next Steps</a:t>
            </a:r>
            <a:endParaRPr lang="en-US" b="1" dirty="0"/>
          </a:p>
        </p:txBody>
      </p:sp>
      <p:sp>
        <p:nvSpPr>
          <p:cNvPr id="3" name="Content Placeholder 2"/>
          <p:cNvSpPr>
            <a:spLocks noGrp="1"/>
          </p:cNvSpPr>
          <p:nvPr>
            <p:ph idx="1"/>
          </p:nvPr>
        </p:nvSpPr>
        <p:spPr>
          <a:xfrm>
            <a:off x="1285658" y="1690688"/>
            <a:ext cx="8498422" cy="4290362"/>
          </a:xfrm>
        </p:spPr>
        <p:txBody>
          <a:bodyPr>
            <a:normAutofit lnSpcReduction="10000"/>
          </a:bodyPr>
          <a:lstStyle/>
          <a:p>
            <a:r>
              <a:rPr lang="en-US" dirty="0" smtClean="0"/>
              <a:t>Develop nutrition standards to be pilot tested in </a:t>
            </a:r>
            <a:r>
              <a:rPr lang="en-US" dirty="0" smtClean="0"/>
              <a:t>FCCH’s</a:t>
            </a:r>
          </a:p>
          <a:p>
            <a:r>
              <a:rPr lang="en-US" dirty="0" smtClean="0"/>
              <a:t>Document the process &amp; Develop Case </a:t>
            </a:r>
            <a:r>
              <a:rPr lang="en-US" dirty="0" smtClean="0"/>
              <a:t>Studies Highlighting</a:t>
            </a:r>
          </a:p>
          <a:p>
            <a:pPr lvl="1"/>
            <a:r>
              <a:rPr lang="en-US" dirty="0" smtClean="0"/>
              <a:t>Kaiser South Survey Findings</a:t>
            </a:r>
          </a:p>
          <a:p>
            <a:pPr lvl="1"/>
            <a:r>
              <a:rPr lang="en-US" dirty="0" smtClean="0"/>
              <a:t>Packard Work </a:t>
            </a:r>
          </a:p>
          <a:p>
            <a:pPr lvl="1"/>
            <a:r>
              <a:rPr lang="en-US" dirty="0" smtClean="0"/>
              <a:t>Pilot Findings </a:t>
            </a:r>
          </a:p>
          <a:p>
            <a:r>
              <a:rPr lang="en-US" dirty="0" smtClean="0"/>
              <a:t>Policy Convening October 2016</a:t>
            </a:r>
          </a:p>
          <a:p>
            <a:r>
              <a:rPr lang="en-US" dirty="0" smtClean="0"/>
              <a:t>Continue to engage child care stakeholders </a:t>
            </a:r>
          </a:p>
          <a:p>
            <a:r>
              <a:rPr lang="en-US" dirty="0" smtClean="0"/>
              <a:t>Take all that we learn and advocate for healthy nutrition standards for childcare settings </a:t>
            </a:r>
            <a:endParaRPr lang="en-US" dirty="0"/>
          </a:p>
        </p:txBody>
      </p:sp>
      <p:sp>
        <p:nvSpPr>
          <p:cNvPr id="4" name="Slide Number Placeholder 3"/>
          <p:cNvSpPr>
            <a:spLocks noGrp="1"/>
          </p:cNvSpPr>
          <p:nvPr>
            <p:ph type="sldNum" sz="quarter" idx="12"/>
          </p:nvPr>
        </p:nvSpPr>
        <p:spPr/>
        <p:txBody>
          <a:bodyPr/>
          <a:lstStyle/>
          <a:p>
            <a:fld id="{E9D46E21-2860-449B-8131-7A0F2F46A24F}" type="slidenum">
              <a:rPr lang="en-US" smtClean="0"/>
              <a:t>75</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2"/>
          <a:srcRect l="44331" t="7123" r="40714" b="21427"/>
          <a:stretch/>
        </p:blipFill>
        <p:spPr>
          <a:xfrm>
            <a:off x="-1" y="5670495"/>
            <a:ext cx="1128410" cy="1187505"/>
          </a:xfrm>
          <a:prstGeom prst="rect">
            <a:avLst/>
          </a:prstGeom>
        </p:spPr>
      </p:pic>
      <p:pic>
        <p:nvPicPr>
          <p:cNvPr id="10242" name="Picture 2" descr="Image result for next st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022" y="222386"/>
            <a:ext cx="1920976" cy="1280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066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4256" y="1748240"/>
            <a:ext cx="7906639" cy="4758056"/>
          </a:xfrm>
        </p:spPr>
        <p:txBody>
          <a:bodyPr>
            <a:normAutofit/>
          </a:bodyPr>
          <a:lstStyle/>
          <a:p>
            <a:pPr>
              <a:spcAft>
                <a:spcPts val="600"/>
              </a:spcAft>
            </a:pPr>
            <a:r>
              <a:rPr lang="en-US" dirty="0" smtClean="0"/>
              <a:t>Develop policy recommendations that improve </a:t>
            </a:r>
            <a:r>
              <a:rPr lang="en-US" dirty="0"/>
              <a:t>the lives of kids and elevate the quality of care</a:t>
            </a:r>
            <a:r>
              <a:rPr lang="en-US" dirty="0" smtClean="0"/>
              <a:t>, without </a:t>
            </a:r>
            <a:r>
              <a:rPr lang="en-US" dirty="0"/>
              <a:t>negatively impacting the viability of the FCCH </a:t>
            </a:r>
            <a:r>
              <a:rPr lang="en-US" dirty="0" smtClean="0"/>
              <a:t>workforce</a:t>
            </a:r>
          </a:p>
          <a:p>
            <a:pPr marL="0" indent="0">
              <a:spcAft>
                <a:spcPts val="600"/>
              </a:spcAft>
              <a:buNone/>
            </a:pPr>
            <a:endParaRPr lang="en-US" sz="3000" dirty="0"/>
          </a:p>
          <a:p>
            <a:pPr marL="0" indent="0">
              <a:spcAft>
                <a:spcPts val="600"/>
              </a:spcAft>
              <a:buNone/>
            </a:pPr>
            <a:r>
              <a:rPr lang="en-US" b="1" dirty="0" smtClean="0"/>
              <a:t>Advisory Group</a:t>
            </a:r>
          </a:p>
          <a:p>
            <a:pPr lvl="1">
              <a:spcAft>
                <a:spcPts val="600"/>
              </a:spcAft>
            </a:pPr>
            <a:r>
              <a:rPr lang="en-US" dirty="0" smtClean="0"/>
              <a:t>Researchers, CACFP sponsors, </a:t>
            </a:r>
            <a:r>
              <a:rPr lang="en-US" dirty="0"/>
              <a:t>provider </a:t>
            </a:r>
            <a:r>
              <a:rPr lang="en-US" dirty="0" smtClean="0"/>
              <a:t>representatives, health advocates, </a:t>
            </a:r>
            <a:r>
              <a:rPr lang="en-US" dirty="0"/>
              <a:t>and other relevant stakeholders </a:t>
            </a:r>
            <a:endParaRPr lang="en-US" dirty="0" smtClean="0"/>
          </a:p>
          <a:p>
            <a:pPr lvl="1">
              <a:spcAft>
                <a:spcPts val="600"/>
              </a:spcAft>
            </a:pPr>
            <a:r>
              <a:rPr lang="en-US" dirty="0" smtClean="0"/>
              <a:t>Advise on the necessary elements of a nutrition standard to be pilot tested</a:t>
            </a:r>
          </a:p>
        </p:txBody>
      </p:sp>
      <p:sp>
        <p:nvSpPr>
          <p:cNvPr id="3" name="Title 2"/>
          <p:cNvSpPr>
            <a:spLocks noGrp="1"/>
          </p:cNvSpPr>
          <p:nvPr>
            <p:ph type="title"/>
          </p:nvPr>
        </p:nvSpPr>
        <p:spPr/>
        <p:txBody>
          <a:bodyPr/>
          <a:lstStyle/>
          <a:p>
            <a:r>
              <a:rPr lang="en-US" b="1" dirty="0" smtClean="0"/>
              <a:t>Packard Advisory Group</a:t>
            </a:r>
            <a:endParaRPr lang="en-US" b="1" dirty="0"/>
          </a:p>
        </p:txBody>
      </p:sp>
      <p:sp>
        <p:nvSpPr>
          <p:cNvPr id="4" name="Slide Number Placeholder 3"/>
          <p:cNvSpPr>
            <a:spLocks noGrp="1"/>
          </p:cNvSpPr>
          <p:nvPr>
            <p:ph type="sldNum" sz="quarter" idx="12"/>
          </p:nvPr>
        </p:nvSpPr>
        <p:spPr/>
        <p:txBody>
          <a:bodyPr/>
          <a:lstStyle/>
          <a:p>
            <a:fld id="{E9D46E21-2860-449B-8131-7A0F2F46A24F}" type="slidenum">
              <a:rPr lang="en-US" smtClean="0"/>
              <a:t>8</a:t>
            </a:fld>
            <a:endParaRPr lang="en-US"/>
          </a:p>
        </p:txBody>
      </p:sp>
      <p:sp>
        <p:nvSpPr>
          <p:cNvPr id="5" name="TextBox 4"/>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6" name="TextBox 5"/>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7" name="TextBox 6"/>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8" name="TextBox 7"/>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9" name="TextBox 8"/>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0" name="TextBox 9"/>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1" name="Picture 10"/>
          <p:cNvPicPr>
            <a:picLocks noChangeAspect="1"/>
          </p:cNvPicPr>
          <p:nvPr/>
        </p:nvPicPr>
        <p:blipFill rotWithShape="1">
          <a:blip r:embed="rId2"/>
          <a:srcRect l="44331" t="7123" r="40714" b="21427"/>
          <a:stretch/>
        </p:blipFill>
        <p:spPr>
          <a:xfrm>
            <a:off x="-1" y="5670495"/>
            <a:ext cx="1128410" cy="1187505"/>
          </a:xfrm>
          <a:prstGeom prst="rect">
            <a:avLst/>
          </a:prstGeom>
        </p:spPr>
      </p:pic>
      <p:pic>
        <p:nvPicPr>
          <p:cNvPr id="7170" name="Picture 2" descr="http://www.sanleandro.k12.ca.us/cms/lib07/CA01001252/Centricity/Domain/110/tree-hand-f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943" y="2652164"/>
            <a:ext cx="1816201" cy="187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85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179715" y="2301872"/>
            <a:ext cx="5531556" cy="3687763"/>
          </a:xfrm>
        </p:spPr>
        <p:txBody>
          <a:bodyPr>
            <a:noAutofit/>
          </a:bodyPr>
          <a:lstStyle/>
          <a:p>
            <a:r>
              <a:rPr lang="en-US" sz="1600" b="1" dirty="0"/>
              <a:t>Susie Nanney</a:t>
            </a:r>
            <a:r>
              <a:rPr lang="en-US" sz="1600" dirty="0"/>
              <a:t>, PhD, MPH, RD (U Minn)</a:t>
            </a:r>
          </a:p>
          <a:p>
            <a:pPr lvl="0"/>
            <a:r>
              <a:rPr lang="en-US" sz="1600" b="1" dirty="0"/>
              <a:t>Sara Neelon</a:t>
            </a:r>
            <a:r>
              <a:rPr lang="en-US" sz="1600" dirty="0"/>
              <a:t>, PhD (John Hopkins)</a:t>
            </a:r>
          </a:p>
          <a:p>
            <a:pPr lvl="0"/>
            <a:r>
              <a:rPr lang="en-US" sz="1600" b="1" dirty="0"/>
              <a:t>Kathryn Henderson</a:t>
            </a:r>
            <a:r>
              <a:rPr lang="en-US" sz="1600" dirty="0"/>
              <a:t>, PhD (formerly Yale)</a:t>
            </a:r>
          </a:p>
          <a:p>
            <a:pPr lvl="0"/>
            <a:r>
              <a:rPr lang="en-US" sz="1600" b="1" dirty="0"/>
              <a:t>Karen Cullen</a:t>
            </a:r>
            <a:r>
              <a:rPr lang="en-US" sz="1600" dirty="0"/>
              <a:t>, DrPH (Baylor)</a:t>
            </a:r>
          </a:p>
          <a:p>
            <a:pPr lvl="0"/>
            <a:r>
              <a:rPr lang="en-US" sz="1600" b="1" dirty="0"/>
              <a:t>Elsie Taveras</a:t>
            </a:r>
            <a:r>
              <a:rPr lang="en-US" sz="1600" dirty="0"/>
              <a:t>, MD (Harvard) </a:t>
            </a:r>
          </a:p>
          <a:p>
            <a:pPr lvl="0"/>
            <a:r>
              <a:rPr lang="en-US" sz="1600" b="1" dirty="0"/>
              <a:t>Jane Heinig</a:t>
            </a:r>
            <a:r>
              <a:rPr lang="en-US" sz="1600" dirty="0"/>
              <a:t>, PhD (UC Davis)</a:t>
            </a:r>
          </a:p>
          <a:p>
            <a:pPr lvl="0"/>
            <a:r>
              <a:rPr lang="en-US" sz="1600" b="1" dirty="0"/>
              <a:t>Mary Story</a:t>
            </a:r>
            <a:r>
              <a:rPr lang="en-US" sz="1600" dirty="0"/>
              <a:t>, PhD, RD (Duke)</a:t>
            </a:r>
          </a:p>
          <a:p>
            <a:pPr lvl="0"/>
            <a:r>
              <a:rPr lang="en-US" sz="1600" b="1" dirty="0"/>
              <a:t>Donna Johnson</a:t>
            </a:r>
            <a:r>
              <a:rPr lang="en-US" sz="1600" dirty="0"/>
              <a:t>, PhD (UW)</a:t>
            </a:r>
          </a:p>
          <a:p>
            <a:pPr lvl="0"/>
            <a:r>
              <a:rPr lang="en-US" sz="1600" b="1" dirty="0"/>
              <a:t>Shannon Whaley</a:t>
            </a:r>
            <a:r>
              <a:rPr lang="en-US" sz="1600" dirty="0"/>
              <a:t>, PhD (PHFE-WIC)</a:t>
            </a:r>
          </a:p>
          <a:p>
            <a:pPr lvl="0"/>
            <a:r>
              <a:rPr lang="en-US" sz="1600" b="1" dirty="0"/>
              <a:t>Angela Odoms-Young</a:t>
            </a:r>
            <a:r>
              <a:rPr lang="en-US" sz="1600" dirty="0"/>
              <a:t>, PhD (UIC)</a:t>
            </a:r>
          </a:p>
          <a:p>
            <a:pPr lvl="0"/>
            <a:r>
              <a:rPr lang="en-US" sz="1600" b="1" dirty="0"/>
              <a:t>Dianne Stanton Ward</a:t>
            </a:r>
            <a:r>
              <a:rPr lang="en-US" sz="1600" dirty="0"/>
              <a:t>, PhD (UNC)</a:t>
            </a:r>
          </a:p>
          <a:p>
            <a:pPr marL="45720" indent="0">
              <a:buNone/>
            </a:pPr>
            <a:r>
              <a:rPr lang="en-US" sz="1600" dirty="0"/>
              <a:t> </a:t>
            </a:r>
          </a:p>
          <a:p>
            <a:pPr marL="45720" indent="0">
              <a:buNone/>
            </a:pPr>
            <a:endParaRPr lang="en-US" sz="1100" dirty="0"/>
          </a:p>
        </p:txBody>
      </p:sp>
      <p:sp>
        <p:nvSpPr>
          <p:cNvPr id="5" name="Text Placeholder 4"/>
          <p:cNvSpPr>
            <a:spLocks noGrp="1"/>
          </p:cNvSpPr>
          <p:nvPr>
            <p:ph type="body" sz="quarter" idx="3"/>
          </p:nvPr>
        </p:nvSpPr>
        <p:spPr>
          <a:xfrm>
            <a:off x="990777" y="1620621"/>
            <a:ext cx="4041775" cy="639762"/>
          </a:xfrm>
        </p:spPr>
        <p:txBody>
          <a:bodyPr/>
          <a:lstStyle/>
          <a:p>
            <a:pPr algn="ctr"/>
            <a:r>
              <a:rPr lang="en-US" dirty="0" smtClean="0"/>
              <a:t>Advisory Members</a:t>
            </a:r>
            <a:endParaRPr lang="en-US" dirty="0"/>
          </a:p>
        </p:txBody>
      </p:sp>
      <p:sp>
        <p:nvSpPr>
          <p:cNvPr id="6" name="Content Placeholder 5"/>
          <p:cNvSpPr>
            <a:spLocks noGrp="1"/>
          </p:cNvSpPr>
          <p:nvPr>
            <p:ph sz="quarter" idx="4"/>
          </p:nvPr>
        </p:nvSpPr>
        <p:spPr>
          <a:xfrm>
            <a:off x="6866932" y="2459499"/>
            <a:ext cx="3784600" cy="3687763"/>
          </a:xfrm>
        </p:spPr>
        <p:txBody>
          <a:bodyPr>
            <a:noAutofit/>
          </a:bodyPr>
          <a:lstStyle/>
          <a:p>
            <a:pPr lvl="0"/>
            <a:r>
              <a:rPr lang="en-US" sz="1600" b="1" dirty="0"/>
              <a:t>Lorrene Ritchie</a:t>
            </a:r>
            <a:r>
              <a:rPr lang="en-US" sz="1600" dirty="0"/>
              <a:t>, PhD, RD (NPI)</a:t>
            </a:r>
          </a:p>
          <a:p>
            <a:pPr lvl="0"/>
            <a:r>
              <a:rPr lang="en-US" sz="1600" b="1" dirty="0"/>
              <a:t>Lauren Au</a:t>
            </a:r>
            <a:r>
              <a:rPr lang="en-US" sz="1600" dirty="0"/>
              <a:t>, PhD, RD (NPI)</a:t>
            </a:r>
          </a:p>
          <a:p>
            <a:r>
              <a:rPr lang="en-US" sz="1600" b="1" dirty="0"/>
              <a:t>Ken Hecht</a:t>
            </a:r>
            <a:r>
              <a:rPr lang="en-US" sz="1600" dirty="0"/>
              <a:t>, JD (NPI)</a:t>
            </a:r>
          </a:p>
          <a:p>
            <a:pPr lvl="0"/>
            <a:r>
              <a:rPr lang="en-US" sz="1600" b="1" dirty="0"/>
              <a:t>Elyse Homel Vitale</a:t>
            </a:r>
            <a:r>
              <a:rPr lang="en-US" sz="1600" dirty="0"/>
              <a:t>, MPH (CFPA)</a:t>
            </a:r>
          </a:p>
          <a:p>
            <a:pPr lvl="0"/>
            <a:r>
              <a:rPr lang="en-US" sz="1600" b="1" dirty="0"/>
              <a:t>Tracey Patterson</a:t>
            </a:r>
            <a:r>
              <a:rPr lang="en-US" sz="1600" dirty="0"/>
              <a:t>, MPH (CFPA)</a:t>
            </a:r>
          </a:p>
          <a:p>
            <a:pPr lvl="0"/>
            <a:r>
              <a:rPr lang="en-US" sz="1600" b="1" dirty="0"/>
              <a:t>Tia Shimada</a:t>
            </a:r>
            <a:r>
              <a:rPr lang="en-US" sz="1600" dirty="0"/>
              <a:t>, MPH (CFPA)</a:t>
            </a:r>
          </a:p>
          <a:p>
            <a:pPr marL="45720" indent="0">
              <a:buNone/>
            </a:pPr>
            <a:endParaRPr lang="en-US" sz="1600" dirty="0"/>
          </a:p>
          <a:p>
            <a:pPr marL="45720" indent="0">
              <a:buNone/>
            </a:pPr>
            <a:r>
              <a:rPr lang="en-US" sz="1600" b="1" dirty="0"/>
              <a:t>Funder: </a:t>
            </a:r>
          </a:p>
          <a:p>
            <a:r>
              <a:rPr lang="en-US" sz="1600" b="1" dirty="0"/>
              <a:t>Linda Shak </a:t>
            </a:r>
            <a:r>
              <a:rPr lang="en-US" sz="1600" dirty="0"/>
              <a:t>(The David and Lucile Packard Foundation)</a:t>
            </a:r>
          </a:p>
        </p:txBody>
      </p:sp>
      <p:sp>
        <p:nvSpPr>
          <p:cNvPr id="3" name="Title 2"/>
          <p:cNvSpPr>
            <a:spLocks noGrp="1"/>
          </p:cNvSpPr>
          <p:nvPr>
            <p:ph type="title"/>
          </p:nvPr>
        </p:nvSpPr>
        <p:spPr/>
        <p:txBody>
          <a:bodyPr/>
          <a:lstStyle/>
          <a:p>
            <a:r>
              <a:rPr lang="en-US" b="1" dirty="0" smtClean="0"/>
              <a:t>Scientific Advisory committee</a:t>
            </a:r>
            <a:endParaRPr lang="en-US" b="1" dirty="0"/>
          </a:p>
        </p:txBody>
      </p:sp>
      <p:sp>
        <p:nvSpPr>
          <p:cNvPr id="10" name="Text Placeholder 4"/>
          <p:cNvSpPr>
            <a:spLocks noGrp="1"/>
          </p:cNvSpPr>
          <p:nvPr>
            <p:ph type="body" sz="quarter" idx="3"/>
          </p:nvPr>
        </p:nvSpPr>
        <p:spPr>
          <a:xfrm>
            <a:off x="6359526" y="1662110"/>
            <a:ext cx="4041775" cy="639762"/>
          </a:xfrm>
        </p:spPr>
        <p:txBody>
          <a:bodyPr/>
          <a:lstStyle/>
          <a:p>
            <a:pPr algn="ctr"/>
            <a:r>
              <a:rPr lang="en-US" dirty="0" smtClean="0"/>
              <a:t>Facilitators</a:t>
            </a:r>
            <a:endParaRPr lang="en-US" dirty="0"/>
          </a:p>
        </p:txBody>
      </p:sp>
      <p:sp>
        <p:nvSpPr>
          <p:cNvPr id="4" name="Slide Number Placeholder 3"/>
          <p:cNvSpPr>
            <a:spLocks noGrp="1"/>
          </p:cNvSpPr>
          <p:nvPr>
            <p:ph type="sldNum" sz="quarter" idx="12"/>
          </p:nvPr>
        </p:nvSpPr>
        <p:spPr/>
        <p:txBody>
          <a:bodyPr/>
          <a:lstStyle/>
          <a:p>
            <a:fld id="{E9D46E21-2860-449B-8131-7A0F2F46A24F}" type="slidenum">
              <a:rPr lang="en-US" smtClean="0"/>
              <a:t>9</a:t>
            </a:fld>
            <a:endParaRPr lang="en-US"/>
          </a:p>
        </p:txBody>
      </p:sp>
      <p:sp>
        <p:nvSpPr>
          <p:cNvPr id="8" name="TextBox 7"/>
          <p:cNvSpPr txBox="1"/>
          <p:nvPr/>
        </p:nvSpPr>
        <p:spPr>
          <a:xfrm rot="10800000">
            <a:off x="11847196" y="2751512"/>
            <a:ext cx="338051" cy="2751513"/>
          </a:xfrm>
          <a:prstGeom prst="rect">
            <a:avLst/>
          </a:prstGeom>
          <a:solidFill>
            <a:srgbClr val="2AA2DB"/>
          </a:solidFill>
        </p:spPr>
        <p:txBody>
          <a:bodyPr wrap="square" rtlCol="0">
            <a:spAutoFit/>
          </a:bodyPr>
          <a:lstStyle/>
          <a:p>
            <a:endParaRPr lang="en-US" dirty="0"/>
          </a:p>
        </p:txBody>
      </p:sp>
      <p:sp>
        <p:nvSpPr>
          <p:cNvPr id="9" name="TextBox 8"/>
          <p:cNvSpPr txBox="1"/>
          <p:nvPr/>
        </p:nvSpPr>
        <p:spPr>
          <a:xfrm>
            <a:off x="11511049" y="0"/>
            <a:ext cx="338051" cy="2751513"/>
          </a:xfrm>
          <a:prstGeom prst="rect">
            <a:avLst/>
          </a:prstGeom>
          <a:solidFill>
            <a:srgbClr val="57585A"/>
          </a:solidFill>
        </p:spPr>
        <p:txBody>
          <a:bodyPr wrap="square" rtlCol="0">
            <a:spAutoFit/>
          </a:bodyPr>
          <a:lstStyle/>
          <a:p>
            <a:endParaRPr lang="en-US" dirty="0"/>
          </a:p>
        </p:txBody>
      </p:sp>
      <p:sp>
        <p:nvSpPr>
          <p:cNvPr id="11" name="TextBox 10"/>
          <p:cNvSpPr txBox="1"/>
          <p:nvPr/>
        </p:nvSpPr>
        <p:spPr>
          <a:xfrm>
            <a:off x="11511049" y="1940502"/>
            <a:ext cx="338051" cy="2751513"/>
          </a:xfrm>
          <a:prstGeom prst="rect">
            <a:avLst/>
          </a:prstGeom>
          <a:solidFill>
            <a:srgbClr val="EFCB13"/>
          </a:solidFill>
        </p:spPr>
        <p:txBody>
          <a:bodyPr wrap="square" rtlCol="0">
            <a:spAutoFit/>
          </a:bodyPr>
          <a:lstStyle/>
          <a:p>
            <a:endParaRPr lang="en-US" dirty="0"/>
          </a:p>
        </p:txBody>
      </p:sp>
      <p:sp>
        <p:nvSpPr>
          <p:cNvPr id="12" name="TextBox 11"/>
          <p:cNvSpPr txBox="1"/>
          <p:nvPr/>
        </p:nvSpPr>
        <p:spPr>
          <a:xfrm>
            <a:off x="11511049" y="4127269"/>
            <a:ext cx="338051" cy="2751513"/>
          </a:xfrm>
          <a:prstGeom prst="rect">
            <a:avLst/>
          </a:prstGeom>
          <a:solidFill>
            <a:srgbClr val="C3BA2F"/>
          </a:solidFill>
        </p:spPr>
        <p:txBody>
          <a:bodyPr wrap="square" rtlCol="0">
            <a:spAutoFit/>
          </a:bodyPr>
          <a:lstStyle/>
          <a:p>
            <a:endParaRPr lang="en-US" dirty="0"/>
          </a:p>
        </p:txBody>
      </p:sp>
      <p:sp>
        <p:nvSpPr>
          <p:cNvPr id="13" name="TextBox 12"/>
          <p:cNvSpPr txBox="1"/>
          <p:nvPr/>
        </p:nvSpPr>
        <p:spPr>
          <a:xfrm rot="10800000">
            <a:off x="11849100" y="-1"/>
            <a:ext cx="338051" cy="2751513"/>
          </a:xfrm>
          <a:prstGeom prst="rect">
            <a:avLst/>
          </a:prstGeom>
          <a:solidFill>
            <a:srgbClr val="E24826"/>
          </a:solidFill>
        </p:spPr>
        <p:txBody>
          <a:bodyPr wrap="square" rtlCol="0">
            <a:spAutoFit/>
          </a:bodyPr>
          <a:lstStyle/>
          <a:p>
            <a:endParaRPr lang="en-US" dirty="0"/>
          </a:p>
        </p:txBody>
      </p:sp>
      <p:sp>
        <p:nvSpPr>
          <p:cNvPr id="14" name="TextBox 13"/>
          <p:cNvSpPr txBox="1"/>
          <p:nvPr/>
        </p:nvSpPr>
        <p:spPr>
          <a:xfrm rot="10800000">
            <a:off x="11849099" y="5415742"/>
            <a:ext cx="338051" cy="1463040"/>
          </a:xfrm>
          <a:prstGeom prst="rect">
            <a:avLst/>
          </a:prstGeom>
          <a:solidFill>
            <a:srgbClr val="F37121"/>
          </a:solidFill>
        </p:spPr>
        <p:txBody>
          <a:bodyPr wrap="square" rtlCol="0">
            <a:spAutoFit/>
          </a:bodyPr>
          <a:lstStyle/>
          <a:p>
            <a:endParaRPr lang="en-US" dirty="0"/>
          </a:p>
        </p:txBody>
      </p:sp>
      <p:pic>
        <p:nvPicPr>
          <p:cNvPr id="15" name="Picture 14"/>
          <p:cNvPicPr>
            <a:picLocks noChangeAspect="1"/>
          </p:cNvPicPr>
          <p:nvPr/>
        </p:nvPicPr>
        <p:blipFill rotWithShape="1">
          <a:blip r:embed="rId2"/>
          <a:srcRect l="44331" t="7123" r="40714" b="21427"/>
          <a:stretch/>
        </p:blipFill>
        <p:spPr>
          <a:xfrm>
            <a:off x="-1" y="5670495"/>
            <a:ext cx="1128410" cy="1187505"/>
          </a:xfrm>
          <a:prstGeom prst="rect">
            <a:avLst/>
          </a:prstGeom>
        </p:spPr>
      </p:pic>
    </p:spTree>
    <p:extLst>
      <p:ext uri="{BB962C8B-B14F-4D97-AF65-F5344CB8AC3E}">
        <p14:creationId xmlns:p14="http://schemas.microsoft.com/office/powerpoint/2010/main" val="255332785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edia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TotalTime>
  <Words>5083</Words>
  <Application>Microsoft Office PowerPoint</Application>
  <PresentationFormat>Widescreen</PresentationFormat>
  <Paragraphs>763</Paragraphs>
  <Slides>75</Slides>
  <Notes>38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75</vt:i4>
      </vt:variant>
    </vt:vector>
  </HeadingPairs>
  <TitlesOfParts>
    <vt:vector size="91" baseType="lpstr">
      <vt:lpstr>微軟正黑體</vt:lpstr>
      <vt:lpstr>ＭＳ Ｐゴシック</vt:lpstr>
      <vt:lpstr>Adobe Caslon Pro</vt:lpstr>
      <vt:lpstr>Arial</vt:lpstr>
      <vt:lpstr>Calibri</vt:lpstr>
      <vt:lpstr>Calibri Light</vt:lpstr>
      <vt:lpstr>Courier New</vt:lpstr>
      <vt:lpstr>Lao UI</vt:lpstr>
      <vt:lpstr>Tahoma</vt:lpstr>
      <vt:lpstr>Times</vt:lpstr>
      <vt:lpstr>Times New Roman</vt:lpstr>
      <vt:lpstr>Tw Cen MT</vt:lpstr>
      <vt:lpstr>Wingdings</vt:lpstr>
      <vt:lpstr>Wingdings 2</vt:lpstr>
      <vt:lpstr>Office Theme</vt:lpstr>
      <vt:lpstr>2_Median</vt:lpstr>
      <vt:lpstr>Policy Opportunities to Elevate Nutrition Standards for Family Child Care Home Providers (FCCH’s) in CA</vt:lpstr>
      <vt:lpstr>Goal of Today’s Presentation </vt:lpstr>
      <vt:lpstr>Presentation Outline </vt:lpstr>
      <vt:lpstr>PowerPoint Presentation</vt:lpstr>
      <vt:lpstr>The Opportunity with FCCH’s</vt:lpstr>
      <vt:lpstr>CFPA Child Care Work </vt:lpstr>
      <vt:lpstr>Family Child Care Nutrition Standards  18-month Packard Project</vt:lpstr>
      <vt:lpstr>Packard Advisory Group</vt:lpstr>
      <vt:lpstr>Scientific Advisory committee</vt:lpstr>
      <vt:lpstr>Family Child Care Nutrition Standards  Kaiser Southern California </vt:lpstr>
      <vt:lpstr>Kaiser Southern California Child Care Survey </vt:lpstr>
      <vt:lpstr>Part II: CFPA Kaiser and Packard Findings</vt:lpstr>
      <vt:lpstr>Packard  Scientific Advisory</vt:lpstr>
      <vt:lpstr>Packard  Scientific Advisory</vt:lpstr>
      <vt:lpstr>Packard  Scientific Advisory Cont.</vt:lpstr>
      <vt:lpstr>FCCH taking our Kaiser Survey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Capacity of FCCH’s</vt:lpstr>
      <vt:lpstr>PowerPoint Presentation</vt:lpstr>
      <vt:lpstr>Part III: Choose Health LA Child Care </vt:lpstr>
      <vt:lpstr>Early Childhood Obesity Prevention Initiative (ECOPI) – General Overview</vt:lpstr>
      <vt:lpstr>ECOPI Overview - Programs</vt:lpstr>
      <vt:lpstr>PowerPoint Presentation</vt:lpstr>
      <vt:lpstr>PowerPoint Presentation</vt:lpstr>
      <vt:lpstr>Choose Health LA Child Care</vt:lpstr>
      <vt:lpstr>PowerPoint Presentation</vt:lpstr>
      <vt:lpstr>PowerPoint Presentation</vt:lpstr>
      <vt:lpstr>PowerPoint Presentation</vt:lpstr>
      <vt:lpstr>PowerPoint Presentation</vt:lpstr>
      <vt:lpstr>PowerPoint Presentation</vt:lpstr>
      <vt:lpstr>Breastfeeding</vt:lpstr>
      <vt:lpstr>Breastfeeding</vt:lpstr>
      <vt:lpstr>PowerPoint Presentation</vt:lpstr>
      <vt:lpstr>PowerPoint Presentation</vt:lpstr>
      <vt:lpstr>Physical Activity</vt:lpstr>
      <vt:lpstr>Physical Activity</vt:lpstr>
      <vt:lpstr>Screen Time</vt:lpstr>
      <vt:lpstr>Screen Time</vt:lpstr>
      <vt:lpstr>Physical Activity Break</vt:lpstr>
      <vt:lpstr>PowerPoint Presentation</vt:lpstr>
      <vt:lpstr>PowerPoint Presentation</vt:lpstr>
      <vt:lpstr>Training Incentives</vt:lpstr>
      <vt:lpstr>PowerPoint Presentation</vt:lpstr>
      <vt:lpstr>Coaching Incentives</vt:lpstr>
      <vt:lpstr>Family Child Care (FCC)</vt:lpstr>
      <vt:lpstr> Ethnicity Breakdown of FCC Providers Trained</vt:lpstr>
      <vt:lpstr>PowerPoint Presentation</vt:lpstr>
      <vt:lpstr>Play Your Way to Health Fair</vt:lpstr>
      <vt:lpstr>Evaluation </vt:lpstr>
      <vt:lpstr>Successes with FCC Providers</vt:lpstr>
      <vt:lpstr>Challenges with FCC Providers</vt:lpstr>
      <vt:lpstr>Plans Moving Forward</vt:lpstr>
      <vt:lpstr>LA 2050 Grant Application – Please Vote!</vt:lpstr>
      <vt:lpstr>NEW Countywide Beverage Campaign</vt:lpstr>
      <vt:lpstr>Contact Information</vt:lpstr>
      <vt:lpstr>Part IV: Policy Opportunities to improve Child Care Food Environments </vt:lpstr>
      <vt:lpstr>What’s Happening ? </vt:lpstr>
      <vt:lpstr>Policy Recommendations (continued)</vt:lpstr>
      <vt:lpstr>Policy Scan</vt:lpstr>
      <vt:lpstr>Case Study</vt:lpstr>
      <vt:lpstr>Mississippi: CACFP </vt:lpstr>
      <vt:lpstr>MS State Dept. of Health Nutrition Standard Guidelines</vt:lpstr>
      <vt:lpstr>MSDH Nutrition Standard Guidelines (continued)</vt:lpstr>
      <vt:lpstr>CACFP Meal Pattern </vt:lpstr>
      <vt:lpstr>Next Steps</vt:lpstr>
    </vt:vector>
  </TitlesOfParts>
  <Company>California Food Policy Advocates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Hector Gutierrez</dc:creator>
  <cp:lastModifiedBy>Hector Gutierrez</cp:lastModifiedBy>
  <cp:revision>68</cp:revision>
  <cp:lastPrinted>2015-10-21T14:07:25Z</cp:lastPrinted>
  <dcterms:created xsi:type="dcterms:W3CDTF">2015-10-12T18:37:02Z</dcterms:created>
  <dcterms:modified xsi:type="dcterms:W3CDTF">2015-10-21T22:14:39Z</dcterms:modified>
</cp:coreProperties>
</file>