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52" r:id="rId1"/>
  </p:sldMasterIdLst>
  <p:sldIdLst>
    <p:sldId id="265" r:id="rId2"/>
    <p:sldId id="257" r:id="rId3"/>
    <p:sldId id="258" r:id="rId4"/>
    <p:sldId id="259" r:id="rId5"/>
    <p:sldId id="260" r:id="rId6"/>
    <p:sldId id="261" r:id="rId7"/>
    <p:sldId id="263" r:id="rId8"/>
    <p:sldId id="272" r:id="rId9"/>
    <p:sldId id="264" r:id="rId10"/>
    <p:sldId id="266" r:id="rId11"/>
    <p:sldId id="262" r:id="rId12"/>
    <p:sldId id="267" r:id="rId13"/>
    <p:sldId id="269" r:id="rId14"/>
    <p:sldId id="268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76" d="100"/>
          <a:sy n="76" d="100"/>
        </p:scale>
        <p:origin x="-1760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CE641-4D20-6042-A37F-8B4F33F4053D}" type="datetimeFigureOut">
              <a:rPr lang="en-US" smtClean="0"/>
              <a:t>10/25/17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3083732F-07B0-474A-AB18-1CBFE51C062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CE641-4D20-6042-A37F-8B4F33F4053D}" type="datetimeFigureOut">
              <a:rPr lang="en-US" smtClean="0"/>
              <a:t>10/25/17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32F-07B0-474A-AB18-1CBFE51C062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CE641-4D20-6042-A37F-8B4F33F4053D}" type="datetimeFigureOut">
              <a:rPr lang="en-US" smtClean="0"/>
              <a:t>10/25/17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32F-07B0-474A-AB18-1CBFE51C062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CE641-4D20-6042-A37F-8B4F33F4053D}" type="datetimeFigureOut">
              <a:rPr lang="en-US" smtClean="0"/>
              <a:t>10/25/17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32F-07B0-474A-AB18-1CBFE51C062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CE641-4D20-6042-A37F-8B4F33F4053D}" type="datetimeFigureOut">
              <a:rPr lang="en-US" smtClean="0"/>
              <a:t>10/25/17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3083732F-07B0-474A-AB18-1CBFE51C062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CE641-4D20-6042-A37F-8B4F33F4053D}" type="datetimeFigureOut">
              <a:rPr lang="en-US" smtClean="0"/>
              <a:t>10/25/17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32F-07B0-474A-AB18-1CBFE51C062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CE641-4D20-6042-A37F-8B4F33F4053D}" type="datetimeFigureOut">
              <a:rPr lang="en-US" smtClean="0"/>
              <a:t>10/25/17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32F-07B0-474A-AB18-1CBFE51C062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CE641-4D20-6042-A37F-8B4F33F4053D}" type="datetimeFigureOut">
              <a:rPr lang="en-US" smtClean="0"/>
              <a:t>10/25/17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32F-07B0-474A-AB18-1CBFE51C062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CE641-4D20-6042-A37F-8B4F33F4053D}" type="datetimeFigureOut">
              <a:rPr lang="en-US" smtClean="0"/>
              <a:t>10/25/17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32F-07B0-474A-AB18-1CBFE51C062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CE641-4D20-6042-A37F-8B4F33F4053D}" type="datetimeFigureOut">
              <a:rPr lang="en-US" smtClean="0"/>
              <a:t>10/25/17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32F-07B0-474A-AB18-1CBFE51C062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CE641-4D20-6042-A37F-8B4F33F4053D}" type="datetimeFigureOut">
              <a:rPr lang="en-US" smtClean="0"/>
              <a:t>10/25/17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3083732F-07B0-474A-AB18-1CBFE51C062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30CE641-4D20-6042-A37F-8B4F33F4053D}" type="datetimeFigureOut">
              <a:rPr lang="en-US" smtClean="0"/>
              <a:t>10/25/17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3083732F-07B0-474A-AB18-1CBFE51C062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6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gif"/><Relationship Id="rId6" Type="http://schemas.openxmlformats.org/officeDocument/2006/relationships/image" Target="../media/image18.png"/><Relationship Id="rId7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575" y="1583724"/>
            <a:ext cx="3371850" cy="3474027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633" y="2555720"/>
            <a:ext cx="4007160" cy="40087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372" y="918993"/>
            <a:ext cx="7520940" cy="54864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dirty="0" smtClean="0"/>
              <a:t>Get Involved</a:t>
            </a:r>
            <a:endParaRPr lang="en-US" sz="5400" dirty="0"/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1742303" y="1583724"/>
            <a:ext cx="6098059" cy="6249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>
                  <a:lumMod val="50000"/>
                </a:schemeClr>
              </a:buClr>
              <a:buSzPct val="100000"/>
              <a:buFont typeface="Arial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>
                  <a:lumMod val="50000"/>
                </a:schemeClr>
              </a:buClr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>
                  <a:lumMod val="50000"/>
                </a:schemeClr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>
                  <a:lumMod val="50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>
                  <a:lumMod val="50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916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>
                  <a:lumMod val="50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>
                  <a:lumMod val="50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88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>
                  <a:lumMod val="50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>
                  <a:lumMod val="50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Arial" pitchFamily="34" charset="0"/>
              <a:buNone/>
            </a:pPr>
            <a:endParaRPr lang="en-US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45720" indent="0">
              <a:buFont typeface="Arial" pitchFamily="34" charset="0"/>
              <a:buNone/>
            </a:pPr>
            <a:endParaRPr lang="en-US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583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2000">
        <p:fade/>
      </p:transition>
    </mc:Choice>
    <mc:Fallback xmlns="">
      <p:transition spd="slow" advClick="0" advTm="2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197" y="3031299"/>
            <a:ext cx="3632547" cy="36325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732"/>
            <a:ext cx="8229600" cy="1551843"/>
          </a:xfrm>
        </p:spPr>
        <p:txBody>
          <a:bodyPr>
            <a:normAutofit/>
          </a:bodyPr>
          <a:lstStyle/>
          <a:p>
            <a:r>
              <a:rPr lang="en-US" dirty="0" smtClean="0"/>
              <a:t>2017: Behind the Scenes Advocacy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13151" y="1447801"/>
            <a:ext cx="8580328" cy="4351750"/>
          </a:xfrm>
        </p:spPr>
        <p:txBody>
          <a:bodyPr>
            <a:normAutofit fontScale="92500" lnSpcReduction="10000"/>
          </a:bodyPr>
          <a:lstStyle/>
          <a:p>
            <a:pPr lvl="0"/>
            <a:endParaRPr lang="en-US" sz="3500" dirty="0" smtClean="0"/>
          </a:p>
          <a:p>
            <a:pPr lvl="0"/>
            <a:r>
              <a:rPr lang="en-US" sz="3500" dirty="0" smtClean="0"/>
              <a:t>USDA </a:t>
            </a:r>
            <a:r>
              <a:rPr lang="en-US" sz="3500" dirty="0"/>
              <a:t>Meal Pattern Rollout -- </a:t>
            </a:r>
            <a:r>
              <a:rPr lang="en-US" sz="3500" b="1" dirty="0">
                <a:solidFill>
                  <a:srgbClr val="FF0000"/>
                </a:solidFill>
              </a:rPr>
              <a:t>Grace </a:t>
            </a:r>
            <a:r>
              <a:rPr lang="en-US" sz="3500" b="1" dirty="0" smtClean="0">
                <a:solidFill>
                  <a:srgbClr val="FF0000"/>
                </a:solidFill>
              </a:rPr>
              <a:t>Period</a:t>
            </a:r>
            <a:endParaRPr lang="en-US" sz="3500" b="1" dirty="0">
              <a:solidFill>
                <a:srgbClr val="FF0000"/>
              </a:solidFill>
            </a:endParaRPr>
          </a:p>
          <a:p>
            <a:pPr lvl="0"/>
            <a:r>
              <a:rPr lang="en-US" sz="3500" b="1" dirty="0" smtClean="0">
                <a:solidFill>
                  <a:srgbClr val="FF0000"/>
                </a:solidFill>
              </a:rPr>
              <a:t>Meal Documentation </a:t>
            </a:r>
            <a:r>
              <a:rPr lang="en-US" sz="3500" dirty="0" smtClean="0"/>
              <a:t>in Family Child Care</a:t>
            </a:r>
          </a:p>
          <a:p>
            <a:pPr lvl="0"/>
            <a:r>
              <a:rPr lang="en-US" sz="3500" b="1" dirty="0" smtClean="0">
                <a:solidFill>
                  <a:srgbClr val="FF0000"/>
                </a:solidFill>
              </a:rPr>
              <a:t>Graham </a:t>
            </a:r>
            <a:r>
              <a:rPr lang="en-US" sz="3500" b="1" dirty="0">
                <a:solidFill>
                  <a:srgbClr val="FF0000"/>
                </a:solidFill>
              </a:rPr>
              <a:t>Crackers </a:t>
            </a:r>
            <a:r>
              <a:rPr lang="en-US" sz="3500" dirty="0"/>
              <a:t>are Back</a:t>
            </a:r>
          </a:p>
          <a:p>
            <a:pPr lvl="0"/>
            <a:r>
              <a:rPr lang="en-US" sz="3500" b="1" dirty="0" smtClean="0">
                <a:solidFill>
                  <a:srgbClr val="FF0000"/>
                </a:solidFill>
              </a:rPr>
              <a:t>Partnering in Research</a:t>
            </a:r>
            <a:r>
              <a:rPr lang="en-US" sz="3500" b="1" dirty="0">
                <a:solidFill>
                  <a:srgbClr val="FF0000"/>
                </a:solidFill>
              </a:rPr>
              <a:t>:</a:t>
            </a:r>
            <a:r>
              <a:rPr lang="en-US" sz="3500" dirty="0"/>
              <a:t> </a:t>
            </a:r>
            <a:endParaRPr lang="en-US" sz="3500" dirty="0" smtClean="0"/>
          </a:p>
          <a:p>
            <a:pPr lvl="0"/>
            <a:r>
              <a:rPr lang="en-US" sz="3500" dirty="0" smtClean="0"/>
              <a:t>Leveraging </a:t>
            </a:r>
            <a:r>
              <a:rPr lang="en-US" sz="3500" dirty="0"/>
              <a:t>CACFP </a:t>
            </a:r>
            <a:endParaRPr lang="en-US" sz="3500" dirty="0" smtClean="0"/>
          </a:p>
          <a:p>
            <a:pPr lvl="1"/>
            <a:r>
              <a:rPr lang="en-US" sz="3300" dirty="0" smtClean="0"/>
              <a:t>to </a:t>
            </a:r>
            <a:r>
              <a:rPr lang="en-US" sz="3300" dirty="0"/>
              <a:t>improve </a:t>
            </a:r>
            <a:endParaRPr lang="en-US" sz="3300" dirty="0" smtClean="0"/>
          </a:p>
          <a:p>
            <a:pPr lvl="1"/>
            <a:r>
              <a:rPr lang="en-US" sz="3300" dirty="0" smtClean="0"/>
              <a:t>early childhood </a:t>
            </a:r>
            <a:r>
              <a:rPr lang="en-US" sz="3300" dirty="0"/>
              <a:t>nutrition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54356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365" y="174430"/>
            <a:ext cx="8968635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Improve </a:t>
            </a:r>
            <a:r>
              <a:rPr lang="en-US" b="1" dirty="0" smtClean="0"/>
              <a:t>Communication </a:t>
            </a:r>
            <a:r>
              <a:rPr lang="en-US" dirty="0" smtClean="0"/>
              <a:t>and Collaboration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3600" dirty="0" smtClean="0"/>
              <a:t>Open </a:t>
            </a:r>
            <a:r>
              <a:rPr lang="en-US" sz="3600" b="1" dirty="0">
                <a:solidFill>
                  <a:srgbClr val="FF0000"/>
                </a:solidFill>
              </a:rPr>
              <a:t>Bi-Monthly Member Meetings </a:t>
            </a:r>
            <a:r>
              <a:rPr lang="en-US" sz="3600" dirty="0"/>
              <a:t>– </a:t>
            </a:r>
            <a:r>
              <a:rPr lang="en-US" sz="3600" dirty="0" smtClean="0"/>
              <a:t>timely dialogue </a:t>
            </a:r>
            <a:r>
              <a:rPr lang="en-US" sz="3600" dirty="0"/>
              <a:t>with CDE </a:t>
            </a:r>
            <a:r>
              <a:rPr lang="en-US" sz="3600" dirty="0" smtClean="0"/>
              <a:t>NSD partners.</a:t>
            </a:r>
          </a:p>
          <a:p>
            <a:pPr lvl="0"/>
            <a:r>
              <a:rPr lang="en-US" sz="3600" b="1" dirty="0" smtClean="0">
                <a:solidFill>
                  <a:srgbClr val="FF0000"/>
                </a:solidFill>
              </a:rPr>
              <a:t>E-Newsletters </a:t>
            </a:r>
            <a:r>
              <a:rPr lang="en-US" sz="3600" b="1" dirty="0">
                <a:solidFill>
                  <a:srgbClr val="FF0000"/>
                </a:solidFill>
              </a:rPr>
              <a:t>and Social Media Updates </a:t>
            </a:r>
            <a:r>
              <a:rPr lang="en-US" sz="3600" dirty="0" smtClean="0"/>
              <a:t>– keeping members in the know</a:t>
            </a:r>
          </a:p>
          <a:p>
            <a:pPr lvl="0"/>
            <a:r>
              <a:rPr lang="en-US" sz="3600" dirty="0" smtClean="0"/>
              <a:t>Frequent </a:t>
            </a:r>
            <a:r>
              <a:rPr lang="en-US" sz="3600" b="1" dirty="0" smtClean="0">
                <a:solidFill>
                  <a:srgbClr val="FF0000"/>
                </a:solidFill>
              </a:rPr>
              <a:t>Informal Contacts </a:t>
            </a:r>
            <a:r>
              <a:rPr lang="en-US" sz="3600" dirty="0"/>
              <a:t>with CDE and USDA </a:t>
            </a:r>
            <a:r>
              <a:rPr lang="en-US" sz="3600" dirty="0" smtClean="0"/>
              <a:t>officials to problem-solve issues.</a:t>
            </a:r>
            <a:endParaRPr lang="en-US" sz="3600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031" y="5583052"/>
            <a:ext cx="2116902" cy="10584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48" r="35669" b="39244"/>
          <a:stretch/>
        </p:blipFill>
        <p:spPr>
          <a:xfrm>
            <a:off x="5798861" y="5575048"/>
            <a:ext cx="1003464" cy="1088449"/>
          </a:xfrm>
          <a:prstGeom prst="rect">
            <a:avLst/>
          </a:prstGeom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290" y="5471542"/>
            <a:ext cx="1226811" cy="1228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1064" y="5516932"/>
            <a:ext cx="502868" cy="502868"/>
          </a:xfrm>
          <a:prstGeom prst="rect">
            <a:avLst/>
          </a:prstGeom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1064" y="6166584"/>
            <a:ext cx="595182" cy="48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32137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581"/>
            <a:ext cx="7772400" cy="1143000"/>
          </a:xfrm>
          <a:ln>
            <a:solidFill>
              <a:srgbClr val="FF0000"/>
            </a:solidFill>
          </a:ln>
        </p:spPr>
        <p:txBody>
          <a:bodyPr/>
          <a:lstStyle/>
          <a:p>
            <a:r>
              <a:rPr lang="en-US" dirty="0" smtClean="0"/>
              <a:t>2018: Building Our Future Capacity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836107"/>
            <a:ext cx="8079288" cy="45720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New Staff! </a:t>
            </a:r>
            <a:r>
              <a:rPr lang="en-US" sz="4000" dirty="0" smtClean="0"/>
              <a:t>Carolyn Brown</a:t>
            </a:r>
          </a:p>
          <a:p>
            <a:pPr lvl="0"/>
            <a:r>
              <a:rPr lang="en-US" sz="4000" b="1" dirty="0" smtClean="0">
                <a:solidFill>
                  <a:srgbClr val="FF0000"/>
                </a:solidFill>
              </a:rPr>
              <a:t>Grant </a:t>
            </a:r>
            <a:r>
              <a:rPr lang="en-US" sz="4000" b="1" dirty="0">
                <a:solidFill>
                  <a:srgbClr val="FF0000"/>
                </a:solidFill>
              </a:rPr>
              <a:t>Funding </a:t>
            </a:r>
            <a:r>
              <a:rPr lang="en-US" sz="4000" dirty="0"/>
              <a:t>from Sunlight Giving: </a:t>
            </a:r>
            <a:r>
              <a:rPr lang="en-US" sz="4000" dirty="0" smtClean="0"/>
              <a:t>A Bottom </a:t>
            </a:r>
            <a:r>
              <a:rPr lang="en-US" sz="4000" dirty="0"/>
              <a:t>Line </a:t>
            </a:r>
            <a:r>
              <a:rPr lang="en-US" sz="4000" dirty="0" smtClean="0"/>
              <a:t>Boost!</a:t>
            </a:r>
            <a:endParaRPr lang="en-US" sz="4000" dirty="0"/>
          </a:p>
          <a:p>
            <a:pPr lvl="0"/>
            <a:r>
              <a:rPr lang="en-US" sz="4000" dirty="0" smtClean="0"/>
              <a:t>Grant Funding: </a:t>
            </a:r>
            <a:r>
              <a:rPr lang="en-US" sz="4000" b="1" dirty="0" smtClean="0">
                <a:solidFill>
                  <a:srgbClr val="FF0000"/>
                </a:solidFill>
              </a:rPr>
              <a:t>Organizational </a:t>
            </a:r>
            <a:r>
              <a:rPr lang="en-US" sz="4000" b="1" dirty="0">
                <a:solidFill>
                  <a:srgbClr val="FF0000"/>
                </a:solidFill>
              </a:rPr>
              <a:t>Assessment </a:t>
            </a:r>
            <a:r>
              <a:rPr lang="en-US" sz="4000" dirty="0"/>
              <a:t>and Succession </a:t>
            </a:r>
            <a:r>
              <a:rPr lang="en-US" sz="4000" dirty="0" smtClean="0"/>
              <a:t>Planning</a:t>
            </a:r>
          </a:p>
          <a:p>
            <a:pPr lvl="0"/>
            <a:r>
              <a:rPr lang="en-US" sz="4000" dirty="0" smtClean="0"/>
              <a:t>Continued </a:t>
            </a:r>
            <a:r>
              <a:rPr lang="en-US" sz="4000" b="1" dirty="0">
                <a:solidFill>
                  <a:srgbClr val="FF0000"/>
                </a:solidFill>
              </a:rPr>
              <a:t>Advocacy and Education</a:t>
            </a:r>
          </a:p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00" y="5614379"/>
            <a:ext cx="1206693" cy="1243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96588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203" y="274638"/>
            <a:ext cx="8630433" cy="11430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5400" dirty="0" smtClean="0"/>
              <a:t>Up Your Game with Roundtable!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38203" y="1197280"/>
            <a:ext cx="8348597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What’s Your Level of Engagement?</a:t>
            </a:r>
            <a:r>
              <a:rPr lang="en-US" b="1" dirty="0">
                <a:solidFill>
                  <a:srgbClr val="FF0000"/>
                </a:solidFill>
              </a:rPr>
              <a:t> </a:t>
            </a:r>
          </a:p>
          <a:p>
            <a:r>
              <a:rPr lang="en-US" u="sng" dirty="0"/>
              <a:t>Bronze Level</a:t>
            </a:r>
            <a:r>
              <a:rPr lang="en-US" dirty="0"/>
              <a:t>: Pay Dues, Read E-news, Attend Annual </a:t>
            </a:r>
            <a:r>
              <a:rPr lang="en-US" dirty="0" smtClean="0"/>
              <a:t>Conference.</a:t>
            </a:r>
            <a:endParaRPr lang="en-US" dirty="0"/>
          </a:p>
          <a:p>
            <a:r>
              <a:rPr lang="en-US" u="sng" dirty="0"/>
              <a:t>Silver Level</a:t>
            </a:r>
            <a:r>
              <a:rPr lang="en-US" dirty="0"/>
              <a:t>: Attend and Speak Up at Regional Meetings, Advocate on Hot </a:t>
            </a:r>
            <a:r>
              <a:rPr lang="en-US" dirty="0" smtClean="0"/>
              <a:t>Issues.</a:t>
            </a:r>
            <a:endParaRPr lang="en-US" dirty="0"/>
          </a:p>
          <a:p>
            <a:r>
              <a:rPr lang="en-US" u="sng" dirty="0"/>
              <a:t>Gold Level</a:t>
            </a:r>
            <a:r>
              <a:rPr lang="en-US" dirty="0"/>
              <a:t>: Join Advisory Council, Help Plan Conference, go to DC </a:t>
            </a:r>
            <a:r>
              <a:rPr lang="en-US" dirty="0" smtClean="0"/>
              <a:t>meetings.</a:t>
            </a:r>
            <a:endParaRPr lang="en-US" dirty="0"/>
          </a:p>
          <a:p>
            <a:r>
              <a:rPr lang="en-US" u="sng" dirty="0"/>
              <a:t>Platinum Level</a:t>
            </a:r>
            <a:r>
              <a:rPr lang="en-US" dirty="0"/>
              <a:t>: Become a Roundtable Leader!</a:t>
            </a:r>
          </a:p>
          <a:p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16" y="5398293"/>
            <a:ext cx="1206500" cy="1243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1325" y="4231481"/>
            <a:ext cx="1895475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92424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6718" y="274638"/>
            <a:ext cx="7772400" cy="1143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5400" dirty="0" smtClean="0"/>
              <a:t>FEEDBACK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11150" y="1447800"/>
            <a:ext cx="8707590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b="1" i="1" dirty="0" smtClean="0"/>
          </a:p>
          <a:p>
            <a:pPr marL="0" indent="0">
              <a:buNone/>
            </a:pPr>
            <a:r>
              <a:rPr lang="en-US" b="1" i="1" dirty="0" smtClean="0"/>
              <a:t>We Need and Welcome Your Feedback</a:t>
            </a:r>
            <a:r>
              <a:rPr lang="en-US" b="1" i="1" dirty="0"/>
              <a:t>!</a:t>
            </a:r>
          </a:p>
          <a:p>
            <a:pPr lvl="0"/>
            <a:r>
              <a:rPr lang="en-US" sz="3200" dirty="0" smtClean="0"/>
              <a:t>Online </a:t>
            </a:r>
            <a:r>
              <a:rPr lang="en-US" sz="3200" b="1" dirty="0" smtClean="0">
                <a:solidFill>
                  <a:srgbClr val="FF0000"/>
                </a:solidFill>
              </a:rPr>
              <a:t>Conference Evaluation:</a:t>
            </a:r>
          </a:p>
          <a:p>
            <a:pPr marL="0" lvl="0" indent="0">
              <a:buNone/>
            </a:pP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i="1" dirty="0" smtClean="0">
                <a:solidFill>
                  <a:srgbClr val="0000FF"/>
                </a:solidFill>
              </a:rPr>
              <a:t>        </a:t>
            </a:r>
            <a:r>
              <a:rPr lang="en-US" sz="3200" b="1" i="1" dirty="0" err="1" smtClean="0">
                <a:solidFill>
                  <a:srgbClr val="0000FF"/>
                </a:solidFill>
              </a:rPr>
              <a:t>www.surveymonkey.com</a:t>
            </a:r>
            <a:r>
              <a:rPr lang="en-US" sz="3200" b="1" i="1" dirty="0" smtClean="0">
                <a:solidFill>
                  <a:srgbClr val="0000FF"/>
                </a:solidFill>
              </a:rPr>
              <a:t>/r/H38FJV3</a:t>
            </a:r>
            <a:endParaRPr lang="en-US" sz="3200" b="1" i="1" dirty="0">
              <a:solidFill>
                <a:srgbClr val="0000FF"/>
              </a:solidFill>
            </a:endParaRPr>
          </a:p>
          <a:p>
            <a:pPr lvl="0"/>
            <a:r>
              <a:rPr lang="en-US" sz="3200" dirty="0" smtClean="0"/>
              <a:t>Coming Soon: Online </a:t>
            </a:r>
            <a:r>
              <a:rPr lang="en-US" sz="3200" b="1" dirty="0" smtClean="0">
                <a:solidFill>
                  <a:srgbClr val="FF0000"/>
                </a:solidFill>
              </a:rPr>
              <a:t>Membership Survey. </a:t>
            </a:r>
            <a:endParaRPr lang="en-US" sz="3200" b="1" dirty="0">
              <a:solidFill>
                <a:srgbClr val="FF0000"/>
              </a:solidFill>
            </a:endParaRPr>
          </a:p>
          <a:p>
            <a:pPr lvl="0"/>
            <a:r>
              <a:rPr lang="en-US" sz="3200" b="1" dirty="0">
                <a:solidFill>
                  <a:srgbClr val="FF0000"/>
                </a:solidFill>
              </a:rPr>
              <a:t>Talk to Advisory Council </a:t>
            </a:r>
            <a:r>
              <a:rPr lang="en-US" sz="3200" dirty="0"/>
              <a:t>Members </a:t>
            </a:r>
            <a:endParaRPr lang="en-US" sz="3200" dirty="0" smtClean="0"/>
          </a:p>
          <a:p>
            <a:pPr lvl="0"/>
            <a:r>
              <a:rPr lang="en-US" sz="3200" b="1" dirty="0" smtClean="0">
                <a:solidFill>
                  <a:srgbClr val="FF0000"/>
                </a:solidFill>
              </a:rPr>
              <a:t>Send </a:t>
            </a:r>
            <a:r>
              <a:rPr lang="en-US" sz="3200" b="1" dirty="0">
                <a:solidFill>
                  <a:srgbClr val="FF0000"/>
                </a:solidFill>
              </a:rPr>
              <a:t>us an </a:t>
            </a:r>
            <a:r>
              <a:rPr lang="en-US" sz="3200" b="1" dirty="0" smtClean="0">
                <a:solidFill>
                  <a:srgbClr val="FF0000"/>
                </a:solidFill>
              </a:rPr>
              <a:t>email! </a:t>
            </a:r>
            <a:r>
              <a:rPr lang="en-US" sz="3200" b="1" i="1" dirty="0" err="1" smtClean="0">
                <a:solidFill>
                  <a:srgbClr val="0000FF"/>
                </a:solidFill>
              </a:rPr>
              <a:t>roundtable@cfpa.net</a:t>
            </a:r>
            <a:endParaRPr lang="en-US" sz="3200" b="1" i="1" dirty="0">
              <a:solidFill>
                <a:srgbClr val="0000FF"/>
              </a:solidFill>
            </a:endParaRPr>
          </a:p>
          <a:p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0" y="5614987"/>
            <a:ext cx="1206500" cy="1243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46148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What Are Your Questions?</a:t>
            </a:r>
            <a:endParaRPr lang="en-US" dirty="0"/>
          </a:p>
        </p:txBody>
      </p:sp>
      <p:pic>
        <p:nvPicPr>
          <p:cNvPr id="4" name="Content Placeholder 3" descr="CCFPR logo -TC (1).jpg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501" y="4028161"/>
            <a:ext cx="3200154" cy="2472847"/>
          </a:xfrm>
        </p:spPr>
      </p:pic>
      <p:sp>
        <p:nvSpPr>
          <p:cNvPr id="5" name="Rectangle 4"/>
          <p:cNvSpPr/>
          <p:nvPr/>
        </p:nvSpPr>
        <p:spPr>
          <a:xfrm>
            <a:off x="620040" y="2193420"/>
            <a:ext cx="815444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/>
              <a:t>Find us on the Web: </a:t>
            </a:r>
            <a:r>
              <a:rPr lang="en-US" sz="2800" b="1" dirty="0">
                <a:solidFill>
                  <a:srgbClr val="0000FF"/>
                </a:solidFill>
              </a:rPr>
              <a:t>www.ccfproundtable.org </a:t>
            </a:r>
            <a:r>
              <a:rPr lang="en-US" sz="2800" dirty="0">
                <a:solidFill>
                  <a:srgbClr val="3366FF"/>
                </a:solidFill>
              </a:rPr>
              <a:t>   </a:t>
            </a:r>
          </a:p>
          <a:p>
            <a:pPr lvl="0"/>
            <a:r>
              <a:rPr lang="en-US" sz="2800" dirty="0"/>
              <a:t> Twitter: </a:t>
            </a:r>
            <a:r>
              <a:rPr lang="en-US" sz="2800" b="1" dirty="0">
                <a:solidFill>
                  <a:srgbClr val="0000FF"/>
                </a:solidFill>
              </a:rPr>
              <a:t>@</a:t>
            </a:r>
            <a:r>
              <a:rPr lang="en-US" sz="2800" b="1" dirty="0" err="1">
                <a:solidFill>
                  <a:srgbClr val="0000FF"/>
                </a:solidFill>
              </a:rPr>
              <a:t>CCFPRoundtable</a:t>
            </a:r>
            <a:endParaRPr lang="en-US" sz="2800" b="1" dirty="0">
              <a:solidFill>
                <a:srgbClr val="0000FF"/>
              </a:solidFill>
            </a:endParaRPr>
          </a:p>
          <a:p>
            <a:pPr lvl="0"/>
            <a:r>
              <a:rPr lang="en-US" sz="2800" dirty="0"/>
              <a:t> Facebook: </a:t>
            </a:r>
            <a:r>
              <a:rPr lang="en-US" sz="2800" b="1" dirty="0" err="1">
                <a:solidFill>
                  <a:srgbClr val="0000FF"/>
                </a:solidFill>
              </a:rPr>
              <a:t>ChildCareFoodProgramRoundtable</a:t>
            </a:r>
            <a:endParaRPr lang="en-US" sz="28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9359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118979" y="3719231"/>
            <a:ext cx="5567821" cy="2982193"/>
            <a:chOff x="3858015" y="2114090"/>
            <a:chExt cx="5198301" cy="2516418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30" r="2527"/>
            <a:stretch/>
          </p:blipFill>
          <p:spPr bwMode="auto">
            <a:xfrm>
              <a:off x="3858015" y="2114090"/>
              <a:ext cx="5198301" cy="25164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05541" y="2973277"/>
              <a:ext cx="1032763" cy="798044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i="1" dirty="0" smtClean="0">
                <a:solidFill>
                  <a:srgbClr val="FF0000"/>
                </a:solidFill>
                <a:latin typeface="Bradley Hand Bold"/>
                <a:cs typeface="Bradley Hand Bold"/>
              </a:rPr>
              <a:t>What’s It All About?</a:t>
            </a:r>
            <a:endParaRPr lang="en-US" sz="5400" i="1" dirty="0">
              <a:solidFill>
                <a:srgbClr val="FF0000"/>
              </a:solidFill>
              <a:latin typeface="Bradley Hand Bold"/>
              <a:cs typeface="Bradley Hand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93639" y="1433231"/>
            <a:ext cx="7772400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We will be “De-Mystifying” the CCFP Roundtable</a:t>
            </a:r>
            <a:r>
              <a:rPr lang="is-IS" b="1" dirty="0" smtClean="0"/>
              <a:t>…</a:t>
            </a:r>
          </a:p>
          <a:p>
            <a:pPr lvl="0"/>
            <a:r>
              <a:rPr lang="en-US" dirty="0" smtClean="0"/>
              <a:t>Just </a:t>
            </a:r>
            <a:r>
              <a:rPr lang="en-US" dirty="0"/>
              <a:t>what </a:t>
            </a:r>
            <a:r>
              <a:rPr lang="en-US" dirty="0" smtClean="0"/>
              <a:t>IS this organization?</a:t>
            </a:r>
          </a:p>
          <a:p>
            <a:pPr lvl="0"/>
            <a:r>
              <a:rPr lang="en-US" dirty="0" smtClean="0"/>
              <a:t>Meet </a:t>
            </a:r>
            <a:r>
              <a:rPr lang="en-US" dirty="0"/>
              <a:t>the Advisory Council </a:t>
            </a:r>
            <a:endParaRPr lang="en-US" dirty="0" smtClean="0"/>
          </a:p>
          <a:p>
            <a:pPr lvl="0"/>
            <a:r>
              <a:rPr lang="en-US" dirty="0" smtClean="0"/>
              <a:t>Updates </a:t>
            </a:r>
            <a:r>
              <a:rPr lang="en-US" dirty="0"/>
              <a:t>and Looking </a:t>
            </a:r>
            <a:r>
              <a:rPr lang="en-US" dirty="0" smtClean="0"/>
              <a:t>Ahead</a:t>
            </a:r>
          </a:p>
          <a:p>
            <a:pPr lvl="0"/>
            <a:r>
              <a:rPr lang="en-US" dirty="0" smtClean="0"/>
              <a:t>How YOU Can Get More Involved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8823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CCFP Roundtable?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0">
              <a:buFontTx/>
              <a:buChar char="•"/>
            </a:pPr>
            <a:r>
              <a:rPr lang="en-US" dirty="0" smtClean="0"/>
              <a:t>Since </a:t>
            </a:r>
            <a:r>
              <a:rPr lang="en-US" dirty="0"/>
              <a:t>1977, a </a:t>
            </a:r>
            <a:r>
              <a:rPr lang="en-US" b="1" dirty="0">
                <a:solidFill>
                  <a:srgbClr val="FF0000"/>
                </a:solidFill>
              </a:rPr>
              <a:t>membership organization </a:t>
            </a:r>
            <a:r>
              <a:rPr lang="en-US" dirty="0"/>
              <a:t>focused on preventing hunger and improving nutrition for our youngest children</a:t>
            </a:r>
            <a:r>
              <a:rPr lang="en-US" dirty="0" smtClean="0"/>
              <a:t>.</a:t>
            </a:r>
            <a:endParaRPr lang="en-US" dirty="0"/>
          </a:p>
          <a:p>
            <a:pPr lvl="0"/>
            <a:r>
              <a:rPr lang="en-US" dirty="0"/>
              <a:t>How? </a:t>
            </a:r>
            <a:r>
              <a:rPr lang="en-US" dirty="0" smtClean="0"/>
              <a:t>Protect </a:t>
            </a:r>
            <a:r>
              <a:rPr lang="en-US" dirty="0"/>
              <a:t>and improve the </a:t>
            </a:r>
            <a:r>
              <a:rPr lang="en-US" b="1" dirty="0">
                <a:solidFill>
                  <a:srgbClr val="FF0000"/>
                </a:solidFill>
              </a:rPr>
              <a:t>Child and Adult Care Food Program</a:t>
            </a:r>
            <a:r>
              <a:rPr lang="en-US" dirty="0"/>
              <a:t>.</a:t>
            </a:r>
          </a:p>
          <a:p>
            <a:pPr lvl="0"/>
            <a:r>
              <a:rPr lang="en-US" b="1" dirty="0">
                <a:solidFill>
                  <a:srgbClr val="FF0000"/>
                </a:solidFill>
              </a:rPr>
              <a:t>Organized network</a:t>
            </a:r>
            <a:r>
              <a:rPr lang="en-US" dirty="0"/>
              <a:t>: </a:t>
            </a:r>
            <a:r>
              <a:rPr lang="en-US" dirty="0" smtClean="0"/>
              <a:t>~ </a:t>
            </a:r>
            <a:r>
              <a:rPr lang="en-US" dirty="0"/>
              <a:t>1000 program sponsors, providers and allies</a:t>
            </a:r>
            <a:r>
              <a:rPr lang="en-US" dirty="0" smtClean="0"/>
              <a:t>.</a:t>
            </a:r>
          </a:p>
          <a:p>
            <a:pPr lvl="0"/>
            <a:r>
              <a:rPr lang="en-US" dirty="0" smtClean="0"/>
              <a:t>Prime focus: 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Advocacy and Education</a:t>
            </a:r>
            <a:endParaRPr lang="en-US" b="1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3276">
            <a:off x="5261716" y="4260393"/>
            <a:ext cx="3406296" cy="2258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28" y="5519189"/>
            <a:ext cx="1122254" cy="1156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40300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CCFP Roundtable?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898737"/>
            <a:ext cx="7772400" cy="4572000"/>
          </a:xfrm>
        </p:spPr>
        <p:txBody>
          <a:bodyPr>
            <a:normAutofit/>
          </a:bodyPr>
          <a:lstStyle/>
          <a:p>
            <a:pPr lvl="0">
              <a:buFontTx/>
              <a:buChar char="•"/>
            </a:pPr>
            <a:r>
              <a:rPr lang="en-US" dirty="0" smtClean="0"/>
              <a:t>Our Non-Profit Fiscal Sponsor is California Food Policy Advocates (CFPA).</a:t>
            </a:r>
          </a:p>
          <a:p>
            <a:pPr lvl="0">
              <a:buFontTx/>
              <a:buChar char="•"/>
            </a:pPr>
            <a:r>
              <a:rPr lang="en-US" dirty="0" smtClean="0"/>
              <a:t>Internal Governance is a Volunteer Advisory Council </a:t>
            </a:r>
          </a:p>
          <a:p>
            <a:pPr marL="0" lvl="0" indent="0">
              <a:buNone/>
            </a:pPr>
            <a:r>
              <a:rPr lang="en-US" dirty="0" smtClean="0"/>
              <a:t>    staffed by Part-Time Coordinator.</a:t>
            </a:r>
          </a:p>
          <a:p>
            <a:pPr lvl="0">
              <a:buFontTx/>
              <a:buChar char="•"/>
            </a:pPr>
            <a:r>
              <a:rPr lang="en-US" dirty="0" smtClean="0"/>
              <a:t>Our Modest Operating Budget comes from:</a:t>
            </a:r>
          </a:p>
          <a:p>
            <a:pPr lvl="1">
              <a:buFontTx/>
              <a:buChar char="•"/>
            </a:pPr>
            <a:r>
              <a:rPr lang="en-US" dirty="0"/>
              <a:t> </a:t>
            </a:r>
            <a:r>
              <a:rPr lang="en-US" dirty="0" smtClean="0"/>
              <a:t>Dues + Conference Revenue + Small Grants.</a:t>
            </a:r>
          </a:p>
          <a:p>
            <a:pPr marL="0" lvl="0" indent="0">
              <a:buNone/>
            </a:pPr>
            <a:endParaRPr lang="en-US" dirty="0" smtClean="0"/>
          </a:p>
          <a:p>
            <a:pPr lvl="0"/>
            <a:endParaRPr lang="en-US" dirty="0" smtClean="0"/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6610" y="4321006"/>
            <a:ext cx="3082196" cy="2049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419" y="5607430"/>
            <a:ext cx="935971" cy="964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8502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0807" y="3345489"/>
            <a:ext cx="3600042" cy="274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Meet Your Advisory Council!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88098" y="1789283"/>
            <a:ext cx="7665929" cy="3950617"/>
          </a:xfrm>
        </p:spPr>
        <p:txBody>
          <a:bodyPr>
            <a:normAutofit lnSpcReduction="10000"/>
          </a:bodyPr>
          <a:lstStyle/>
          <a:p>
            <a:pPr lvl="0"/>
            <a:r>
              <a:rPr lang="en-US" sz="3600" dirty="0" smtClean="0"/>
              <a:t>Ensuring </a:t>
            </a:r>
            <a:r>
              <a:rPr lang="en-US" sz="3600" dirty="0"/>
              <a:t>Fairness and Equity in Program Rules and </a:t>
            </a:r>
            <a:r>
              <a:rPr lang="en-US" sz="3600" dirty="0" smtClean="0"/>
              <a:t>Administration</a:t>
            </a:r>
            <a:endParaRPr lang="en-US" sz="3600" dirty="0"/>
          </a:p>
          <a:p>
            <a:pPr lvl="0"/>
            <a:r>
              <a:rPr lang="en-US" sz="3600" dirty="0" smtClean="0"/>
              <a:t>Decades of CACFP </a:t>
            </a:r>
            <a:r>
              <a:rPr lang="en-US" sz="3600" dirty="0"/>
              <a:t>Expertise and </a:t>
            </a:r>
            <a:r>
              <a:rPr lang="en-US" sz="3600" dirty="0" smtClean="0"/>
              <a:t>Experience</a:t>
            </a:r>
            <a:endParaRPr lang="en-US" sz="3600" dirty="0"/>
          </a:p>
          <a:p>
            <a:pPr lvl="0"/>
            <a:r>
              <a:rPr lang="en-US" sz="3600" dirty="0"/>
              <a:t>Dedicated to Healthy </a:t>
            </a:r>
            <a:r>
              <a:rPr lang="en-US" sz="3600" dirty="0" smtClean="0"/>
              <a:t>Kids; </a:t>
            </a:r>
          </a:p>
          <a:p>
            <a:pPr lvl="1"/>
            <a:r>
              <a:rPr lang="en-US" sz="3400" dirty="0" smtClean="0"/>
              <a:t>Integrity;</a:t>
            </a:r>
          </a:p>
          <a:p>
            <a:pPr lvl="1"/>
            <a:r>
              <a:rPr lang="en-US" sz="3400" dirty="0" smtClean="0"/>
              <a:t> a High-Quality Food Program</a:t>
            </a:r>
          </a:p>
          <a:p>
            <a:pPr lvl="0"/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8307" y="6016887"/>
            <a:ext cx="79916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is-IS" sz="4000" b="1" i="1" dirty="0">
                <a:solidFill>
                  <a:srgbClr val="FF0000"/>
                </a:solidFill>
              </a:rPr>
              <a:t>… </a:t>
            </a:r>
            <a:r>
              <a:rPr lang="en-US" sz="4000" b="1" i="1" dirty="0">
                <a:solidFill>
                  <a:srgbClr val="FF0000"/>
                </a:solidFill>
              </a:rPr>
              <a:t>Working and Advocating for YOU! </a:t>
            </a:r>
            <a:endParaRPr lang="en-US" sz="40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29" y="5643258"/>
            <a:ext cx="924435" cy="95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76890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883" y="4013027"/>
            <a:ext cx="241935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Roundtable’s Approach: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710847"/>
            <a:ext cx="7772400" cy="31492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b="1" dirty="0" smtClean="0"/>
              <a:t>Communicate</a:t>
            </a:r>
          </a:p>
          <a:p>
            <a:pPr marL="0" indent="0">
              <a:buNone/>
            </a:pPr>
            <a:r>
              <a:rPr lang="en-US" sz="5400" b="1" dirty="0" smtClean="0"/>
              <a:t>		     Educate</a:t>
            </a:r>
          </a:p>
          <a:p>
            <a:pPr marL="0" indent="0">
              <a:buNone/>
            </a:pPr>
            <a:r>
              <a:rPr lang="en-US" sz="5400" b="1" dirty="0" smtClean="0"/>
              <a:t>				     Advocate</a:t>
            </a:r>
            <a:endParaRPr lang="en-US" sz="5400" b="1" dirty="0"/>
          </a:p>
          <a:p>
            <a:pPr marL="0" indent="0" algn="r">
              <a:buNone/>
            </a:pPr>
            <a:endParaRPr lang="en-US" sz="5400" b="1" dirty="0"/>
          </a:p>
          <a:p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065" y="2794873"/>
            <a:ext cx="3281014" cy="1218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233" y="5074065"/>
            <a:ext cx="3002567" cy="1491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517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Advocate</a:t>
            </a:r>
            <a:r>
              <a:rPr lang="en-US" dirty="0" smtClean="0"/>
              <a:t> for a Better CACFP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75781" y="1437470"/>
            <a:ext cx="7772400" cy="5038485"/>
          </a:xfrm>
        </p:spPr>
        <p:txBody>
          <a:bodyPr>
            <a:normAutofit/>
          </a:bodyPr>
          <a:lstStyle/>
          <a:p>
            <a:pPr lvl="0"/>
            <a:r>
              <a:rPr lang="en-US" b="1" dirty="0" smtClean="0">
                <a:solidFill>
                  <a:srgbClr val="FF0000"/>
                </a:solidFill>
              </a:rPr>
              <a:t>Troubleshoot </a:t>
            </a:r>
            <a:r>
              <a:rPr lang="en-US" dirty="0"/>
              <a:t>emerging admin problems – dialogue with state </a:t>
            </a:r>
            <a:r>
              <a:rPr lang="en-US" dirty="0" smtClean="0"/>
              <a:t>staff.</a:t>
            </a:r>
            <a:endParaRPr lang="en-US" dirty="0"/>
          </a:p>
          <a:p>
            <a:pPr lvl="0"/>
            <a:r>
              <a:rPr lang="en-US" b="1" dirty="0">
                <a:solidFill>
                  <a:srgbClr val="FF0000"/>
                </a:solidFill>
              </a:rPr>
              <a:t>Elevate </a:t>
            </a:r>
            <a:r>
              <a:rPr lang="en-US" dirty="0"/>
              <a:t>issues that need attention – usually to USDA or </a:t>
            </a:r>
            <a:r>
              <a:rPr lang="en-US" dirty="0" smtClean="0"/>
              <a:t>Congress.</a:t>
            </a:r>
            <a:endParaRPr lang="en-US" dirty="0"/>
          </a:p>
          <a:p>
            <a:pPr lvl="0"/>
            <a:r>
              <a:rPr lang="en-US" dirty="0"/>
              <a:t>Advocate on state and federal </a:t>
            </a:r>
            <a:r>
              <a:rPr lang="en-US" b="1" dirty="0" smtClean="0">
                <a:solidFill>
                  <a:srgbClr val="FF0000"/>
                </a:solidFill>
              </a:rPr>
              <a:t>legislation and regulations</a:t>
            </a:r>
            <a:r>
              <a:rPr lang="en-US" dirty="0" smtClean="0"/>
              <a:t>, </a:t>
            </a:r>
            <a:r>
              <a:rPr lang="en-US" dirty="0"/>
              <a:t>especially Child </a:t>
            </a:r>
            <a:r>
              <a:rPr lang="en-US" dirty="0" smtClean="0"/>
              <a:t>Nutrition.</a:t>
            </a:r>
            <a:endParaRPr lang="en-US" dirty="0"/>
          </a:p>
          <a:p>
            <a:pPr lvl="0"/>
            <a:r>
              <a:rPr lang="en-US" dirty="0"/>
              <a:t>Support </a:t>
            </a:r>
            <a:endParaRPr lang="en-US" dirty="0" smtClean="0"/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anti-hunger </a:t>
            </a:r>
            <a:r>
              <a:rPr lang="en-US" b="1" dirty="0">
                <a:solidFill>
                  <a:srgbClr val="FF0000"/>
                </a:solidFill>
              </a:rPr>
              <a:t>and </a:t>
            </a:r>
            <a:endParaRPr lang="en-US" b="1" dirty="0" smtClean="0">
              <a:solidFill>
                <a:srgbClr val="FF0000"/>
              </a:solidFill>
            </a:endParaRP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poverty </a:t>
            </a:r>
            <a:r>
              <a:rPr lang="en-US" dirty="0"/>
              <a:t>prevention </a:t>
            </a:r>
            <a:r>
              <a:rPr lang="en-US" dirty="0" smtClean="0"/>
              <a:t>campaigns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6146" name="Picture 2" descr="C:\Users\Chris\Pictures\advocate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337" y="3507288"/>
            <a:ext cx="3206663" cy="3206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04943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Roundtable Advocacy </a:t>
            </a:r>
            <a:br>
              <a:rPr lang="en-US" dirty="0" smtClean="0"/>
            </a:br>
            <a:r>
              <a:rPr lang="en-US" dirty="0" smtClean="0"/>
              <a:t>Makes a Difference!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sz="3200" b="1" dirty="0" smtClean="0"/>
              <a:t>1970’s: </a:t>
            </a:r>
            <a:r>
              <a:rPr lang="en-US" sz="3200" dirty="0" smtClean="0"/>
              <a:t>Helped Grow the Program.</a:t>
            </a:r>
          </a:p>
          <a:p>
            <a:r>
              <a:rPr lang="en-US" sz="3200" b="1" dirty="0" smtClean="0"/>
              <a:t>1980’s: </a:t>
            </a:r>
            <a:r>
              <a:rPr lang="en-US" sz="3200" dirty="0" smtClean="0"/>
              <a:t>Testified in Congress about importance of CACFP.</a:t>
            </a:r>
          </a:p>
          <a:p>
            <a:r>
              <a:rPr lang="en-US" sz="3200" b="1" dirty="0"/>
              <a:t>1990’s: </a:t>
            </a:r>
            <a:r>
              <a:rPr lang="en-US" sz="3200" dirty="0"/>
              <a:t>Fought Block Grants – and </a:t>
            </a:r>
            <a:r>
              <a:rPr lang="en-US" sz="3200" dirty="0" smtClean="0"/>
              <a:t>won!</a:t>
            </a:r>
            <a:endParaRPr lang="en-US" sz="3200" dirty="0"/>
          </a:p>
          <a:p>
            <a:r>
              <a:rPr lang="en-US" sz="3200" b="1" dirty="0" smtClean="0"/>
              <a:t>2000’s</a:t>
            </a:r>
            <a:r>
              <a:rPr lang="en-US" sz="3200" dirty="0" smtClean="0"/>
              <a:t>: Served on Paperwork Reduction Task Force</a:t>
            </a:r>
          </a:p>
          <a:p>
            <a:r>
              <a:rPr lang="en-US" sz="3200" b="1" dirty="0" smtClean="0"/>
              <a:t>2010’s: </a:t>
            </a:r>
            <a:r>
              <a:rPr lang="en-US" sz="3200" dirty="0" smtClean="0"/>
              <a:t>Informed New Meal Pattern Decision making.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6382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597" y="324633"/>
            <a:ext cx="8602045" cy="1143000"/>
          </a:xfrm>
        </p:spPr>
        <p:txBody>
          <a:bodyPr>
            <a:normAutofit fontScale="90000"/>
          </a:bodyPr>
          <a:lstStyle/>
          <a:p>
            <a:pPr lvl="0"/>
            <a:r>
              <a:rPr lang="en-US" b="1" dirty="0" smtClean="0"/>
              <a:t>Training </a:t>
            </a:r>
            <a:r>
              <a:rPr lang="en-US" dirty="0" smtClean="0"/>
              <a:t>and Leadership Opportunities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65863" y="1049577"/>
            <a:ext cx="8386175" cy="2848627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At Roundtable </a:t>
            </a:r>
            <a:r>
              <a:rPr lang="en-US" dirty="0"/>
              <a:t>Regional Meetings:  </a:t>
            </a:r>
            <a:r>
              <a:rPr lang="en-US" dirty="0" smtClean="0"/>
              <a:t>Short </a:t>
            </a:r>
            <a:r>
              <a:rPr lang="en-US" b="1" dirty="0" smtClean="0">
                <a:solidFill>
                  <a:srgbClr val="FF0000"/>
                </a:solidFill>
              </a:rPr>
              <a:t>In-service Trainings.</a:t>
            </a:r>
            <a:endParaRPr lang="en-US" b="1" dirty="0">
              <a:solidFill>
                <a:srgbClr val="FF0000"/>
              </a:solidFill>
            </a:endParaRPr>
          </a:p>
          <a:p>
            <a:pPr lvl="0"/>
            <a:r>
              <a:rPr lang="en-US" b="1" dirty="0">
                <a:solidFill>
                  <a:srgbClr val="FF0000"/>
                </a:solidFill>
              </a:rPr>
              <a:t>Annual Meeting</a:t>
            </a:r>
            <a:r>
              <a:rPr lang="en-US" dirty="0"/>
              <a:t>: National Speakers and Substantive Workshops</a:t>
            </a:r>
          </a:p>
          <a:p>
            <a:pPr lvl="0"/>
            <a:r>
              <a:rPr lang="en-US" dirty="0"/>
              <a:t>Leaders involved in </a:t>
            </a:r>
            <a:r>
              <a:rPr lang="en-US" dirty="0" smtClean="0"/>
              <a:t>allied groups</a:t>
            </a:r>
            <a:r>
              <a:rPr lang="en-US" b="1" dirty="0" smtClean="0">
                <a:solidFill>
                  <a:srgbClr val="FF0000"/>
                </a:solidFill>
              </a:rPr>
              <a:t>: CFPA</a:t>
            </a:r>
            <a:r>
              <a:rPr lang="en-US" b="1" dirty="0">
                <a:solidFill>
                  <a:srgbClr val="FF0000"/>
                </a:solidFill>
              </a:rPr>
              <a:t>, FRAC, National CACFP </a:t>
            </a:r>
            <a:r>
              <a:rPr lang="en-US" b="1" dirty="0" smtClean="0">
                <a:solidFill>
                  <a:srgbClr val="FF0000"/>
                </a:solidFill>
              </a:rPr>
              <a:t>Forum and NAFCC, WIC</a:t>
            </a:r>
            <a:r>
              <a:rPr lang="en-US" b="1" smtClean="0">
                <a:solidFill>
                  <a:srgbClr val="FF0000"/>
                </a:solidFill>
              </a:rPr>
              <a:t>, NHSA, CDPH.</a:t>
            </a:r>
            <a:endParaRPr lang="en-US" b="1" dirty="0">
              <a:solidFill>
                <a:srgbClr val="FF0000"/>
              </a:solidFill>
            </a:endParaRPr>
          </a:p>
          <a:p>
            <a:pPr lvl="0"/>
            <a:r>
              <a:rPr lang="en-US" dirty="0"/>
              <a:t>Important </a:t>
            </a:r>
            <a:r>
              <a:rPr lang="en-US" b="1" dirty="0">
                <a:solidFill>
                  <a:srgbClr val="FF0000"/>
                </a:solidFill>
              </a:rPr>
              <a:t>Capitol Hill Visits</a:t>
            </a:r>
            <a:r>
              <a:rPr lang="en-US" dirty="0"/>
              <a:t> during </a:t>
            </a:r>
            <a:r>
              <a:rPr lang="en-US" dirty="0" smtClean="0"/>
              <a:t>the National CACFP Forum Leadership Conference in Washington, DC.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67" y="4518243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9214" y="4518243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8951" y="4518243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3916" y="3908642"/>
            <a:ext cx="2495580" cy="725987"/>
          </a:xfrm>
          <a:prstGeom prst="rect">
            <a:avLst/>
          </a:prstGeom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1155" y="4760915"/>
            <a:ext cx="1821102" cy="806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3916" y="5567095"/>
            <a:ext cx="2377726" cy="1055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6791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1491</TotalTime>
  <Words>537</Words>
  <Application>Microsoft Macintosh PowerPoint</Application>
  <PresentationFormat>On-screen Show (4:3)</PresentationFormat>
  <Paragraphs>87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Equity</vt:lpstr>
      <vt:lpstr>Get Involved</vt:lpstr>
      <vt:lpstr>What’s It All About?</vt:lpstr>
      <vt:lpstr>What is CCFP Roundtable?</vt:lpstr>
      <vt:lpstr>What is CCFP Roundtable?</vt:lpstr>
      <vt:lpstr>Meet Your Advisory Council! </vt:lpstr>
      <vt:lpstr>Roundtable’s Approach: </vt:lpstr>
      <vt:lpstr>Advocate for a Better CACFP</vt:lpstr>
      <vt:lpstr> Roundtable Advocacy  Makes a Difference!</vt:lpstr>
      <vt:lpstr>Training and Leadership Opportunities </vt:lpstr>
      <vt:lpstr>2017: Behind the Scenes Advocacy</vt:lpstr>
      <vt:lpstr>Improve Communication and Collaboration</vt:lpstr>
      <vt:lpstr>2018: Building Our Future Capacity</vt:lpstr>
      <vt:lpstr>Up Your Game with Roundtable!</vt:lpstr>
      <vt:lpstr>FEEDBACK</vt:lpstr>
      <vt:lpstr>What Are Your 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Getting Involved in Roundtable</dc:title>
  <dc:creator>Laurie True</dc:creator>
  <cp:lastModifiedBy>Laurie True</cp:lastModifiedBy>
  <cp:revision>24</cp:revision>
  <dcterms:created xsi:type="dcterms:W3CDTF">2017-10-24T05:27:41Z</dcterms:created>
  <dcterms:modified xsi:type="dcterms:W3CDTF">2017-10-25T17:25:49Z</dcterms:modified>
</cp:coreProperties>
</file>