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81" r:id="rId16"/>
    <p:sldId id="269" r:id="rId17"/>
    <p:sldId id="270" r:id="rId18"/>
    <p:sldId id="271" r:id="rId19"/>
    <p:sldId id="272" r:id="rId20"/>
    <p:sldId id="273" r:id="rId21"/>
    <p:sldId id="274" r:id="rId22"/>
    <p:sldId id="275" r:id="rId23"/>
    <p:sldId id="276" r:id="rId24"/>
    <p:sldId id="277"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3004800" cy="9753600"/>
  <p:notesSz cx="7010400" cy="9236075"/>
  <p:embeddedFontLst>
    <p:embeddedFont>
      <p:font typeface="Short Stack" panose="020B0604020202020204" charset="0"/>
      <p:regular r:id="rId42"/>
    </p:embeddedFont>
    <p:embeddedFont>
      <p:font typeface="Calibri" panose="020F0502020204030204" pitchFamily="34" charset="0"/>
      <p:regular r:id="rId43"/>
      <p:bold r:id="rId44"/>
      <p:italic r:id="rId45"/>
      <p:boldItalic r:id="rId4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3" d="100"/>
          <a:sy n="33" d="100"/>
        </p:scale>
        <p:origin x="-504" y="-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CE3F167A-9F17-46DB-A836-31D8E1B70F4B}" type="datetimeFigureOut">
              <a:rPr lang="en-US" smtClean="0"/>
              <a:t>10/19/2015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DDBB3320-1BBE-4FF0-9BE3-F8DB2BA454E2}" type="slidenum">
              <a:rPr lang="en-US" smtClean="0"/>
              <a:t>‹#›</a:t>
            </a:fld>
            <a:endParaRPr lang="en-US"/>
          </a:p>
        </p:txBody>
      </p:sp>
    </p:spTree>
    <p:extLst>
      <p:ext uri="{BB962C8B-B14F-4D97-AF65-F5344CB8AC3E}">
        <p14:creationId xmlns:p14="http://schemas.microsoft.com/office/powerpoint/2010/main" val="127449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934722" y="4387136"/>
            <a:ext cx="5140959" cy="4156234"/>
          </a:xfrm>
          <a:prstGeom prst="rect">
            <a:avLst/>
          </a:prstGeom>
          <a:noFill/>
          <a:ln>
            <a:noFill/>
          </a:ln>
        </p:spPr>
        <p:txBody>
          <a:bodyPr lIns="91425" tIns="91425" rIns="91425" bIns="91425" anchor="t" anchorCtr="0"/>
          <a:lstStyle>
            <a:lvl1pPr marL="0" marR="0" indent="0" algn="l" rtl="0">
              <a:lnSpc>
                <a:spcPct val="125000"/>
              </a:lnSpc>
              <a:spcBef>
                <a:spcPts val="0"/>
              </a:spcBef>
              <a:defRPr sz="2400" b="0" i="0" u="none" strike="noStrike" cap="none" baseline="0">
                <a:latin typeface="Arial"/>
                <a:ea typeface="Arial"/>
                <a:cs typeface="Arial"/>
                <a:sym typeface="Arial"/>
              </a:defRPr>
            </a:lvl1pPr>
            <a:lvl2pPr marL="0" marR="0" indent="228600" algn="l" rtl="0">
              <a:lnSpc>
                <a:spcPct val="125000"/>
              </a:lnSpc>
              <a:spcBef>
                <a:spcPts val="0"/>
              </a:spcBef>
              <a:defRPr sz="2400" b="0" i="0" u="none" strike="noStrike" cap="none" baseline="0">
                <a:latin typeface="Arial"/>
                <a:ea typeface="Arial"/>
                <a:cs typeface="Arial"/>
                <a:sym typeface="Arial"/>
              </a:defRPr>
            </a:lvl2pPr>
            <a:lvl3pPr marL="0" marR="0" indent="457200" algn="l" rtl="0">
              <a:lnSpc>
                <a:spcPct val="125000"/>
              </a:lnSpc>
              <a:spcBef>
                <a:spcPts val="0"/>
              </a:spcBef>
              <a:defRPr sz="2400" b="0" i="0" u="none" strike="noStrike" cap="none" baseline="0">
                <a:latin typeface="Arial"/>
                <a:ea typeface="Arial"/>
                <a:cs typeface="Arial"/>
                <a:sym typeface="Arial"/>
              </a:defRPr>
            </a:lvl3pPr>
            <a:lvl4pPr marL="0" marR="0" indent="685800" algn="l" rtl="0">
              <a:lnSpc>
                <a:spcPct val="125000"/>
              </a:lnSpc>
              <a:spcBef>
                <a:spcPts val="0"/>
              </a:spcBef>
              <a:defRPr sz="2400" b="0" i="0" u="none" strike="noStrike" cap="none" baseline="0">
                <a:latin typeface="Arial"/>
                <a:ea typeface="Arial"/>
                <a:cs typeface="Arial"/>
                <a:sym typeface="Arial"/>
              </a:defRPr>
            </a:lvl4pPr>
            <a:lvl5pPr marL="0" marR="0" indent="914400" algn="l" rtl="0">
              <a:lnSpc>
                <a:spcPct val="125000"/>
              </a:lnSpc>
              <a:spcBef>
                <a:spcPts val="0"/>
              </a:spcBef>
              <a:defRPr sz="2400" b="0" i="0" u="none" strike="noStrike" cap="none" baseline="0">
                <a:latin typeface="Arial"/>
                <a:ea typeface="Arial"/>
                <a:cs typeface="Arial"/>
                <a:sym typeface="Arial"/>
              </a:defRPr>
            </a:lvl5pPr>
            <a:lvl6pPr marL="0" marR="0" indent="1143000" algn="l" rtl="0">
              <a:lnSpc>
                <a:spcPct val="125000"/>
              </a:lnSpc>
              <a:spcBef>
                <a:spcPts val="0"/>
              </a:spcBef>
              <a:defRPr sz="2400" b="0" i="0" u="none" strike="noStrike" cap="none" baseline="0">
                <a:latin typeface="Arial"/>
                <a:ea typeface="Arial"/>
                <a:cs typeface="Arial"/>
                <a:sym typeface="Arial"/>
              </a:defRPr>
            </a:lvl6pPr>
            <a:lvl7pPr marL="0" marR="0" indent="1371600" algn="l" rtl="0">
              <a:lnSpc>
                <a:spcPct val="125000"/>
              </a:lnSpc>
              <a:spcBef>
                <a:spcPts val="0"/>
              </a:spcBef>
              <a:defRPr sz="2400" b="0" i="0" u="none" strike="noStrike" cap="none" baseline="0">
                <a:latin typeface="Arial"/>
                <a:ea typeface="Arial"/>
                <a:cs typeface="Arial"/>
                <a:sym typeface="Arial"/>
              </a:defRPr>
            </a:lvl7pPr>
            <a:lvl8pPr marL="0" marR="0" indent="1600200" algn="l" rtl="0">
              <a:lnSpc>
                <a:spcPct val="125000"/>
              </a:lnSpc>
              <a:spcBef>
                <a:spcPts val="0"/>
              </a:spcBef>
              <a:defRPr sz="2400" b="0" i="0" u="none" strike="noStrike" cap="none" baseline="0">
                <a:latin typeface="Arial"/>
                <a:ea typeface="Arial"/>
                <a:cs typeface="Arial"/>
                <a:sym typeface="Arial"/>
              </a:defRPr>
            </a:lvl8pPr>
            <a:lvl9pPr marL="0" marR="0" indent="1828800" algn="l" rtl="0">
              <a:lnSpc>
                <a:spcPct val="125000"/>
              </a:lnSpc>
              <a:spcBef>
                <a:spcPts val="0"/>
              </a:spcBef>
              <a:defRPr sz="2400" b="0" i="0" u="none" strike="noStrike" cap="none" baseline="0">
                <a:latin typeface="Arial"/>
                <a:ea typeface="Arial"/>
                <a:cs typeface="Arial"/>
                <a:sym typeface="Arial"/>
              </a:defRPr>
            </a:lvl9pPr>
          </a:lstStyle>
          <a:p>
            <a:endParaRPr/>
          </a:p>
        </p:txBody>
      </p:sp>
    </p:spTree>
    <p:extLst>
      <p:ext uri="{BB962C8B-B14F-4D97-AF65-F5344CB8AC3E}">
        <p14:creationId xmlns:p14="http://schemas.microsoft.com/office/powerpoint/2010/main" val="488465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rtl="0">
              <a:spcBef>
                <a:spcPts val="0"/>
              </a:spcBef>
              <a:buNone/>
            </a:pPr>
            <a:r>
              <a:rPr lang="en-US" sz="1400"/>
              <a:t>FTP is a good thing: Hitting your metrics for school readiness (science, mathematics, visual arts, and </a:t>
            </a:r>
          </a:p>
          <a:p>
            <a:pPr rtl="0">
              <a:spcBef>
                <a:spcPts val="0"/>
              </a:spcBef>
              <a:buNone/>
            </a:pPr>
            <a:endParaRPr sz="1400"/>
          </a:p>
          <a:p>
            <a:pPr rtl="0">
              <a:spcBef>
                <a:spcPts val="0"/>
              </a:spcBef>
              <a:buNone/>
            </a:pPr>
            <a:r>
              <a:rPr lang="en-US" sz="1400"/>
              <a:t>performing arts) plus it’s fun </a:t>
            </a:r>
          </a:p>
          <a:p>
            <a:pPr rtl="0">
              <a:spcBef>
                <a:spcPts val="0"/>
              </a:spcBef>
              <a:buNone/>
            </a:pPr>
            <a:r>
              <a:rPr lang="en-US" sz="1400"/>
              <a:t>SAY: In the study 2 of 12 schools had specific standards based garden curriculum.</a:t>
            </a:r>
          </a:p>
          <a:p>
            <a:pPr rtl="0">
              <a:spcBef>
                <a:spcPts val="0"/>
              </a:spcBef>
              <a:buNone/>
            </a:pPr>
            <a:r>
              <a:rPr lang="en-US" sz="1400"/>
              <a:t>• Example: Farm to Preschool is a great free resource for preschool and toddler aged children </a:t>
            </a:r>
          </a:p>
          <a:p>
            <a:pPr>
              <a:spcBef>
                <a:spcPts val="0"/>
              </a:spcBef>
              <a:buNone/>
            </a:pPr>
            <a:r>
              <a:rPr lang="en-US" sz="1400"/>
              <a:t>(see handout)  www.farmtopreschool.org</a:t>
            </a:r>
          </a:p>
        </p:txBody>
      </p:sp>
      <p:sp>
        <p:nvSpPr>
          <p:cNvPr id="38" name="Shape 3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*Remember to be creative in what you apply for (math, science, language arts grants are all fair game as experiential learning in this age group is encouraged).</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 potential long-term volunteers, county volunteer days, business who have employee volunteer days (whole foods, home depot)  to help build the infrastructure</a:t>
            </a:r>
          </a:p>
          <a:p>
            <a:pPr lvl="0" rtl="0">
              <a:lnSpc>
                <a:spcPct val="115000"/>
              </a:lnSpc>
              <a:spcBef>
                <a:spcPts val="0"/>
              </a:spcBef>
              <a:spcAft>
                <a:spcPts val="1000"/>
              </a:spcAft>
              <a:buNone/>
            </a:pPr>
            <a:endParaRPr sz="1100">
              <a:latin typeface="Calibri"/>
              <a:ea typeface="Calibri"/>
              <a:cs typeface="Calibri"/>
              <a:sym typeface="Calibri"/>
            </a:endParaRP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Assess the space. Where? What can grow? How big? Why does the staff want it? </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Also how involved will the staff realistically be?  Should you install irrigation?</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Assess existing infrastructure. What can we reuse? What do the need?</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Staff vision. Is it realistic, collaborate and provide anecdotal evidence of what works.</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Prioritize needs eg. is there already 1 bed, is there a community garden nearby, etc. </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You may want to develop a garden assessment tool</a:t>
            </a:r>
          </a:p>
          <a:p>
            <a:pPr lvl="0" rtl="0">
              <a:lnSpc>
                <a:spcPct val="115000"/>
              </a:lnSpc>
              <a:spcBef>
                <a:spcPts val="0"/>
              </a:spcBef>
              <a:spcAft>
                <a:spcPts val="1000"/>
              </a:spcAft>
              <a:buNone/>
            </a:pPr>
            <a:r>
              <a:rPr lang="en-US" sz="1100">
                <a:latin typeface="Calibri"/>
                <a:ea typeface="Calibri"/>
                <a:cs typeface="Calibri"/>
                <a:sym typeface="Calibri"/>
              </a:rPr>
              <a:t>          (Share our garden assessment tool)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rtl="0">
              <a:spcBef>
                <a:spcPts val="0"/>
              </a:spcBef>
              <a:buNone/>
            </a:pPr>
            <a:r>
              <a:rPr lang="en-US" sz="1400"/>
              <a:t> This is the one we made, feel free to modify for your gardens needs</a:t>
            </a:r>
          </a:p>
          <a:p>
            <a:pPr>
              <a:spcBef>
                <a:spcPts val="0"/>
              </a:spcBef>
              <a:buNone/>
            </a:pPr>
            <a:r>
              <a:rPr lang="en-US" sz="1400"/>
              <a:t>Great for future garden coordinators to know what to assess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Site visits of preschools to communicate with staff</a:t>
            </a:r>
          </a:p>
          <a:p>
            <a:pPr marL="914400" lvl="1"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barriers, successes, vision (realistic), support needed</a:t>
            </a:r>
          </a:p>
          <a:p>
            <a:pPr marL="914400" lvl="1"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establish a weekly one-hour time block (or other timeframe) they would like for volunteers to run lessons </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Recruit from sources who find meaning and value in the experience</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The right volunteer for the right position!  Opportunity should fulfill the volunteer’s interests; the volunteer should also have a level of experience.  Difference in the duties and skills needed between a caretaker of the garden, a garden educator, and a garden coordinator</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anticipate the replacement of volunteers by recruiting from sources who have a revolving pool of interested individuals</a:t>
            </a: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rtl="0">
              <a:spcBef>
                <a:spcPts val="0"/>
              </a:spcBef>
              <a:buNone/>
            </a:pPr>
            <a:r>
              <a:rPr lang="en-US" sz="1400"/>
              <a:t>College students: Good for garden coordinator and garden educator positions.  College students who have a passion for early childhood education, nutrition, sustainability, hunger relief or agriculture.</a:t>
            </a:r>
          </a:p>
          <a:p>
            <a:pPr rtl="0">
              <a:spcBef>
                <a:spcPts val="0"/>
              </a:spcBef>
              <a:buNone/>
            </a:pPr>
            <a:r>
              <a:rPr lang="en-US" sz="1400"/>
              <a:t>Snowball networking: volunteers find volunters, garden coordinator connected to faculty and other students through service learning organizations.</a:t>
            </a:r>
          </a:p>
          <a:p>
            <a:pPr rtl="0">
              <a:spcBef>
                <a:spcPts val="0"/>
              </a:spcBef>
              <a:buNone/>
            </a:pPr>
            <a:r>
              <a:rPr lang="en-US" sz="1400"/>
              <a:t>Community volunteers:  senior citizen, volunteer agency, paying it forward groups, youth (HS, 4H).</a:t>
            </a:r>
          </a:p>
          <a:p>
            <a:pPr>
              <a:spcBef>
                <a:spcPts val="0"/>
              </a:spcBef>
              <a:buNone/>
            </a:pPr>
            <a:r>
              <a:rPr lang="en-US" sz="1400"/>
              <a:t>Farm-based education: network job/volunteer postings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685800" lvl="0" indent="-298450" rtl="0">
              <a:lnSpc>
                <a:spcPct val="115000"/>
              </a:lnSpc>
              <a:spcBef>
                <a:spcPts val="0"/>
              </a:spcBef>
              <a:spcAft>
                <a:spcPts val="1000"/>
              </a:spcAft>
              <a:buSzPct val="100000"/>
              <a:buChar char="●"/>
            </a:pPr>
            <a:r>
              <a:rPr lang="en-US" sz="1100">
                <a:latin typeface="Calibri"/>
                <a:ea typeface="Calibri"/>
                <a:cs typeface="Calibri"/>
                <a:sym typeface="Calibri"/>
              </a:rPr>
              <a:t> Mentorship period:  All volunteers accompanied to at least the first lesson to work side by side with coordinator to develop understanding of how lessons are to be run and to develop adaptability in preschool environment</a:t>
            </a:r>
          </a:p>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lvl="0" indent="-228600">
              <a:lnSpc>
                <a:spcPct val="100000"/>
              </a:lnSpc>
              <a:spcBef>
                <a:spcPts val="0"/>
              </a:spcBef>
              <a:buFont typeface="Short Stack"/>
              <a:buChar char="●"/>
            </a:pPr>
            <a:r>
              <a:rPr lang="en-US" sz="1400">
                <a:latin typeface="Short Stack"/>
                <a:ea typeface="Short Stack"/>
                <a:cs typeface="Short Stack"/>
                <a:sym typeface="Short Stack"/>
              </a:rPr>
              <a:t>matching volunteers to service sites, schedule/calendar, contact information, folder of all lesson plans and materials.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45" name="Shape 4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r>
              <a:rPr lang="en-US" sz="1400"/>
              <a:t>centers who had high motivation and interest for FTP program and/or had existing infrastructure and reached out to coordinate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rtl="0">
              <a:lnSpc>
                <a:spcPct val="115000"/>
              </a:lnSpc>
              <a:spcBef>
                <a:spcPts val="0"/>
              </a:spcBef>
              <a:spcAft>
                <a:spcPts val="1000"/>
              </a:spcAft>
              <a:buNone/>
            </a:pPr>
            <a:r>
              <a:rPr lang="en-US" sz="1100">
                <a:latin typeface="Calibri"/>
                <a:ea typeface="Calibri"/>
                <a:cs typeface="Calibri"/>
                <a:sym typeface="Calibri"/>
              </a:rPr>
              <a:t>Hardest the First Time Around</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All lessons have now been “tried and true” through formative feedback in a variety of settings</a:t>
            </a:r>
          </a:p>
          <a:p>
            <a:pPr marL="457200" lvl="0" indent="-298450" rtl="0">
              <a:lnSpc>
                <a:spcPct val="115000"/>
              </a:lnSpc>
              <a:spcBef>
                <a:spcPts val="0"/>
              </a:spcBef>
              <a:spcAft>
                <a:spcPts val="1000"/>
              </a:spcAft>
              <a:buSzPct val="100000"/>
              <a:buFont typeface="Calibri"/>
              <a:buChar char="●"/>
            </a:pPr>
            <a:r>
              <a:rPr lang="en-US" sz="1100">
                <a:latin typeface="Calibri"/>
                <a:ea typeface="Calibri"/>
                <a:cs typeface="Calibri"/>
                <a:sym typeface="Calibri"/>
              </a:rPr>
              <a:t>supporting documents are created and on cloud </a:t>
            </a:r>
          </a:p>
          <a:p>
            <a:pPr marL="457200" lvl="0" indent="-298450">
              <a:lnSpc>
                <a:spcPct val="115000"/>
              </a:lnSpc>
              <a:spcBef>
                <a:spcPts val="0"/>
              </a:spcBef>
              <a:spcAft>
                <a:spcPts val="1000"/>
              </a:spcAft>
              <a:buSzPct val="100000"/>
              <a:buFont typeface="Calibri"/>
              <a:buChar char="●"/>
            </a:pPr>
            <a:r>
              <a:rPr lang="en-US" sz="1100">
                <a:latin typeface="Calibri"/>
                <a:ea typeface="Calibri"/>
                <a:cs typeface="Calibri"/>
                <a:sym typeface="Calibri"/>
              </a:rPr>
              <a:t>Community partnerships are established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lvl="0" rtl="0">
              <a:spcBef>
                <a:spcPts val="0"/>
              </a:spcBef>
              <a:buNone/>
            </a:pPr>
            <a:r>
              <a:rPr lang="en-US" sz="1400"/>
              <a:t>Bryan’s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205" name="Shape 20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r>
              <a:rPr lang="en-US" sz="1400"/>
              <a:t>In our FTP lessons, age appropriate books draw the children into the activities and can be revisited later. </a:t>
            </a:r>
          </a:p>
        </p:txBody>
      </p:sp>
      <p:sp>
        <p:nvSpPr>
          <p:cNvPr id="219" name="Shape 21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226" name="Shape 2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234" name="Shape 23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r>
              <a:rPr lang="en-US" sz="1400"/>
              <a:t>Bryan’s notes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242" name="Shape 24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lvl="0" rtl="0">
              <a:spcBef>
                <a:spcPts val="0"/>
              </a:spcBef>
              <a:buNone/>
            </a:pPr>
            <a:endParaRPr/>
          </a:p>
        </p:txBody>
      </p:sp>
      <p:sp>
        <p:nvSpPr>
          <p:cNvPr id="250" name="Shape 25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266" name="Shape 26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rtl="0">
              <a:spcBef>
                <a:spcPts val="0"/>
              </a:spcBef>
              <a:buNone/>
            </a:pPr>
            <a:r>
              <a:rPr lang="en-US" sz="1400"/>
              <a:t>Divide participants into 4 groups: </a:t>
            </a:r>
          </a:p>
          <a:p>
            <a:pPr rtl="0">
              <a:spcBef>
                <a:spcPts val="0"/>
              </a:spcBef>
              <a:buNone/>
            </a:pPr>
            <a:r>
              <a:rPr lang="en-US" sz="1400"/>
              <a:t>Include a recipe:</a:t>
            </a:r>
          </a:p>
          <a:p>
            <a:pPr rtl="0">
              <a:spcBef>
                <a:spcPts val="0"/>
              </a:spcBef>
              <a:buNone/>
            </a:pPr>
            <a:endParaRPr sz="1400"/>
          </a:p>
          <a:p>
            <a:pPr>
              <a:spcBef>
                <a:spcPts val="0"/>
              </a:spcBef>
              <a:buNone/>
            </a:pPr>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lvl="0" rtl="0">
              <a:spcBef>
                <a:spcPts val="0"/>
              </a:spcBef>
              <a:buNone/>
            </a:pPr>
            <a:r>
              <a:rPr lang="en-US" sz="1400"/>
              <a:t>Divide participants into 4 groups: </a:t>
            </a:r>
          </a:p>
          <a:p>
            <a:pPr lvl="0" rtl="0">
              <a:spcBef>
                <a:spcPts val="0"/>
              </a:spcBef>
              <a:buNone/>
            </a:pPr>
            <a:r>
              <a:rPr lang="en-US" sz="1400"/>
              <a:t>Ideas????</a:t>
            </a:r>
          </a:p>
          <a:p>
            <a:pPr lvl="0" rtl="0">
              <a:spcBef>
                <a:spcPts val="0"/>
              </a:spcBef>
              <a:buNone/>
            </a:pPr>
            <a:endParaRPr sz="1400"/>
          </a:p>
          <a:p>
            <a:pPr lvl="0" rtl="0">
              <a:spcBef>
                <a:spcPts val="0"/>
              </a:spcBef>
              <a:buNone/>
            </a:pP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lvl="0" rtl="0">
              <a:spcBef>
                <a:spcPts val="0"/>
              </a:spcBef>
              <a:buNone/>
            </a:pPr>
            <a:r>
              <a:rPr lang="en-US" sz="1400"/>
              <a:t>Bryan’s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indent="0">
              <a:lnSpc>
                <a:spcPct val="115000"/>
              </a:lnSpc>
              <a:spcBef>
                <a:spcPts val="0"/>
              </a:spcBef>
              <a:spcAft>
                <a:spcPts val="1000"/>
              </a:spcAft>
              <a:buNone/>
            </a:pPr>
            <a:r>
              <a:rPr lang="en-US" sz="1000">
                <a:solidFill>
                  <a:srgbClr val="434343"/>
                </a:solidFill>
              </a:rPr>
              <a:t>Downfall right now of school garden programs is how do deal with burnout when there is very little funding to support programs? Because FTP can be so effective in both direct and indirect learning outcomes and is an experience every child should have, we need to be thinking of succession from the beginning,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lvl="0" indent="0">
              <a:lnSpc>
                <a:spcPct val="115000"/>
              </a:lnSpc>
              <a:spcBef>
                <a:spcPts val="0"/>
              </a:spcBef>
              <a:spcAft>
                <a:spcPts val="10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marL="457200" lvl="0" indent="-228600" rtl="0">
              <a:lnSpc>
                <a:spcPct val="115000"/>
              </a:lnSpc>
              <a:spcBef>
                <a:spcPts val="0"/>
              </a:spcBef>
              <a:spcAft>
                <a:spcPts val="1000"/>
              </a:spcAft>
              <a:buSzPct val="100000"/>
              <a:buFont typeface="Calibri"/>
            </a:pPr>
            <a:r>
              <a:rPr lang="en-US" sz="1100">
                <a:latin typeface="Calibri"/>
                <a:ea typeface="Calibri"/>
                <a:cs typeface="Calibri"/>
                <a:sym typeface="Calibri"/>
              </a:rPr>
              <a:t>Multiple venues within an organization such as HS, a county, a network of montessori schools, etc</a:t>
            </a:r>
          </a:p>
          <a:p>
            <a:pPr marL="457200" lvl="0" indent="-228600">
              <a:lnSpc>
                <a:spcPct val="115000"/>
              </a:lnSpc>
              <a:spcBef>
                <a:spcPts val="0"/>
              </a:spcBef>
              <a:spcAft>
                <a:spcPts val="1000"/>
              </a:spcAft>
              <a:buSzPct val="100000"/>
              <a:buFont typeface="Calibri"/>
            </a:pPr>
            <a:r>
              <a:rPr lang="en-US" sz="1100">
                <a:latin typeface="Calibri"/>
                <a:ea typeface="Calibri"/>
                <a:cs typeface="Calibri"/>
                <a:sym typeface="Calibri"/>
              </a:rPr>
              <a:t>no single person should accept sole responsibility of program = burden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934722" y="4387136"/>
            <a:ext cx="5140959" cy="4156234"/>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1270000" y="203200"/>
            <a:ext cx="10464800" cy="2540000"/>
          </a:xfrm>
          <a:prstGeom prst="rect">
            <a:avLst/>
          </a:prstGeom>
          <a:noFill/>
          <a:ln>
            <a:noFill/>
          </a:ln>
        </p:spPr>
        <p:txBody>
          <a:bodyPr lIns="91425" tIns="91425" rIns="91425" bIns="91425" anchor="ctr" anchorCtr="0"/>
          <a:lstStyle>
            <a:lvl1pPr algn="ctr" rtl="0">
              <a:spcBef>
                <a:spcPts val="0"/>
              </a:spcBef>
              <a:defRPr sz="7200">
                <a:solidFill>
                  <a:srgbClr val="FFFFFF"/>
                </a:solidFill>
                <a:latin typeface="Short Stack"/>
                <a:ea typeface="Short Stack"/>
                <a:cs typeface="Short Stack"/>
                <a:sym typeface="Short Stack"/>
              </a:defRPr>
            </a:lvl1pPr>
            <a:lvl2pPr indent="228600" algn="ctr" rtl="0">
              <a:spcBef>
                <a:spcPts val="0"/>
              </a:spcBef>
              <a:defRPr sz="7200">
                <a:solidFill>
                  <a:srgbClr val="FFFFFF"/>
                </a:solidFill>
                <a:latin typeface="Short Stack"/>
                <a:ea typeface="Short Stack"/>
                <a:cs typeface="Short Stack"/>
                <a:sym typeface="Short Stack"/>
              </a:defRPr>
            </a:lvl2pPr>
            <a:lvl3pPr indent="457200" algn="ctr" rtl="0">
              <a:spcBef>
                <a:spcPts val="0"/>
              </a:spcBef>
              <a:defRPr sz="7200">
                <a:solidFill>
                  <a:srgbClr val="FFFFFF"/>
                </a:solidFill>
                <a:latin typeface="Short Stack"/>
                <a:ea typeface="Short Stack"/>
                <a:cs typeface="Short Stack"/>
                <a:sym typeface="Short Stack"/>
              </a:defRPr>
            </a:lvl3pPr>
            <a:lvl4pPr indent="685800" algn="ctr" rtl="0">
              <a:spcBef>
                <a:spcPts val="0"/>
              </a:spcBef>
              <a:defRPr sz="7200">
                <a:solidFill>
                  <a:srgbClr val="FFFFFF"/>
                </a:solidFill>
                <a:latin typeface="Short Stack"/>
                <a:ea typeface="Short Stack"/>
                <a:cs typeface="Short Stack"/>
                <a:sym typeface="Short Stack"/>
              </a:defRPr>
            </a:lvl4pPr>
            <a:lvl5pPr indent="914400" algn="ctr" rtl="0">
              <a:spcBef>
                <a:spcPts val="0"/>
              </a:spcBef>
              <a:defRPr sz="7200">
                <a:solidFill>
                  <a:srgbClr val="FFFFFF"/>
                </a:solidFill>
                <a:latin typeface="Short Stack"/>
                <a:ea typeface="Short Stack"/>
                <a:cs typeface="Short Stack"/>
                <a:sym typeface="Short Stack"/>
              </a:defRPr>
            </a:lvl5pPr>
            <a:lvl6pPr indent="1143000" algn="ctr" rtl="0">
              <a:spcBef>
                <a:spcPts val="0"/>
              </a:spcBef>
              <a:defRPr sz="7200">
                <a:solidFill>
                  <a:srgbClr val="FFFFFF"/>
                </a:solidFill>
                <a:latin typeface="Short Stack"/>
                <a:ea typeface="Short Stack"/>
                <a:cs typeface="Short Stack"/>
                <a:sym typeface="Short Stack"/>
              </a:defRPr>
            </a:lvl6pPr>
            <a:lvl7pPr indent="1371600" algn="ctr" rtl="0">
              <a:spcBef>
                <a:spcPts val="0"/>
              </a:spcBef>
              <a:defRPr sz="7200">
                <a:solidFill>
                  <a:srgbClr val="FFFFFF"/>
                </a:solidFill>
                <a:latin typeface="Short Stack"/>
                <a:ea typeface="Short Stack"/>
                <a:cs typeface="Short Stack"/>
                <a:sym typeface="Short Stack"/>
              </a:defRPr>
            </a:lvl7pPr>
            <a:lvl8pPr indent="1600200" algn="ctr" rtl="0">
              <a:spcBef>
                <a:spcPts val="0"/>
              </a:spcBef>
              <a:defRPr sz="7200">
                <a:solidFill>
                  <a:srgbClr val="FFFFFF"/>
                </a:solidFill>
                <a:latin typeface="Short Stack"/>
                <a:ea typeface="Short Stack"/>
                <a:cs typeface="Short Stack"/>
                <a:sym typeface="Short Stack"/>
              </a:defRPr>
            </a:lvl8pPr>
            <a:lvl9pPr indent="1828800" algn="ctr" rtl="0">
              <a:spcBef>
                <a:spcPts val="0"/>
              </a:spcBef>
              <a:defRPr sz="7200">
                <a:solidFill>
                  <a:srgbClr val="FFFFFF"/>
                </a:solidFill>
                <a:latin typeface="Short Stack"/>
                <a:ea typeface="Short Stack"/>
                <a:cs typeface="Short Stack"/>
                <a:sym typeface="Short Stack"/>
              </a:defRPr>
            </a:lvl9pPr>
          </a:lstStyle>
          <a:p>
            <a:endParaRPr/>
          </a:p>
        </p:txBody>
      </p:sp>
      <p:sp>
        <p:nvSpPr>
          <p:cNvPr id="9" name="Shape 9"/>
          <p:cNvSpPr txBox="1">
            <a:spLocks noGrp="1"/>
          </p:cNvSpPr>
          <p:nvPr>
            <p:ph type="body" idx="1"/>
          </p:nvPr>
        </p:nvSpPr>
        <p:spPr>
          <a:xfrm>
            <a:off x="1270000" y="2768600"/>
            <a:ext cx="10464800" cy="5740400"/>
          </a:xfrm>
          <a:prstGeom prst="rect">
            <a:avLst/>
          </a:prstGeom>
          <a:noFill/>
          <a:ln>
            <a:noFill/>
          </a:ln>
        </p:spPr>
        <p:txBody>
          <a:bodyPr lIns="91425" tIns="91425" rIns="91425" bIns="91425" anchor="ctr" anchorCtr="0"/>
          <a:lstStyle>
            <a:lvl1pPr rtl="0">
              <a:spcBef>
                <a:spcPts val="0"/>
              </a:spcBef>
              <a:buFont typeface="Short Stack"/>
              <a:buChar char="•"/>
              <a:defRPr sz="3600">
                <a:solidFill>
                  <a:srgbClr val="FFFFFF"/>
                </a:solidFill>
                <a:latin typeface="Short Stack"/>
                <a:ea typeface="Short Stack"/>
                <a:cs typeface="Short Stack"/>
                <a:sym typeface="Short Stack"/>
              </a:defRPr>
            </a:lvl1pPr>
            <a:lvl2pPr rtl="0">
              <a:spcBef>
                <a:spcPts val="0"/>
              </a:spcBef>
              <a:buFont typeface="Short Stack"/>
              <a:buChar char="•"/>
              <a:defRPr sz="3600">
                <a:solidFill>
                  <a:srgbClr val="FFFFFF"/>
                </a:solidFill>
                <a:latin typeface="Short Stack"/>
                <a:ea typeface="Short Stack"/>
                <a:cs typeface="Short Stack"/>
                <a:sym typeface="Short Stack"/>
              </a:defRPr>
            </a:lvl2pPr>
            <a:lvl3pPr rtl="0">
              <a:spcBef>
                <a:spcPts val="0"/>
              </a:spcBef>
              <a:buFont typeface="Short Stack"/>
              <a:buChar char="•"/>
              <a:defRPr sz="3600">
                <a:solidFill>
                  <a:srgbClr val="FFFFFF"/>
                </a:solidFill>
                <a:latin typeface="Short Stack"/>
                <a:ea typeface="Short Stack"/>
                <a:cs typeface="Short Stack"/>
                <a:sym typeface="Short Stack"/>
              </a:defRPr>
            </a:lvl3pPr>
            <a:lvl4pPr rtl="0">
              <a:spcBef>
                <a:spcPts val="0"/>
              </a:spcBef>
              <a:buFont typeface="Short Stack"/>
              <a:buChar char="•"/>
              <a:defRPr sz="3600">
                <a:solidFill>
                  <a:srgbClr val="FFFFFF"/>
                </a:solidFill>
                <a:latin typeface="Short Stack"/>
                <a:ea typeface="Short Stack"/>
                <a:cs typeface="Short Stack"/>
                <a:sym typeface="Short Stack"/>
              </a:defRPr>
            </a:lvl4pPr>
            <a:lvl5pPr rtl="0">
              <a:spcBef>
                <a:spcPts val="0"/>
              </a:spcBef>
              <a:buFont typeface="Short Stack"/>
              <a:buChar char="•"/>
              <a:defRPr sz="3600">
                <a:solidFill>
                  <a:srgbClr val="FFFFFF"/>
                </a:solidFill>
                <a:latin typeface="Short Stack"/>
                <a:ea typeface="Short Stack"/>
                <a:cs typeface="Short Stack"/>
                <a:sym typeface="Short Stack"/>
              </a:defRPr>
            </a:lvl5pPr>
            <a:lvl6pPr rtl="0">
              <a:spcBef>
                <a:spcPts val="0"/>
              </a:spcBef>
              <a:defRPr sz="3600">
                <a:solidFill>
                  <a:srgbClr val="FFFFFF"/>
                </a:solidFill>
                <a:latin typeface="Short Stack"/>
                <a:ea typeface="Short Stack"/>
                <a:cs typeface="Short Stack"/>
                <a:sym typeface="Short Stack"/>
              </a:defRPr>
            </a:lvl6pPr>
            <a:lvl7pPr rtl="0">
              <a:spcBef>
                <a:spcPts val="0"/>
              </a:spcBef>
              <a:defRPr sz="3600">
                <a:solidFill>
                  <a:srgbClr val="FFFFFF"/>
                </a:solidFill>
                <a:latin typeface="Short Stack"/>
                <a:ea typeface="Short Stack"/>
                <a:cs typeface="Short Stack"/>
                <a:sym typeface="Short Stack"/>
              </a:defRPr>
            </a:lvl7pPr>
            <a:lvl8pPr rtl="0">
              <a:spcBef>
                <a:spcPts val="0"/>
              </a:spcBef>
              <a:defRPr sz="3600">
                <a:solidFill>
                  <a:srgbClr val="FFFFFF"/>
                </a:solidFill>
                <a:latin typeface="Short Stack"/>
                <a:ea typeface="Short Stack"/>
                <a:cs typeface="Short Stack"/>
                <a:sym typeface="Short Stack"/>
              </a:defRPr>
            </a:lvl8pPr>
            <a:lvl9pPr rtl="0">
              <a:spcBef>
                <a:spcPts val="0"/>
              </a:spcBef>
              <a:defRPr sz="36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p:spTree>
      <p:nvGrpSpPr>
        <p:cNvPr id="1" name="Shape 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hoto">
    <p:spTree>
      <p:nvGrpSpPr>
        <p:cNvPr id="1" name="Shape 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a:noFill/>
          <a:ln>
            <a:noFill/>
          </a:ln>
        </p:spPr>
        <p:txBody>
          <a:bodyPr lIns="91425" tIns="91425" rIns="91425" bIns="91425" anchor="b" anchorCtr="0"/>
          <a:lstStyle>
            <a:lvl1pPr algn="ctr" rtl="0">
              <a:spcBef>
                <a:spcPts val="0"/>
              </a:spcBef>
              <a:defRPr sz="7200">
                <a:solidFill>
                  <a:srgbClr val="FFFFFF"/>
                </a:solidFill>
                <a:latin typeface="Short Stack"/>
                <a:ea typeface="Short Stack"/>
                <a:cs typeface="Short Stack"/>
                <a:sym typeface="Short Stack"/>
              </a:defRPr>
            </a:lvl1pPr>
            <a:lvl2pPr indent="228600" algn="ctr" rtl="0">
              <a:spcBef>
                <a:spcPts val="0"/>
              </a:spcBef>
              <a:defRPr sz="7200">
                <a:solidFill>
                  <a:srgbClr val="FFFFFF"/>
                </a:solidFill>
                <a:latin typeface="Short Stack"/>
                <a:ea typeface="Short Stack"/>
                <a:cs typeface="Short Stack"/>
                <a:sym typeface="Short Stack"/>
              </a:defRPr>
            </a:lvl2pPr>
            <a:lvl3pPr indent="457200" algn="ctr" rtl="0">
              <a:spcBef>
                <a:spcPts val="0"/>
              </a:spcBef>
              <a:defRPr sz="7200">
                <a:solidFill>
                  <a:srgbClr val="FFFFFF"/>
                </a:solidFill>
                <a:latin typeface="Short Stack"/>
                <a:ea typeface="Short Stack"/>
                <a:cs typeface="Short Stack"/>
                <a:sym typeface="Short Stack"/>
              </a:defRPr>
            </a:lvl3pPr>
            <a:lvl4pPr indent="685800" algn="ctr" rtl="0">
              <a:spcBef>
                <a:spcPts val="0"/>
              </a:spcBef>
              <a:defRPr sz="7200">
                <a:solidFill>
                  <a:srgbClr val="FFFFFF"/>
                </a:solidFill>
                <a:latin typeface="Short Stack"/>
                <a:ea typeface="Short Stack"/>
                <a:cs typeface="Short Stack"/>
                <a:sym typeface="Short Stack"/>
              </a:defRPr>
            </a:lvl4pPr>
            <a:lvl5pPr indent="914400" algn="ctr" rtl="0">
              <a:spcBef>
                <a:spcPts val="0"/>
              </a:spcBef>
              <a:defRPr sz="7200">
                <a:solidFill>
                  <a:srgbClr val="FFFFFF"/>
                </a:solidFill>
                <a:latin typeface="Short Stack"/>
                <a:ea typeface="Short Stack"/>
                <a:cs typeface="Short Stack"/>
                <a:sym typeface="Short Stack"/>
              </a:defRPr>
            </a:lvl5pPr>
            <a:lvl6pPr indent="1143000" algn="ctr" rtl="0">
              <a:spcBef>
                <a:spcPts val="0"/>
              </a:spcBef>
              <a:defRPr sz="7200">
                <a:solidFill>
                  <a:srgbClr val="FFFFFF"/>
                </a:solidFill>
                <a:latin typeface="Short Stack"/>
                <a:ea typeface="Short Stack"/>
                <a:cs typeface="Short Stack"/>
                <a:sym typeface="Short Stack"/>
              </a:defRPr>
            </a:lvl6pPr>
            <a:lvl7pPr indent="1371600" algn="ctr" rtl="0">
              <a:spcBef>
                <a:spcPts val="0"/>
              </a:spcBef>
              <a:defRPr sz="7200">
                <a:solidFill>
                  <a:srgbClr val="FFFFFF"/>
                </a:solidFill>
                <a:latin typeface="Short Stack"/>
                <a:ea typeface="Short Stack"/>
                <a:cs typeface="Short Stack"/>
                <a:sym typeface="Short Stack"/>
              </a:defRPr>
            </a:lvl7pPr>
            <a:lvl8pPr indent="1600200" algn="ctr" rtl="0">
              <a:spcBef>
                <a:spcPts val="0"/>
              </a:spcBef>
              <a:defRPr sz="7200">
                <a:solidFill>
                  <a:srgbClr val="FFFFFF"/>
                </a:solidFill>
                <a:latin typeface="Short Stack"/>
                <a:ea typeface="Short Stack"/>
                <a:cs typeface="Short Stack"/>
                <a:sym typeface="Short Stack"/>
              </a:defRPr>
            </a:lvl8pPr>
            <a:lvl9pPr indent="1828800" algn="ctr" rtl="0">
              <a:spcBef>
                <a:spcPts val="0"/>
              </a:spcBef>
              <a:defRPr sz="7200">
                <a:solidFill>
                  <a:srgbClr val="FFFFFF"/>
                </a:solidFill>
                <a:latin typeface="Short Stack"/>
                <a:ea typeface="Short Stack"/>
                <a:cs typeface="Short Stack"/>
                <a:sym typeface="Short Stack"/>
              </a:defRPr>
            </a:lvl9pPr>
          </a:lstStyle>
          <a:p>
            <a:endParaRPr/>
          </a:p>
        </p:txBody>
      </p:sp>
      <p:sp>
        <p:nvSpPr>
          <p:cNvPr id="12" name="Shape 12"/>
          <p:cNvSpPr txBox="1">
            <a:spLocks noGrp="1"/>
          </p:cNvSpPr>
          <p:nvPr>
            <p:ph type="body" idx="1"/>
          </p:nvPr>
        </p:nvSpPr>
        <p:spPr>
          <a:xfrm>
            <a:off x="1270000" y="5207000"/>
            <a:ext cx="10464800" cy="1663700"/>
          </a:xfrm>
          <a:prstGeom prst="rect">
            <a:avLst/>
          </a:prstGeom>
          <a:noFill/>
          <a:ln>
            <a:noFill/>
          </a:ln>
        </p:spPr>
        <p:txBody>
          <a:bodyPr lIns="91425" tIns="91425" rIns="91425" bIns="91425" anchor="t" anchorCtr="0"/>
          <a:lstStyle>
            <a:lvl1pPr marL="0" indent="0" algn="ctr" rtl="0">
              <a:spcBef>
                <a:spcPts val="0"/>
              </a:spcBef>
              <a:buFont typeface="Short Stack"/>
              <a:buNone/>
              <a:defRPr sz="3600">
                <a:solidFill>
                  <a:srgbClr val="FFFFFF"/>
                </a:solidFill>
                <a:latin typeface="Short Stack"/>
                <a:ea typeface="Short Stack"/>
                <a:cs typeface="Short Stack"/>
                <a:sym typeface="Short Stack"/>
              </a:defRPr>
            </a:lvl1pPr>
            <a:lvl2pPr marL="0" indent="228600" algn="ctr" rtl="0">
              <a:spcBef>
                <a:spcPts val="0"/>
              </a:spcBef>
              <a:buFont typeface="Short Stack"/>
              <a:buNone/>
              <a:defRPr sz="3600">
                <a:solidFill>
                  <a:srgbClr val="FFFFFF"/>
                </a:solidFill>
                <a:latin typeface="Short Stack"/>
                <a:ea typeface="Short Stack"/>
                <a:cs typeface="Short Stack"/>
                <a:sym typeface="Short Stack"/>
              </a:defRPr>
            </a:lvl2pPr>
            <a:lvl3pPr marL="0" indent="457200" algn="ctr" rtl="0">
              <a:spcBef>
                <a:spcPts val="0"/>
              </a:spcBef>
              <a:buFont typeface="Short Stack"/>
              <a:buNone/>
              <a:defRPr sz="3600">
                <a:solidFill>
                  <a:srgbClr val="FFFFFF"/>
                </a:solidFill>
                <a:latin typeface="Short Stack"/>
                <a:ea typeface="Short Stack"/>
                <a:cs typeface="Short Stack"/>
                <a:sym typeface="Short Stack"/>
              </a:defRPr>
            </a:lvl3pPr>
            <a:lvl4pPr marL="0" indent="685800" algn="ctr" rtl="0">
              <a:spcBef>
                <a:spcPts val="0"/>
              </a:spcBef>
              <a:buFont typeface="Short Stack"/>
              <a:buNone/>
              <a:defRPr sz="3600">
                <a:solidFill>
                  <a:srgbClr val="FFFFFF"/>
                </a:solidFill>
                <a:latin typeface="Short Stack"/>
                <a:ea typeface="Short Stack"/>
                <a:cs typeface="Short Stack"/>
                <a:sym typeface="Short Stack"/>
              </a:defRPr>
            </a:lvl4pPr>
            <a:lvl5pPr marL="0" indent="914400" algn="ctr" rtl="0">
              <a:spcBef>
                <a:spcPts val="0"/>
              </a:spcBef>
              <a:buFont typeface="Short Stack"/>
              <a:buNone/>
              <a:defRPr sz="3600">
                <a:solidFill>
                  <a:srgbClr val="FFFFFF"/>
                </a:solidFill>
                <a:latin typeface="Short Stack"/>
                <a:ea typeface="Short Stack"/>
                <a:cs typeface="Short Stack"/>
                <a:sym typeface="Short Stack"/>
              </a:defRPr>
            </a:lvl5pPr>
            <a:lvl6pPr rtl="0">
              <a:spcBef>
                <a:spcPts val="0"/>
              </a:spcBef>
              <a:defRPr sz="3600">
                <a:solidFill>
                  <a:srgbClr val="FFFFFF"/>
                </a:solidFill>
                <a:latin typeface="Short Stack"/>
                <a:ea typeface="Short Stack"/>
                <a:cs typeface="Short Stack"/>
                <a:sym typeface="Short Stack"/>
              </a:defRPr>
            </a:lvl6pPr>
            <a:lvl7pPr rtl="0">
              <a:spcBef>
                <a:spcPts val="0"/>
              </a:spcBef>
              <a:defRPr sz="3600">
                <a:solidFill>
                  <a:srgbClr val="FFFFFF"/>
                </a:solidFill>
                <a:latin typeface="Short Stack"/>
                <a:ea typeface="Short Stack"/>
                <a:cs typeface="Short Stack"/>
                <a:sym typeface="Short Stack"/>
              </a:defRPr>
            </a:lvl7pPr>
            <a:lvl8pPr rtl="0">
              <a:spcBef>
                <a:spcPts val="0"/>
              </a:spcBef>
              <a:defRPr sz="3600">
                <a:solidFill>
                  <a:srgbClr val="FFFFFF"/>
                </a:solidFill>
                <a:latin typeface="Short Stack"/>
                <a:ea typeface="Short Stack"/>
                <a:cs typeface="Short Stack"/>
                <a:sym typeface="Short Stack"/>
              </a:defRPr>
            </a:lvl8pPr>
            <a:lvl9pPr rtl="0">
              <a:spcBef>
                <a:spcPts val="0"/>
              </a:spcBef>
              <a:defRPr sz="36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hoto - Horizontal">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81100" y="6794500"/>
            <a:ext cx="10642599" cy="1511299"/>
          </a:xfrm>
          <a:prstGeom prst="rect">
            <a:avLst/>
          </a:prstGeom>
          <a:noFill/>
          <a:ln>
            <a:noFill/>
          </a:ln>
        </p:spPr>
        <p:txBody>
          <a:bodyPr lIns="91425" tIns="91425" rIns="91425" bIns="91425" anchor="ctr" anchorCtr="0"/>
          <a:lstStyle>
            <a:lvl1pPr algn="ctr" rtl="0">
              <a:spcBef>
                <a:spcPts val="0"/>
              </a:spcBef>
              <a:defRPr sz="7200">
                <a:solidFill>
                  <a:srgbClr val="FFFFFF"/>
                </a:solidFill>
                <a:latin typeface="Short Stack"/>
                <a:ea typeface="Short Stack"/>
                <a:cs typeface="Short Stack"/>
                <a:sym typeface="Short Stack"/>
              </a:defRPr>
            </a:lvl1pPr>
            <a:lvl2pPr indent="228600" algn="ctr" rtl="0">
              <a:spcBef>
                <a:spcPts val="0"/>
              </a:spcBef>
              <a:defRPr sz="7200">
                <a:solidFill>
                  <a:srgbClr val="FFFFFF"/>
                </a:solidFill>
                <a:latin typeface="Short Stack"/>
                <a:ea typeface="Short Stack"/>
                <a:cs typeface="Short Stack"/>
                <a:sym typeface="Short Stack"/>
              </a:defRPr>
            </a:lvl2pPr>
            <a:lvl3pPr indent="457200" algn="ctr" rtl="0">
              <a:spcBef>
                <a:spcPts val="0"/>
              </a:spcBef>
              <a:defRPr sz="7200">
                <a:solidFill>
                  <a:srgbClr val="FFFFFF"/>
                </a:solidFill>
                <a:latin typeface="Short Stack"/>
                <a:ea typeface="Short Stack"/>
                <a:cs typeface="Short Stack"/>
                <a:sym typeface="Short Stack"/>
              </a:defRPr>
            </a:lvl3pPr>
            <a:lvl4pPr indent="685800" algn="ctr" rtl="0">
              <a:spcBef>
                <a:spcPts val="0"/>
              </a:spcBef>
              <a:defRPr sz="7200">
                <a:solidFill>
                  <a:srgbClr val="FFFFFF"/>
                </a:solidFill>
                <a:latin typeface="Short Stack"/>
                <a:ea typeface="Short Stack"/>
                <a:cs typeface="Short Stack"/>
                <a:sym typeface="Short Stack"/>
              </a:defRPr>
            </a:lvl4pPr>
            <a:lvl5pPr indent="914400" algn="ctr" rtl="0">
              <a:spcBef>
                <a:spcPts val="0"/>
              </a:spcBef>
              <a:defRPr sz="7200">
                <a:solidFill>
                  <a:srgbClr val="FFFFFF"/>
                </a:solidFill>
                <a:latin typeface="Short Stack"/>
                <a:ea typeface="Short Stack"/>
                <a:cs typeface="Short Stack"/>
                <a:sym typeface="Short Stack"/>
              </a:defRPr>
            </a:lvl5pPr>
            <a:lvl6pPr indent="1143000" algn="ctr" rtl="0">
              <a:spcBef>
                <a:spcPts val="0"/>
              </a:spcBef>
              <a:defRPr sz="7200">
                <a:solidFill>
                  <a:srgbClr val="FFFFFF"/>
                </a:solidFill>
                <a:latin typeface="Short Stack"/>
                <a:ea typeface="Short Stack"/>
                <a:cs typeface="Short Stack"/>
                <a:sym typeface="Short Stack"/>
              </a:defRPr>
            </a:lvl6pPr>
            <a:lvl7pPr indent="1371600" algn="ctr" rtl="0">
              <a:spcBef>
                <a:spcPts val="0"/>
              </a:spcBef>
              <a:defRPr sz="7200">
                <a:solidFill>
                  <a:srgbClr val="FFFFFF"/>
                </a:solidFill>
                <a:latin typeface="Short Stack"/>
                <a:ea typeface="Short Stack"/>
                <a:cs typeface="Short Stack"/>
                <a:sym typeface="Short Stack"/>
              </a:defRPr>
            </a:lvl7pPr>
            <a:lvl8pPr indent="1600200" algn="ctr" rtl="0">
              <a:spcBef>
                <a:spcPts val="0"/>
              </a:spcBef>
              <a:defRPr sz="7200">
                <a:solidFill>
                  <a:srgbClr val="FFFFFF"/>
                </a:solidFill>
                <a:latin typeface="Short Stack"/>
                <a:ea typeface="Short Stack"/>
                <a:cs typeface="Short Stack"/>
                <a:sym typeface="Short Stack"/>
              </a:defRPr>
            </a:lvl8pPr>
            <a:lvl9pPr indent="1828800" algn="ctr" rtl="0">
              <a:spcBef>
                <a:spcPts val="0"/>
              </a:spcBef>
              <a:defRPr sz="7200">
                <a:solidFill>
                  <a:srgbClr val="FFFFFF"/>
                </a:solidFill>
                <a:latin typeface="Short Stack"/>
                <a:ea typeface="Short Stack"/>
                <a:cs typeface="Short Stack"/>
                <a:sym typeface="Short Stack"/>
              </a:defRPr>
            </a:lvl9pPr>
          </a:lstStyle>
          <a:p>
            <a:endParaRPr/>
          </a:p>
        </p:txBody>
      </p:sp>
      <p:sp>
        <p:nvSpPr>
          <p:cNvPr id="15" name="Shape 15"/>
          <p:cNvSpPr txBox="1">
            <a:spLocks noGrp="1"/>
          </p:cNvSpPr>
          <p:nvPr>
            <p:ph type="body" idx="1"/>
          </p:nvPr>
        </p:nvSpPr>
        <p:spPr>
          <a:xfrm>
            <a:off x="1181100" y="8382000"/>
            <a:ext cx="10642599" cy="939799"/>
          </a:xfrm>
          <a:prstGeom prst="rect">
            <a:avLst/>
          </a:prstGeom>
          <a:noFill/>
          <a:ln>
            <a:noFill/>
          </a:ln>
        </p:spPr>
        <p:txBody>
          <a:bodyPr lIns="91425" tIns="91425" rIns="91425" bIns="91425" anchor="t" anchorCtr="0"/>
          <a:lstStyle>
            <a:lvl1pPr marL="0" indent="0" algn="ctr" rtl="0">
              <a:spcBef>
                <a:spcPts val="0"/>
              </a:spcBef>
              <a:buFont typeface="Short Stack"/>
              <a:buNone/>
              <a:defRPr sz="3600">
                <a:solidFill>
                  <a:srgbClr val="FFFFFF"/>
                </a:solidFill>
                <a:latin typeface="Short Stack"/>
                <a:ea typeface="Short Stack"/>
                <a:cs typeface="Short Stack"/>
                <a:sym typeface="Short Stack"/>
              </a:defRPr>
            </a:lvl1pPr>
            <a:lvl2pPr marL="0" indent="228600" algn="ctr" rtl="0">
              <a:spcBef>
                <a:spcPts val="0"/>
              </a:spcBef>
              <a:buFont typeface="Short Stack"/>
              <a:buNone/>
              <a:defRPr sz="3600">
                <a:solidFill>
                  <a:srgbClr val="FFFFFF"/>
                </a:solidFill>
                <a:latin typeface="Short Stack"/>
                <a:ea typeface="Short Stack"/>
                <a:cs typeface="Short Stack"/>
                <a:sym typeface="Short Stack"/>
              </a:defRPr>
            </a:lvl2pPr>
            <a:lvl3pPr marL="0" indent="457200" algn="ctr" rtl="0">
              <a:spcBef>
                <a:spcPts val="0"/>
              </a:spcBef>
              <a:buFont typeface="Short Stack"/>
              <a:buNone/>
              <a:defRPr sz="3600">
                <a:solidFill>
                  <a:srgbClr val="FFFFFF"/>
                </a:solidFill>
                <a:latin typeface="Short Stack"/>
                <a:ea typeface="Short Stack"/>
                <a:cs typeface="Short Stack"/>
                <a:sym typeface="Short Stack"/>
              </a:defRPr>
            </a:lvl3pPr>
            <a:lvl4pPr marL="0" indent="685800" algn="ctr" rtl="0">
              <a:spcBef>
                <a:spcPts val="0"/>
              </a:spcBef>
              <a:buFont typeface="Short Stack"/>
              <a:buNone/>
              <a:defRPr sz="3600">
                <a:solidFill>
                  <a:srgbClr val="FFFFFF"/>
                </a:solidFill>
                <a:latin typeface="Short Stack"/>
                <a:ea typeface="Short Stack"/>
                <a:cs typeface="Short Stack"/>
                <a:sym typeface="Short Stack"/>
              </a:defRPr>
            </a:lvl4pPr>
            <a:lvl5pPr marL="0" indent="914400" algn="ctr" rtl="0">
              <a:spcBef>
                <a:spcPts val="0"/>
              </a:spcBef>
              <a:buFont typeface="Short Stack"/>
              <a:buNone/>
              <a:defRPr sz="3600">
                <a:solidFill>
                  <a:srgbClr val="FFFFFF"/>
                </a:solidFill>
                <a:latin typeface="Short Stack"/>
                <a:ea typeface="Short Stack"/>
                <a:cs typeface="Short Stack"/>
                <a:sym typeface="Short Stack"/>
              </a:defRPr>
            </a:lvl5pPr>
            <a:lvl6pPr rtl="0">
              <a:spcBef>
                <a:spcPts val="0"/>
              </a:spcBef>
              <a:defRPr sz="3600">
                <a:solidFill>
                  <a:srgbClr val="FFFFFF"/>
                </a:solidFill>
                <a:latin typeface="Short Stack"/>
                <a:ea typeface="Short Stack"/>
                <a:cs typeface="Short Stack"/>
                <a:sym typeface="Short Stack"/>
              </a:defRPr>
            </a:lvl6pPr>
            <a:lvl7pPr rtl="0">
              <a:spcBef>
                <a:spcPts val="0"/>
              </a:spcBef>
              <a:defRPr sz="3600">
                <a:solidFill>
                  <a:srgbClr val="FFFFFF"/>
                </a:solidFill>
                <a:latin typeface="Short Stack"/>
                <a:ea typeface="Short Stack"/>
                <a:cs typeface="Short Stack"/>
                <a:sym typeface="Short Stack"/>
              </a:defRPr>
            </a:lvl7pPr>
            <a:lvl8pPr rtl="0">
              <a:spcBef>
                <a:spcPts val="0"/>
              </a:spcBef>
              <a:defRPr sz="3600">
                <a:solidFill>
                  <a:srgbClr val="FFFFFF"/>
                </a:solidFill>
                <a:latin typeface="Short Stack"/>
                <a:ea typeface="Short Stack"/>
                <a:cs typeface="Short Stack"/>
                <a:sym typeface="Short Stack"/>
              </a:defRPr>
            </a:lvl8pPr>
            <a:lvl9pPr rtl="0">
              <a:spcBef>
                <a:spcPts val="0"/>
              </a:spcBef>
              <a:defRPr sz="36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Cent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270000" y="3606800"/>
            <a:ext cx="10464800" cy="2540000"/>
          </a:xfrm>
          <a:prstGeom prst="rect">
            <a:avLst/>
          </a:prstGeom>
          <a:noFill/>
          <a:ln>
            <a:noFill/>
          </a:ln>
        </p:spPr>
        <p:txBody>
          <a:bodyPr lIns="91425" tIns="91425" rIns="91425" bIns="91425" anchor="ctr" anchorCtr="0"/>
          <a:lstStyle>
            <a:lvl1pPr algn="ctr" rtl="0">
              <a:spcBef>
                <a:spcPts val="0"/>
              </a:spcBef>
              <a:defRPr sz="7200">
                <a:solidFill>
                  <a:srgbClr val="FFFFFF"/>
                </a:solidFill>
                <a:latin typeface="Short Stack"/>
                <a:ea typeface="Short Stack"/>
                <a:cs typeface="Short Stack"/>
                <a:sym typeface="Short Stack"/>
              </a:defRPr>
            </a:lvl1pPr>
            <a:lvl2pPr indent="228600" algn="ctr" rtl="0">
              <a:spcBef>
                <a:spcPts val="0"/>
              </a:spcBef>
              <a:defRPr sz="7200">
                <a:solidFill>
                  <a:srgbClr val="FFFFFF"/>
                </a:solidFill>
                <a:latin typeface="Short Stack"/>
                <a:ea typeface="Short Stack"/>
                <a:cs typeface="Short Stack"/>
                <a:sym typeface="Short Stack"/>
              </a:defRPr>
            </a:lvl2pPr>
            <a:lvl3pPr indent="457200" algn="ctr" rtl="0">
              <a:spcBef>
                <a:spcPts val="0"/>
              </a:spcBef>
              <a:defRPr sz="7200">
                <a:solidFill>
                  <a:srgbClr val="FFFFFF"/>
                </a:solidFill>
                <a:latin typeface="Short Stack"/>
                <a:ea typeface="Short Stack"/>
                <a:cs typeface="Short Stack"/>
                <a:sym typeface="Short Stack"/>
              </a:defRPr>
            </a:lvl3pPr>
            <a:lvl4pPr indent="685800" algn="ctr" rtl="0">
              <a:spcBef>
                <a:spcPts val="0"/>
              </a:spcBef>
              <a:defRPr sz="7200">
                <a:solidFill>
                  <a:srgbClr val="FFFFFF"/>
                </a:solidFill>
                <a:latin typeface="Short Stack"/>
                <a:ea typeface="Short Stack"/>
                <a:cs typeface="Short Stack"/>
                <a:sym typeface="Short Stack"/>
              </a:defRPr>
            </a:lvl4pPr>
            <a:lvl5pPr indent="914400" algn="ctr" rtl="0">
              <a:spcBef>
                <a:spcPts val="0"/>
              </a:spcBef>
              <a:defRPr sz="7200">
                <a:solidFill>
                  <a:srgbClr val="FFFFFF"/>
                </a:solidFill>
                <a:latin typeface="Short Stack"/>
                <a:ea typeface="Short Stack"/>
                <a:cs typeface="Short Stack"/>
                <a:sym typeface="Short Stack"/>
              </a:defRPr>
            </a:lvl5pPr>
            <a:lvl6pPr indent="1143000" algn="ctr" rtl="0">
              <a:spcBef>
                <a:spcPts val="0"/>
              </a:spcBef>
              <a:defRPr sz="7200">
                <a:solidFill>
                  <a:srgbClr val="FFFFFF"/>
                </a:solidFill>
                <a:latin typeface="Short Stack"/>
                <a:ea typeface="Short Stack"/>
                <a:cs typeface="Short Stack"/>
                <a:sym typeface="Short Stack"/>
              </a:defRPr>
            </a:lvl6pPr>
            <a:lvl7pPr indent="1371600" algn="ctr" rtl="0">
              <a:spcBef>
                <a:spcPts val="0"/>
              </a:spcBef>
              <a:defRPr sz="7200">
                <a:solidFill>
                  <a:srgbClr val="FFFFFF"/>
                </a:solidFill>
                <a:latin typeface="Short Stack"/>
                <a:ea typeface="Short Stack"/>
                <a:cs typeface="Short Stack"/>
                <a:sym typeface="Short Stack"/>
              </a:defRPr>
            </a:lvl7pPr>
            <a:lvl8pPr indent="1600200" algn="ctr" rtl="0">
              <a:spcBef>
                <a:spcPts val="0"/>
              </a:spcBef>
              <a:defRPr sz="7200">
                <a:solidFill>
                  <a:srgbClr val="FFFFFF"/>
                </a:solidFill>
                <a:latin typeface="Short Stack"/>
                <a:ea typeface="Short Stack"/>
                <a:cs typeface="Short Stack"/>
                <a:sym typeface="Short Stack"/>
              </a:defRPr>
            </a:lvl8pPr>
            <a:lvl9pPr indent="1828800" algn="ctr" rtl="0">
              <a:spcBef>
                <a:spcPts val="0"/>
              </a:spcBef>
              <a:defRPr sz="72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0" y="1155700"/>
            <a:ext cx="5994399" cy="3568699"/>
          </a:xfrm>
          <a:prstGeom prst="rect">
            <a:avLst/>
          </a:prstGeom>
          <a:noFill/>
          <a:ln>
            <a:noFill/>
          </a:ln>
        </p:spPr>
        <p:txBody>
          <a:bodyPr lIns="91425" tIns="91425" rIns="91425" bIns="91425" anchor="b" anchorCtr="0"/>
          <a:lstStyle>
            <a:lvl1pPr rtl="0">
              <a:spcBef>
                <a:spcPts val="0"/>
              </a:spcBef>
              <a:defRPr sz="5800"/>
            </a:lvl1pPr>
            <a:lvl2pPr rtl="0">
              <a:spcBef>
                <a:spcPts val="0"/>
              </a:spcBef>
              <a:defRPr sz="7200">
                <a:solidFill>
                  <a:srgbClr val="FFFFFF"/>
                </a:solidFill>
                <a:latin typeface="Short Stack"/>
                <a:ea typeface="Short Stack"/>
                <a:cs typeface="Short Stack"/>
                <a:sym typeface="Short Stack"/>
              </a:defRPr>
            </a:lvl2pPr>
            <a:lvl3pPr rtl="0">
              <a:spcBef>
                <a:spcPts val="0"/>
              </a:spcBef>
              <a:defRPr sz="7200">
                <a:solidFill>
                  <a:srgbClr val="FFFFFF"/>
                </a:solidFill>
                <a:latin typeface="Short Stack"/>
                <a:ea typeface="Short Stack"/>
                <a:cs typeface="Short Stack"/>
                <a:sym typeface="Short Stack"/>
              </a:defRPr>
            </a:lvl3pPr>
            <a:lvl4pPr rtl="0">
              <a:spcBef>
                <a:spcPts val="0"/>
              </a:spcBef>
              <a:defRPr sz="7200">
                <a:solidFill>
                  <a:srgbClr val="FFFFFF"/>
                </a:solidFill>
                <a:latin typeface="Short Stack"/>
                <a:ea typeface="Short Stack"/>
                <a:cs typeface="Short Stack"/>
                <a:sym typeface="Short Stack"/>
              </a:defRPr>
            </a:lvl4pPr>
            <a:lvl5pPr rtl="0">
              <a:spcBef>
                <a:spcPts val="0"/>
              </a:spcBef>
              <a:defRPr sz="7200">
                <a:solidFill>
                  <a:srgbClr val="FFFFFF"/>
                </a:solidFill>
                <a:latin typeface="Short Stack"/>
                <a:ea typeface="Short Stack"/>
                <a:cs typeface="Short Stack"/>
                <a:sym typeface="Short Stack"/>
              </a:defRPr>
            </a:lvl5pPr>
            <a:lvl6pPr rtl="0">
              <a:spcBef>
                <a:spcPts val="0"/>
              </a:spcBef>
              <a:defRPr sz="7200">
                <a:solidFill>
                  <a:srgbClr val="FFFFFF"/>
                </a:solidFill>
                <a:latin typeface="Short Stack"/>
                <a:ea typeface="Short Stack"/>
                <a:cs typeface="Short Stack"/>
                <a:sym typeface="Short Stack"/>
              </a:defRPr>
            </a:lvl6pPr>
            <a:lvl7pPr rtl="0">
              <a:spcBef>
                <a:spcPts val="0"/>
              </a:spcBef>
              <a:defRPr sz="7200">
                <a:solidFill>
                  <a:srgbClr val="FFFFFF"/>
                </a:solidFill>
                <a:latin typeface="Short Stack"/>
                <a:ea typeface="Short Stack"/>
                <a:cs typeface="Short Stack"/>
                <a:sym typeface="Short Stack"/>
              </a:defRPr>
            </a:lvl7pPr>
            <a:lvl8pPr rtl="0">
              <a:spcBef>
                <a:spcPts val="0"/>
              </a:spcBef>
              <a:defRPr sz="7200">
                <a:solidFill>
                  <a:srgbClr val="FFFFFF"/>
                </a:solidFill>
                <a:latin typeface="Short Stack"/>
                <a:ea typeface="Short Stack"/>
                <a:cs typeface="Short Stack"/>
                <a:sym typeface="Short Stack"/>
              </a:defRPr>
            </a:lvl8pPr>
            <a:lvl9pPr rtl="0">
              <a:spcBef>
                <a:spcPts val="0"/>
              </a:spcBef>
              <a:defRPr sz="7200">
                <a:solidFill>
                  <a:srgbClr val="FFFFFF"/>
                </a:solidFill>
                <a:latin typeface="Short Stack"/>
                <a:ea typeface="Short Stack"/>
                <a:cs typeface="Short Stack"/>
                <a:sym typeface="Short Stack"/>
              </a:defRPr>
            </a:lvl9pPr>
          </a:lstStyle>
          <a:p>
            <a:endParaRPr/>
          </a:p>
        </p:txBody>
      </p:sp>
      <p:sp>
        <p:nvSpPr>
          <p:cNvPr id="20" name="Shape 20"/>
          <p:cNvSpPr txBox="1">
            <a:spLocks noGrp="1"/>
          </p:cNvSpPr>
          <p:nvPr>
            <p:ph type="body" idx="1"/>
          </p:nvPr>
        </p:nvSpPr>
        <p:spPr>
          <a:xfrm>
            <a:off x="609600" y="4762500"/>
            <a:ext cx="5994399" cy="3568699"/>
          </a:xfrm>
          <a:prstGeom prst="rect">
            <a:avLst/>
          </a:prstGeom>
          <a:noFill/>
          <a:ln>
            <a:noFill/>
          </a:ln>
        </p:spPr>
        <p:txBody>
          <a:bodyPr lIns="91425" tIns="91425" rIns="91425" bIns="91425" anchor="t" anchorCtr="0"/>
          <a:lstStyle>
            <a:lvl1pPr marL="0" indent="0" algn="ctr" rtl="0">
              <a:spcBef>
                <a:spcPts val="0"/>
              </a:spcBef>
              <a:buFont typeface="Short Stack"/>
              <a:buNone/>
              <a:defRPr sz="3600">
                <a:solidFill>
                  <a:srgbClr val="FFFFFF"/>
                </a:solidFill>
                <a:latin typeface="Short Stack"/>
                <a:ea typeface="Short Stack"/>
                <a:cs typeface="Short Stack"/>
                <a:sym typeface="Short Stack"/>
              </a:defRPr>
            </a:lvl1pPr>
            <a:lvl2pPr marL="0" indent="228600" algn="ctr" rtl="0">
              <a:spcBef>
                <a:spcPts val="0"/>
              </a:spcBef>
              <a:buFont typeface="Short Stack"/>
              <a:buNone/>
              <a:defRPr sz="3600">
                <a:solidFill>
                  <a:srgbClr val="FFFFFF"/>
                </a:solidFill>
                <a:latin typeface="Short Stack"/>
                <a:ea typeface="Short Stack"/>
                <a:cs typeface="Short Stack"/>
                <a:sym typeface="Short Stack"/>
              </a:defRPr>
            </a:lvl2pPr>
            <a:lvl3pPr marL="0" indent="457200" algn="ctr" rtl="0">
              <a:spcBef>
                <a:spcPts val="0"/>
              </a:spcBef>
              <a:buFont typeface="Short Stack"/>
              <a:buNone/>
              <a:defRPr sz="3600">
                <a:solidFill>
                  <a:srgbClr val="FFFFFF"/>
                </a:solidFill>
                <a:latin typeface="Short Stack"/>
                <a:ea typeface="Short Stack"/>
                <a:cs typeface="Short Stack"/>
                <a:sym typeface="Short Stack"/>
              </a:defRPr>
            </a:lvl3pPr>
            <a:lvl4pPr marL="0" indent="685800" algn="ctr" rtl="0">
              <a:spcBef>
                <a:spcPts val="0"/>
              </a:spcBef>
              <a:buFont typeface="Short Stack"/>
              <a:buNone/>
              <a:defRPr sz="3600">
                <a:solidFill>
                  <a:srgbClr val="FFFFFF"/>
                </a:solidFill>
                <a:latin typeface="Short Stack"/>
                <a:ea typeface="Short Stack"/>
                <a:cs typeface="Short Stack"/>
                <a:sym typeface="Short Stack"/>
              </a:defRPr>
            </a:lvl4pPr>
            <a:lvl5pPr marL="0" indent="914400" algn="ctr" rtl="0">
              <a:spcBef>
                <a:spcPts val="0"/>
              </a:spcBef>
              <a:buFont typeface="Short Stack"/>
              <a:buNone/>
              <a:defRPr sz="3600">
                <a:solidFill>
                  <a:srgbClr val="FFFFFF"/>
                </a:solidFill>
                <a:latin typeface="Short Stack"/>
                <a:ea typeface="Short Stack"/>
                <a:cs typeface="Short Stack"/>
                <a:sym typeface="Short Stack"/>
              </a:defRPr>
            </a:lvl5pPr>
            <a:lvl6pPr rtl="0">
              <a:spcBef>
                <a:spcPts val="0"/>
              </a:spcBef>
              <a:defRPr sz="3600">
                <a:solidFill>
                  <a:srgbClr val="FFFFFF"/>
                </a:solidFill>
                <a:latin typeface="Short Stack"/>
                <a:ea typeface="Short Stack"/>
                <a:cs typeface="Short Stack"/>
                <a:sym typeface="Short Stack"/>
              </a:defRPr>
            </a:lvl6pPr>
            <a:lvl7pPr rtl="0">
              <a:spcBef>
                <a:spcPts val="0"/>
              </a:spcBef>
              <a:defRPr sz="3600">
                <a:solidFill>
                  <a:srgbClr val="FFFFFF"/>
                </a:solidFill>
                <a:latin typeface="Short Stack"/>
                <a:ea typeface="Short Stack"/>
                <a:cs typeface="Short Stack"/>
                <a:sym typeface="Short Stack"/>
              </a:defRPr>
            </a:lvl7pPr>
            <a:lvl8pPr rtl="0">
              <a:spcBef>
                <a:spcPts val="0"/>
              </a:spcBef>
              <a:defRPr sz="3600">
                <a:solidFill>
                  <a:srgbClr val="FFFFFF"/>
                </a:solidFill>
                <a:latin typeface="Short Stack"/>
                <a:ea typeface="Short Stack"/>
                <a:cs typeface="Short Stack"/>
                <a:sym typeface="Short Stack"/>
              </a:defRPr>
            </a:lvl8pPr>
            <a:lvl9pPr rtl="0">
              <a:spcBef>
                <a:spcPts val="0"/>
              </a:spcBef>
              <a:defRPr sz="36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Top">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270000" y="203200"/>
            <a:ext cx="10464800" cy="2540000"/>
          </a:xfrm>
          <a:prstGeom prst="rect">
            <a:avLst/>
          </a:prstGeom>
          <a:noFill/>
          <a:ln>
            <a:noFill/>
          </a:ln>
        </p:spPr>
        <p:txBody>
          <a:bodyPr lIns="91425" tIns="91425" rIns="91425" bIns="91425" anchor="ctr" anchorCtr="0"/>
          <a:lstStyle>
            <a:lvl1pPr algn="ctr" rtl="0">
              <a:spcBef>
                <a:spcPts val="0"/>
              </a:spcBef>
              <a:defRPr sz="7200">
                <a:solidFill>
                  <a:srgbClr val="FFFFFF"/>
                </a:solidFill>
                <a:latin typeface="Short Stack"/>
                <a:ea typeface="Short Stack"/>
                <a:cs typeface="Short Stack"/>
                <a:sym typeface="Short Stack"/>
              </a:defRPr>
            </a:lvl1pPr>
            <a:lvl2pPr indent="228600" algn="ctr" rtl="0">
              <a:spcBef>
                <a:spcPts val="0"/>
              </a:spcBef>
              <a:defRPr sz="7200">
                <a:solidFill>
                  <a:srgbClr val="FFFFFF"/>
                </a:solidFill>
                <a:latin typeface="Short Stack"/>
                <a:ea typeface="Short Stack"/>
                <a:cs typeface="Short Stack"/>
                <a:sym typeface="Short Stack"/>
              </a:defRPr>
            </a:lvl2pPr>
            <a:lvl3pPr indent="457200" algn="ctr" rtl="0">
              <a:spcBef>
                <a:spcPts val="0"/>
              </a:spcBef>
              <a:defRPr sz="7200">
                <a:solidFill>
                  <a:srgbClr val="FFFFFF"/>
                </a:solidFill>
                <a:latin typeface="Short Stack"/>
                <a:ea typeface="Short Stack"/>
                <a:cs typeface="Short Stack"/>
                <a:sym typeface="Short Stack"/>
              </a:defRPr>
            </a:lvl3pPr>
            <a:lvl4pPr indent="685800" algn="ctr" rtl="0">
              <a:spcBef>
                <a:spcPts val="0"/>
              </a:spcBef>
              <a:defRPr sz="7200">
                <a:solidFill>
                  <a:srgbClr val="FFFFFF"/>
                </a:solidFill>
                <a:latin typeface="Short Stack"/>
                <a:ea typeface="Short Stack"/>
                <a:cs typeface="Short Stack"/>
                <a:sym typeface="Short Stack"/>
              </a:defRPr>
            </a:lvl4pPr>
            <a:lvl5pPr indent="914400" algn="ctr" rtl="0">
              <a:spcBef>
                <a:spcPts val="0"/>
              </a:spcBef>
              <a:defRPr sz="7200">
                <a:solidFill>
                  <a:srgbClr val="FFFFFF"/>
                </a:solidFill>
                <a:latin typeface="Short Stack"/>
                <a:ea typeface="Short Stack"/>
                <a:cs typeface="Short Stack"/>
                <a:sym typeface="Short Stack"/>
              </a:defRPr>
            </a:lvl5pPr>
            <a:lvl6pPr indent="1143000" algn="ctr" rtl="0">
              <a:spcBef>
                <a:spcPts val="0"/>
              </a:spcBef>
              <a:defRPr sz="7200">
                <a:solidFill>
                  <a:srgbClr val="FFFFFF"/>
                </a:solidFill>
                <a:latin typeface="Short Stack"/>
                <a:ea typeface="Short Stack"/>
                <a:cs typeface="Short Stack"/>
                <a:sym typeface="Short Stack"/>
              </a:defRPr>
            </a:lvl6pPr>
            <a:lvl7pPr indent="1371600" algn="ctr" rtl="0">
              <a:spcBef>
                <a:spcPts val="0"/>
              </a:spcBef>
              <a:defRPr sz="7200">
                <a:solidFill>
                  <a:srgbClr val="FFFFFF"/>
                </a:solidFill>
                <a:latin typeface="Short Stack"/>
                <a:ea typeface="Short Stack"/>
                <a:cs typeface="Short Stack"/>
                <a:sym typeface="Short Stack"/>
              </a:defRPr>
            </a:lvl7pPr>
            <a:lvl8pPr indent="1600200" algn="ctr" rtl="0">
              <a:spcBef>
                <a:spcPts val="0"/>
              </a:spcBef>
              <a:defRPr sz="7200">
                <a:solidFill>
                  <a:srgbClr val="FFFFFF"/>
                </a:solidFill>
                <a:latin typeface="Short Stack"/>
                <a:ea typeface="Short Stack"/>
                <a:cs typeface="Short Stack"/>
                <a:sym typeface="Short Stack"/>
              </a:defRPr>
            </a:lvl8pPr>
            <a:lvl9pPr indent="1828800" algn="ctr" rtl="0">
              <a:spcBef>
                <a:spcPts val="0"/>
              </a:spcBef>
              <a:defRPr sz="72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270000" y="203200"/>
            <a:ext cx="10464800" cy="2540000"/>
          </a:xfrm>
          <a:prstGeom prst="rect">
            <a:avLst/>
          </a:prstGeom>
          <a:noFill/>
          <a:ln>
            <a:noFill/>
          </a:ln>
        </p:spPr>
        <p:txBody>
          <a:bodyPr lIns="91425" tIns="91425" rIns="91425" bIns="91425" anchor="ctr" anchorCtr="0"/>
          <a:lstStyle>
            <a:lvl1pPr algn="ctr" rtl="0">
              <a:spcBef>
                <a:spcPts val="0"/>
              </a:spcBef>
              <a:defRPr sz="7200">
                <a:solidFill>
                  <a:srgbClr val="FFFFFF"/>
                </a:solidFill>
                <a:latin typeface="Short Stack"/>
                <a:ea typeface="Short Stack"/>
                <a:cs typeface="Short Stack"/>
                <a:sym typeface="Short Stack"/>
              </a:defRPr>
            </a:lvl1pPr>
            <a:lvl2pPr indent="228600" algn="ctr" rtl="0">
              <a:spcBef>
                <a:spcPts val="0"/>
              </a:spcBef>
              <a:defRPr sz="7200">
                <a:solidFill>
                  <a:srgbClr val="FFFFFF"/>
                </a:solidFill>
                <a:latin typeface="Short Stack"/>
                <a:ea typeface="Short Stack"/>
                <a:cs typeface="Short Stack"/>
                <a:sym typeface="Short Stack"/>
              </a:defRPr>
            </a:lvl2pPr>
            <a:lvl3pPr indent="457200" algn="ctr" rtl="0">
              <a:spcBef>
                <a:spcPts val="0"/>
              </a:spcBef>
              <a:defRPr sz="7200">
                <a:solidFill>
                  <a:srgbClr val="FFFFFF"/>
                </a:solidFill>
                <a:latin typeface="Short Stack"/>
                <a:ea typeface="Short Stack"/>
                <a:cs typeface="Short Stack"/>
                <a:sym typeface="Short Stack"/>
              </a:defRPr>
            </a:lvl3pPr>
            <a:lvl4pPr indent="685800" algn="ctr" rtl="0">
              <a:spcBef>
                <a:spcPts val="0"/>
              </a:spcBef>
              <a:defRPr sz="7200">
                <a:solidFill>
                  <a:srgbClr val="FFFFFF"/>
                </a:solidFill>
                <a:latin typeface="Short Stack"/>
                <a:ea typeface="Short Stack"/>
                <a:cs typeface="Short Stack"/>
                <a:sym typeface="Short Stack"/>
              </a:defRPr>
            </a:lvl4pPr>
            <a:lvl5pPr indent="914400" algn="ctr" rtl="0">
              <a:spcBef>
                <a:spcPts val="0"/>
              </a:spcBef>
              <a:defRPr sz="7200">
                <a:solidFill>
                  <a:srgbClr val="FFFFFF"/>
                </a:solidFill>
                <a:latin typeface="Short Stack"/>
                <a:ea typeface="Short Stack"/>
                <a:cs typeface="Short Stack"/>
                <a:sym typeface="Short Stack"/>
              </a:defRPr>
            </a:lvl5pPr>
            <a:lvl6pPr indent="1143000" algn="ctr" rtl="0">
              <a:spcBef>
                <a:spcPts val="0"/>
              </a:spcBef>
              <a:defRPr sz="7200">
                <a:solidFill>
                  <a:srgbClr val="FFFFFF"/>
                </a:solidFill>
                <a:latin typeface="Short Stack"/>
                <a:ea typeface="Short Stack"/>
                <a:cs typeface="Short Stack"/>
                <a:sym typeface="Short Stack"/>
              </a:defRPr>
            </a:lvl6pPr>
            <a:lvl7pPr indent="1371600" algn="ctr" rtl="0">
              <a:spcBef>
                <a:spcPts val="0"/>
              </a:spcBef>
              <a:defRPr sz="7200">
                <a:solidFill>
                  <a:srgbClr val="FFFFFF"/>
                </a:solidFill>
                <a:latin typeface="Short Stack"/>
                <a:ea typeface="Short Stack"/>
                <a:cs typeface="Short Stack"/>
                <a:sym typeface="Short Stack"/>
              </a:defRPr>
            </a:lvl7pPr>
            <a:lvl8pPr indent="1600200" algn="ctr" rtl="0">
              <a:spcBef>
                <a:spcPts val="0"/>
              </a:spcBef>
              <a:defRPr sz="7200">
                <a:solidFill>
                  <a:srgbClr val="FFFFFF"/>
                </a:solidFill>
                <a:latin typeface="Short Stack"/>
                <a:ea typeface="Short Stack"/>
                <a:cs typeface="Short Stack"/>
                <a:sym typeface="Short Stack"/>
              </a:defRPr>
            </a:lvl8pPr>
            <a:lvl9pPr indent="1828800" algn="ctr" rtl="0">
              <a:spcBef>
                <a:spcPts val="0"/>
              </a:spcBef>
              <a:defRPr sz="7200">
                <a:solidFill>
                  <a:srgbClr val="FFFFFF"/>
                </a:solidFill>
                <a:latin typeface="Short Stack"/>
                <a:ea typeface="Short Stack"/>
                <a:cs typeface="Short Stack"/>
                <a:sym typeface="Short Stack"/>
              </a:defRPr>
            </a:lvl9pPr>
          </a:lstStyle>
          <a:p>
            <a:endParaRPr/>
          </a:p>
        </p:txBody>
      </p:sp>
      <p:sp>
        <p:nvSpPr>
          <p:cNvPr id="25" name="Shape 25"/>
          <p:cNvSpPr txBox="1">
            <a:spLocks noGrp="1"/>
          </p:cNvSpPr>
          <p:nvPr>
            <p:ph type="body" idx="1"/>
          </p:nvPr>
        </p:nvSpPr>
        <p:spPr>
          <a:xfrm>
            <a:off x="1270000" y="2946400"/>
            <a:ext cx="5270499" cy="6096000"/>
          </a:xfrm>
          <a:prstGeom prst="rect">
            <a:avLst/>
          </a:prstGeom>
          <a:noFill/>
          <a:ln>
            <a:noFill/>
          </a:ln>
        </p:spPr>
        <p:txBody>
          <a:bodyPr lIns="91425" tIns="91425" rIns="91425" bIns="91425" anchor="ctr" anchorCtr="0"/>
          <a:lstStyle>
            <a:lvl1pPr marL="482600" indent="-279400" rtl="0">
              <a:spcBef>
                <a:spcPts val="3200"/>
              </a:spcBef>
              <a:buFont typeface="Cabin"/>
              <a:buChar char="•"/>
              <a:defRPr sz="3200"/>
            </a:lvl1pPr>
            <a:lvl2pPr marL="965200" indent="-279400" rtl="0">
              <a:spcBef>
                <a:spcPts val="3200"/>
              </a:spcBef>
              <a:buFont typeface="Cabin"/>
              <a:buChar char="•"/>
              <a:defRPr sz="3200"/>
            </a:lvl2pPr>
            <a:lvl3pPr marL="1447800" indent="-279400" rtl="0">
              <a:spcBef>
                <a:spcPts val="3200"/>
              </a:spcBef>
              <a:buFont typeface="Cabin"/>
              <a:buChar char="•"/>
              <a:defRPr sz="3200"/>
            </a:lvl3pPr>
            <a:lvl4pPr marL="1930400" indent="-279400" rtl="0">
              <a:spcBef>
                <a:spcPts val="3200"/>
              </a:spcBef>
              <a:buFont typeface="Cabin"/>
              <a:buChar char="•"/>
              <a:defRPr sz="3200"/>
            </a:lvl4pPr>
            <a:lvl5pPr marL="2413000" indent="-279400" rtl="0">
              <a:spcBef>
                <a:spcPts val="3200"/>
              </a:spcBef>
              <a:buFont typeface="Cabin"/>
              <a:buChar char="•"/>
              <a:defRPr sz="3200"/>
            </a:lvl5pPr>
            <a:lvl6pPr rtl="0">
              <a:spcBef>
                <a:spcPts val="0"/>
              </a:spcBef>
              <a:defRPr sz="3600">
                <a:solidFill>
                  <a:srgbClr val="FFFFFF"/>
                </a:solidFill>
                <a:latin typeface="Short Stack"/>
                <a:ea typeface="Short Stack"/>
                <a:cs typeface="Short Stack"/>
                <a:sym typeface="Short Stack"/>
              </a:defRPr>
            </a:lvl6pPr>
            <a:lvl7pPr rtl="0">
              <a:spcBef>
                <a:spcPts val="0"/>
              </a:spcBef>
              <a:defRPr sz="3600">
                <a:solidFill>
                  <a:srgbClr val="FFFFFF"/>
                </a:solidFill>
                <a:latin typeface="Short Stack"/>
                <a:ea typeface="Short Stack"/>
                <a:cs typeface="Short Stack"/>
                <a:sym typeface="Short Stack"/>
              </a:defRPr>
            </a:lvl7pPr>
            <a:lvl8pPr rtl="0">
              <a:spcBef>
                <a:spcPts val="0"/>
              </a:spcBef>
              <a:defRPr sz="3600">
                <a:solidFill>
                  <a:srgbClr val="FFFFFF"/>
                </a:solidFill>
                <a:latin typeface="Short Stack"/>
                <a:ea typeface="Short Stack"/>
                <a:cs typeface="Short Stack"/>
                <a:sym typeface="Short Stack"/>
              </a:defRPr>
            </a:lvl8pPr>
            <a:lvl9pPr rtl="0">
              <a:spcBef>
                <a:spcPts val="0"/>
              </a:spcBef>
              <a:defRPr sz="36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s">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270000" y="1066800"/>
            <a:ext cx="10464800" cy="7619999"/>
          </a:xfrm>
          <a:prstGeom prst="rect">
            <a:avLst/>
          </a:prstGeom>
          <a:noFill/>
          <a:ln>
            <a:noFill/>
          </a:ln>
        </p:spPr>
        <p:txBody>
          <a:bodyPr lIns="91425" tIns="91425" rIns="91425" bIns="91425" anchor="ctr" anchorCtr="0"/>
          <a:lstStyle>
            <a:lvl1pPr rtl="0">
              <a:spcBef>
                <a:spcPts val="0"/>
              </a:spcBef>
              <a:buFont typeface="Short Stack"/>
              <a:buChar char="•"/>
              <a:defRPr sz="3600">
                <a:solidFill>
                  <a:srgbClr val="FFFFFF"/>
                </a:solidFill>
                <a:latin typeface="Short Stack"/>
                <a:ea typeface="Short Stack"/>
                <a:cs typeface="Short Stack"/>
                <a:sym typeface="Short Stack"/>
              </a:defRPr>
            </a:lvl1pPr>
            <a:lvl2pPr rtl="0">
              <a:spcBef>
                <a:spcPts val="0"/>
              </a:spcBef>
              <a:buFont typeface="Short Stack"/>
              <a:buChar char="•"/>
              <a:defRPr sz="3600">
                <a:solidFill>
                  <a:srgbClr val="FFFFFF"/>
                </a:solidFill>
                <a:latin typeface="Short Stack"/>
                <a:ea typeface="Short Stack"/>
                <a:cs typeface="Short Stack"/>
                <a:sym typeface="Short Stack"/>
              </a:defRPr>
            </a:lvl2pPr>
            <a:lvl3pPr rtl="0">
              <a:spcBef>
                <a:spcPts val="0"/>
              </a:spcBef>
              <a:buFont typeface="Short Stack"/>
              <a:buChar char="•"/>
              <a:defRPr sz="3600">
                <a:solidFill>
                  <a:srgbClr val="FFFFFF"/>
                </a:solidFill>
                <a:latin typeface="Short Stack"/>
                <a:ea typeface="Short Stack"/>
                <a:cs typeface="Short Stack"/>
                <a:sym typeface="Short Stack"/>
              </a:defRPr>
            </a:lvl3pPr>
            <a:lvl4pPr rtl="0">
              <a:spcBef>
                <a:spcPts val="0"/>
              </a:spcBef>
              <a:buFont typeface="Short Stack"/>
              <a:buChar char="•"/>
              <a:defRPr sz="3600">
                <a:solidFill>
                  <a:srgbClr val="FFFFFF"/>
                </a:solidFill>
                <a:latin typeface="Short Stack"/>
                <a:ea typeface="Short Stack"/>
                <a:cs typeface="Short Stack"/>
                <a:sym typeface="Short Stack"/>
              </a:defRPr>
            </a:lvl4pPr>
            <a:lvl5pPr rtl="0">
              <a:spcBef>
                <a:spcPts val="0"/>
              </a:spcBef>
              <a:buFont typeface="Short Stack"/>
              <a:buChar char="•"/>
              <a:defRPr sz="3600">
                <a:solidFill>
                  <a:srgbClr val="FFFFFF"/>
                </a:solidFill>
                <a:latin typeface="Short Stack"/>
                <a:ea typeface="Short Stack"/>
                <a:cs typeface="Short Stack"/>
                <a:sym typeface="Short Stack"/>
              </a:defRPr>
            </a:lvl5pPr>
            <a:lvl6pPr rtl="0">
              <a:spcBef>
                <a:spcPts val="0"/>
              </a:spcBef>
              <a:defRPr sz="3600">
                <a:solidFill>
                  <a:srgbClr val="FFFFFF"/>
                </a:solidFill>
                <a:latin typeface="Short Stack"/>
                <a:ea typeface="Short Stack"/>
                <a:cs typeface="Short Stack"/>
                <a:sym typeface="Short Stack"/>
              </a:defRPr>
            </a:lvl6pPr>
            <a:lvl7pPr rtl="0">
              <a:spcBef>
                <a:spcPts val="0"/>
              </a:spcBef>
              <a:defRPr sz="3600">
                <a:solidFill>
                  <a:srgbClr val="FFFFFF"/>
                </a:solidFill>
                <a:latin typeface="Short Stack"/>
                <a:ea typeface="Short Stack"/>
                <a:cs typeface="Short Stack"/>
                <a:sym typeface="Short Stack"/>
              </a:defRPr>
            </a:lvl7pPr>
            <a:lvl8pPr rtl="0">
              <a:spcBef>
                <a:spcPts val="0"/>
              </a:spcBef>
              <a:defRPr sz="3600">
                <a:solidFill>
                  <a:srgbClr val="FFFFFF"/>
                </a:solidFill>
                <a:latin typeface="Short Stack"/>
                <a:ea typeface="Short Stack"/>
                <a:cs typeface="Short Stack"/>
                <a:sym typeface="Short Stack"/>
              </a:defRPr>
            </a:lvl8pPr>
            <a:lvl9pPr rtl="0">
              <a:spcBef>
                <a:spcPts val="0"/>
              </a:spcBef>
              <a:defRPr sz="3600">
                <a:solidFill>
                  <a:srgbClr val="FFFFFF"/>
                </a:solidFill>
                <a:latin typeface="Short Stack"/>
                <a:ea typeface="Short Stack"/>
                <a:cs typeface="Short Stack"/>
                <a:sym typeface="Short Stac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 3 Up">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1270000" y="203200"/>
            <a:ext cx="10464800" cy="2540000"/>
          </a:xfrm>
          <a:prstGeom prst="rect">
            <a:avLst/>
          </a:prstGeom>
          <a:noFill/>
          <a:ln>
            <a:noFill/>
          </a:ln>
        </p:spPr>
        <p:txBody>
          <a:bodyPr lIns="91425" tIns="91425" rIns="91425" bIns="91425" anchor="ctr" anchorCtr="0"/>
          <a:lstStyle>
            <a:lvl1pPr marL="0" marR="0" indent="0" algn="ctr" rtl="0">
              <a:spcBef>
                <a:spcPts val="0"/>
              </a:spcBef>
              <a:defRPr sz="7200" b="0" i="0" u="none" strike="noStrike" cap="none" baseline="0">
                <a:solidFill>
                  <a:srgbClr val="FFFFFF"/>
                </a:solidFill>
                <a:latin typeface="Short Stack"/>
                <a:ea typeface="Short Stack"/>
                <a:cs typeface="Short Stack"/>
                <a:sym typeface="Short Stack"/>
              </a:defRPr>
            </a:lvl1pPr>
            <a:lvl2pPr marL="0" marR="0" indent="228600" algn="ctr" rtl="0">
              <a:spcBef>
                <a:spcPts val="0"/>
              </a:spcBef>
              <a:defRPr sz="7200" b="0" i="0" u="none" strike="noStrike" cap="none" baseline="0">
                <a:solidFill>
                  <a:srgbClr val="FFFFFF"/>
                </a:solidFill>
                <a:latin typeface="Short Stack"/>
                <a:ea typeface="Short Stack"/>
                <a:cs typeface="Short Stack"/>
                <a:sym typeface="Short Stack"/>
              </a:defRPr>
            </a:lvl2pPr>
            <a:lvl3pPr marL="0" marR="0" indent="457200" algn="ctr" rtl="0">
              <a:spcBef>
                <a:spcPts val="0"/>
              </a:spcBef>
              <a:defRPr sz="7200" b="0" i="0" u="none" strike="noStrike" cap="none" baseline="0">
                <a:solidFill>
                  <a:srgbClr val="FFFFFF"/>
                </a:solidFill>
                <a:latin typeface="Short Stack"/>
                <a:ea typeface="Short Stack"/>
                <a:cs typeface="Short Stack"/>
                <a:sym typeface="Short Stack"/>
              </a:defRPr>
            </a:lvl3pPr>
            <a:lvl4pPr marL="0" marR="0" indent="685800" algn="ctr" rtl="0">
              <a:spcBef>
                <a:spcPts val="0"/>
              </a:spcBef>
              <a:defRPr sz="7200" b="0" i="0" u="none" strike="noStrike" cap="none" baseline="0">
                <a:solidFill>
                  <a:srgbClr val="FFFFFF"/>
                </a:solidFill>
                <a:latin typeface="Short Stack"/>
                <a:ea typeface="Short Stack"/>
                <a:cs typeface="Short Stack"/>
                <a:sym typeface="Short Stack"/>
              </a:defRPr>
            </a:lvl4pPr>
            <a:lvl5pPr marL="0" marR="0" indent="914400" algn="ctr" rtl="0">
              <a:spcBef>
                <a:spcPts val="0"/>
              </a:spcBef>
              <a:defRPr sz="7200" b="0" i="0" u="none" strike="noStrike" cap="none" baseline="0">
                <a:solidFill>
                  <a:srgbClr val="FFFFFF"/>
                </a:solidFill>
                <a:latin typeface="Short Stack"/>
                <a:ea typeface="Short Stack"/>
                <a:cs typeface="Short Stack"/>
                <a:sym typeface="Short Stack"/>
              </a:defRPr>
            </a:lvl5pPr>
            <a:lvl6pPr marL="0" marR="0" indent="1143000" algn="ctr" rtl="0">
              <a:spcBef>
                <a:spcPts val="0"/>
              </a:spcBef>
              <a:defRPr sz="7200" b="0" i="0" u="none" strike="noStrike" cap="none" baseline="0">
                <a:solidFill>
                  <a:srgbClr val="FFFFFF"/>
                </a:solidFill>
                <a:latin typeface="Short Stack"/>
                <a:ea typeface="Short Stack"/>
                <a:cs typeface="Short Stack"/>
                <a:sym typeface="Short Stack"/>
              </a:defRPr>
            </a:lvl6pPr>
            <a:lvl7pPr marL="0" marR="0" indent="1371600" algn="ctr" rtl="0">
              <a:spcBef>
                <a:spcPts val="0"/>
              </a:spcBef>
              <a:defRPr sz="7200" b="0" i="0" u="none" strike="noStrike" cap="none" baseline="0">
                <a:solidFill>
                  <a:srgbClr val="FFFFFF"/>
                </a:solidFill>
                <a:latin typeface="Short Stack"/>
                <a:ea typeface="Short Stack"/>
                <a:cs typeface="Short Stack"/>
                <a:sym typeface="Short Stack"/>
              </a:defRPr>
            </a:lvl7pPr>
            <a:lvl8pPr marL="0" marR="0" indent="1600200" algn="ctr" rtl="0">
              <a:spcBef>
                <a:spcPts val="0"/>
              </a:spcBef>
              <a:defRPr sz="7200" b="0" i="0" u="none" strike="noStrike" cap="none" baseline="0">
                <a:solidFill>
                  <a:srgbClr val="FFFFFF"/>
                </a:solidFill>
                <a:latin typeface="Short Stack"/>
                <a:ea typeface="Short Stack"/>
                <a:cs typeface="Short Stack"/>
                <a:sym typeface="Short Stack"/>
              </a:defRPr>
            </a:lvl8pPr>
            <a:lvl9pPr marL="0" marR="0" indent="1828800" algn="ctr" rtl="0">
              <a:spcBef>
                <a:spcPts val="0"/>
              </a:spcBef>
              <a:defRPr sz="7200" b="0" i="0" u="none" strike="noStrike" cap="none" baseline="0">
                <a:solidFill>
                  <a:srgbClr val="FFFFFF"/>
                </a:solidFill>
                <a:latin typeface="Short Stack"/>
                <a:ea typeface="Short Stack"/>
                <a:cs typeface="Short Stack"/>
                <a:sym typeface="Short Stack"/>
              </a:defRPr>
            </a:lvl9pPr>
          </a:lstStyle>
          <a:p>
            <a:endParaRPr/>
          </a:p>
        </p:txBody>
      </p:sp>
      <p:sp>
        <p:nvSpPr>
          <p:cNvPr id="6" name="Shape 6"/>
          <p:cNvSpPr txBox="1">
            <a:spLocks noGrp="1"/>
          </p:cNvSpPr>
          <p:nvPr>
            <p:ph type="body" idx="1"/>
          </p:nvPr>
        </p:nvSpPr>
        <p:spPr>
          <a:xfrm>
            <a:off x="1270000" y="2768600"/>
            <a:ext cx="10464800" cy="5740400"/>
          </a:xfrm>
          <a:prstGeom prst="rect">
            <a:avLst/>
          </a:prstGeom>
          <a:noFill/>
          <a:ln>
            <a:noFill/>
          </a:ln>
        </p:spPr>
        <p:txBody>
          <a:bodyPr lIns="91425" tIns="91425" rIns="91425" bIns="91425" anchor="ctr" anchorCtr="0"/>
          <a:lstStyle>
            <a:lvl1pPr marL="571500" marR="0" indent="-473202"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1pPr>
            <a:lvl2pPr marL="1143000" marR="0" indent="-473202"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2pPr>
            <a:lvl3pPr marL="1714500" marR="0" indent="-473202"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3pPr>
            <a:lvl4pPr marL="2286000" marR="0" indent="-473201"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4pPr>
            <a:lvl5pPr marL="2857500" marR="0" indent="-473201"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5pPr>
            <a:lvl6pPr marL="3429000" marR="0" indent="-473201"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6pPr>
            <a:lvl7pPr marL="4000500" marR="0" indent="-473202"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7pPr>
            <a:lvl8pPr marL="4572000" marR="0" indent="-473202"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8pPr>
            <a:lvl9pPr marL="5143500" marR="0" indent="-473202" algn="l" rtl="0">
              <a:spcBef>
                <a:spcPts val="3600"/>
              </a:spcBef>
              <a:buClr>
                <a:srgbClr val="FFFFFF"/>
              </a:buClr>
              <a:buFont typeface="Short Stack"/>
              <a:buChar char="•"/>
              <a:defRPr sz="3600" b="0" i="0" u="none" strike="noStrike" cap="none" baseline="0">
                <a:solidFill>
                  <a:srgbClr val="FFFFFF"/>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75450" y="203200"/>
            <a:ext cx="12272399" cy="3251999"/>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6600" b="1" dirty="0">
                <a:solidFill>
                  <a:schemeClr val="accent5"/>
                </a:solidFill>
              </a:rPr>
              <a:t>Farm to Preschool</a:t>
            </a:r>
            <a:br>
              <a:rPr lang="en-US" sz="6600" b="1" dirty="0">
                <a:solidFill>
                  <a:schemeClr val="accent5"/>
                </a:solidFill>
              </a:rPr>
            </a:br>
            <a:r>
              <a:rPr lang="en-US" sz="5040" b="1" i="0" u="none" strike="noStrike" cap="none" baseline="0" dirty="0">
                <a:solidFill>
                  <a:schemeClr val="accent5"/>
                </a:solidFill>
                <a:sym typeface="Short Stack"/>
              </a:rPr>
              <a:t>Making Connections and Developing Infrastructure </a:t>
            </a:r>
          </a:p>
        </p:txBody>
      </p:sp>
      <p:sp>
        <p:nvSpPr>
          <p:cNvPr id="34" name="Shape 34"/>
          <p:cNvSpPr txBox="1">
            <a:spLocks noGrp="1"/>
          </p:cNvSpPr>
          <p:nvPr>
            <p:ph type="body" idx="1"/>
          </p:nvPr>
        </p:nvSpPr>
        <p:spPr>
          <a:xfrm>
            <a:off x="62614" y="2768600"/>
            <a:ext cx="10008644" cy="6849683"/>
          </a:xfrm>
          <a:prstGeom prst="rect">
            <a:avLst/>
          </a:prstGeom>
          <a:noFill/>
          <a:ln>
            <a:noFill/>
          </a:ln>
        </p:spPr>
        <p:txBody>
          <a:bodyPr lIns="0" tIns="0" rIns="0" bIns="0" anchor="ctr" anchorCtr="0">
            <a:noAutofit/>
          </a:bodyPr>
          <a:lstStyle/>
          <a:p>
            <a:pPr marL="571500" marR="0" lvl="0" indent="-571500" algn="l" rtl="0">
              <a:spcBef>
                <a:spcPts val="0"/>
              </a:spcBef>
              <a:buClr>
                <a:srgbClr val="FFFFFF"/>
              </a:buClr>
              <a:buSzPct val="42999"/>
              <a:buFont typeface="Short Stack"/>
              <a:buChar char="•"/>
            </a:pPr>
            <a:r>
              <a:rPr lang="en-US" sz="3600" b="0" i="0" u="none" strike="noStrike" cap="none" baseline="0" dirty="0">
                <a:solidFill>
                  <a:srgbClr val="FFFFFF"/>
                </a:solidFill>
                <a:latin typeface="Short Stack"/>
                <a:ea typeface="Short Stack"/>
                <a:cs typeface="Short Stack"/>
                <a:sym typeface="Short Stack"/>
              </a:rPr>
              <a:t>Bryan Brown, BS Food Science,</a:t>
            </a:r>
            <a:br>
              <a:rPr lang="en-US" sz="3600" b="0" i="0" u="none" strike="noStrike" cap="none" baseline="0" dirty="0">
                <a:solidFill>
                  <a:srgbClr val="FFFFFF"/>
                </a:solidFill>
                <a:latin typeface="Short Stack"/>
                <a:ea typeface="Short Stack"/>
                <a:cs typeface="Short Stack"/>
                <a:sym typeface="Short Stack"/>
              </a:rPr>
            </a:br>
            <a:r>
              <a:rPr lang="en-US" sz="3600" b="0" i="0" u="none" strike="noStrike" cap="none" baseline="0" dirty="0">
                <a:solidFill>
                  <a:srgbClr val="FFFFFF"/>
                </a:solidFill>
                <a:latin typeface="Short Stack"/>
                <a:ea typeface="Short Stack"/>
                <a:cs typeface="Short Stack"/>
                <a:sym typeface="Short Stack"/>
              </a:rPr>
              <a:t>Food Program Manager</a:t>
            </a:r>
          </a:p>
          <a:p>
            <a:pPr marL="571500" marR="0" lvl="0" indent="-571500" algn="l" rtl="0">
              <a:spcBef>
                <a:spcPts val="3600"/>
              </a:spcBef>
              <a:buClr>
                <a:srgbClr val="FFFFFF"/>
              </a:buClr>
              <a:buSzPct val="42999"/>
              <a:buFont typeface="Short Stack"/>
              <a:buChar char="•"/>
            </a:pPr>
            <a:r>
              <a:rPr lang="en-US" sz="3600" b="0" i="0" u="none" strike="noStrike" cap="none" baseline="0" dirty="0">
                <a:solidFill>
                  <a:srgbClr val="FFFFFF"/>
                </a:solidFill>
                <a:latin typeface="Short Stack"/>
                <a:ea typeface="Short Stack"/>
                <a:cs typeface="Short Stack"/>
                <a:sym typeface="Short Stack"/>
              </a:rPr>
              <a:t>Wendy </a:t>
            </a:r>
            <a:r>
              <a:rPr lang="en-US" sz="3600" b="0" i="0" u="none" strike="noStrike" cap="none" baseline="0" dirty="0" err="1">
                <a:solidFill>
                  <a:srgbClr val="FFFFFF"/>
                </a:solidFill>
                <a:latin typeface="Short Stack"/>
                <a:ea typeface="Short Stack"/>
                <a:cs typeface="Short Stack"/>
                <a:sym typeface="Short Stack"/>
              </a:rPr>
              <a:t>Minarik</a:t>
            </a:r>
            <a:r>
              <a:rPr lang="en-US" sz="3600" b="0" i="0" u="none" strike="noStrike" cap="none" baseline="0" dirty="0">
                <a:solidFill>
                  <a:srgbClr val="FFFFFF"/>
                </a:solidFill>
                <a:latin typeface="Short Stack"/>
                <a:ea typeface="Short Stack"/>
                <a:cs typeface="Short Stack"/>
                <a:sym typeface="Short Stack"/>
              </a:rPr>
              <a:t>, MPP, RDN - </a:t>
            </a:r>
            <a:br>
              <a:rPr lang="en-US" sz="3600" b="0" i="0" u="none" strike="noStrike" cap="none" baseline="0" dirty="0">
                <a:solidFill>
                  <a:srgbClr val="FFFFFF"/>
                </a:solidFill>
                <a:latin typeface="Short Stack"/>
                <a:ea typeface="Short Stack"/>
                <a:cs typeface="Short Stack"/>
                <a:sym typeface="Short Stack"/>
              </a:rPr>
            </a:br>
            <a:r>
              <a:rPr lang="en-US" sz="3600" b="0" i="0" u="none" strike="noStrike" cap="none" baseline="0" dirty="0">
                <a:solidFill>
                  <a:srgbClr val="FFFFFF"/>
                </a:solidFill>
                <a:latin typeface="Short Stack"/>
                <a:ea typeface="Short Stack"/>
                <a:cs typeface="Short Stack"/>
                <a:sym typeface="Short Stack"/>
              </a:rPr>
              <a:t>Nutrition Coordinator</a:t>
            </a:r>
          </a:p>
          <a:p>
            <a:pPr marL="571500" marR="0" lvl="0" indent="-571500" algn="l" rtl="0">
              <a:spcBef>
                <a:spcPts val="3600"/>
              </a:spcBef>
              <a:buClr>
                <a:srgbClr val="FFFFFF"/>
              </a:buClr>
              <a:buSzPct val="42999"/>
              <a:buFont typeface="Short Stack"/>
              <a:buChar char="•"/>
            </a:pPr>
            <a:r>
              <a:rPr lang="en-US" sz="3600" b="0" i="0" u="none" strike="noStrike" cap="none" baseline="0" dirty="0">
                <a:solidFill>
                  <a:srgbClr val="FFFFFF"/>
                </a:solidFill>
                <a:latin typeface="Short Stack"/>
                <a:ea typeface="Short Stack"/>
                <a:cs typeface="Short Stack"/>
                <a:sym typeface="Short Stack"/>
              </a:rPr>
              <a:t>Mariah Marten</a:t>
            </a:r>
            <a:r>
              <a:rPr lang="en-US" dirty="0"/>
              <a:t>-R</a:t>
            </a:r>
            <a:r>
              <a:rPr lang="en-US" sz="3600" b="0" i="0" u="none" strike="noStrike" cap="none" baseline="0" dirty="0">
                <a:solidFill>
                  <a:srgbClr val="FFFFFF"/>
                </a:solidFill>
                <a:latin typeface="Short Stack"/>
                <a:ea typeface="Short Stack"/>
                <a:cs typeface="Short Stack"/>
                <a:sym typeface="Short Stack"/>
              </a:rPr>
              <a:t>ay, Cal Poly SLO candidate BS- Nutrition Science</a:t>
            </a:r>
          </a:p>
        </p:txBody>
      </p:sp>
      <p:pic>
        <p:nvPicPr>
          <p:cNvPr id="35" name="Shape 35"/>
          <p:cNvPicPr preferRelativeResize="0"/>
          <p:nvPr/>
        </p:nvPicPr>
        <p:blipFill rotWithShape="1">
          <a:blip r:embed="rId3">
            <a:alphaModFix/>
          </a:blip>
          <a:srcRect/>
          <a:stretch/>
        </p:blipFill>
        <p:spPr>
          <a:xfrm>
            <a:off x="9419260" y="3455244"/>
            <a:ext cx="3415799" cy="4313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270000" y="341275"/>
            <a:ext cx="10464900" cy="2540100"/>
          </a:xfrm>
          <a:prstGeom prst="rect">
            <a:avLst/>
          </a:prstGeom>
        </p:spPr>
        <p:txBody>
          <a:bodyPr lIns="91425" tIns="91425" rIns="91425" bIns="91425" anchor="ctr" anchorCtr="0">
            <a:noAutofit/>
          </a:bodyPr>
          <a:lstStyle/>
          <a:p>
            <a:pPr rtl="0">
              <a:spcBef>
                <a:spcPts val="0"/>
              </a:spcBef>
              <a:buNone/>
            </a:pPr>
            <a:r>
              <a:rPr lang="en-US" b="1" dirty="0">
                <a:solidFill>
                  <a:schemeClr val="accent6"/>
                </a:solidFill>
              </a:rPr>
              <a:t>Building Infrastructure </a:t>
            </a:r>
          </a:p>
          <a:p>
            <a:pPr>
              <a:spcBef>
                <a:spcPts val="0"/>
              </a:spcBef>
              <a:buNone/>
            </a:pPr>
            <a:endParaRPr dirty="0"/>
          </a:p>
        </p:txBody>
      </p:sp>
      <p:sp>
        <p:nvSpPr>
          <p:cNvPr id="95" name="Shape 95"/>
          <p:cNvSpPr txBox="1"/>
          <p:nvPr/>
        </p:nvSpPr>
        <p:spPr>
          <a:xfrm>
            <a:off x="479225" y="2480675"/>
            <a:ext cx="11706899" cy="6680999"/>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Establish Community</a:t>
            </a:r>
          </a:p>
          <a:p>
            <a:pPr lvl="0" rtl="0">
              <a:spcBef>
                <a:spcPts val="0"/>
              </a:spcBef>
              <a:buNone/>
            </a:pPr>
            <a:r>
              <a:rPr lang="en-US" sz="3600">
                <a:solidFill>
                  <a:srgbClr val="FFFFFF"/>
                </a:solidFill>
                <a:latin typeface="Short Stack"/>
                <a:ea typeface="Short Stack"/>
                <a:cs typeface="Short Stack"/>
                <a:sym typeface="Short Stack"/>
              </a:rPr>
              <a:t> Partners</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Gardening Clubs and </a:t>
            </a:r>
          </a:p>
          <a:p>
            <a:pPr lvl="0" rtl="0">
              <a:spcBef>
                <a:spcPts val="0"/>
              </a:spcBef>
              <a:buNone/>
            </a:pPr>
            <a:r>
              <a:rPr lang="en-US" sz="3600">
                <a:solidFill>
                  <a:srgbClr val="FFFFFF"/>
                </a:solidFill>
                <a:latin typeface="Short Stack"/>
                <a:ea typeface="Short Stack"/>
                <a:cs typeface="Short Stack"/>
                <a:sym typeface="Short Stack"/>
              </a:rPr>
              <a:t>Volunteer Organizations</a:t>
            </a:r>
          </a:p>
          <a:p>
            <a:pPr lvl="0" rtl="0">
              <a:spcBef>
                <a:spcPts val="0"/>
              </a:spcBef>
              <a:buNone/>
            </a:pPr>
            <a:endParaRPr sz="3600">
              <a:solidFill>
                <a:srgbClr val="FFFFFF"/>
              </a:solidFill>
              <a:latin typeface="Short Stack"/>
              <a:ea typeface="Short Stack"/>
              <a:cs typeface="Short Stack"/>
              <a:sym typeface="Short Stack"/>
            </a:endParaRP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Examples of grants </a:t>
            </a:r>
          </a:p>
          <a:p>
            <a:pPr rtl="0">
              <a:spcBef>
                <a:spcPts val="0"/>
              </a:spcBef>
              <a:buNone/>
            </a:pPr>
            <a:r>
              <a:rPr lang="en-US" sz="3600">
                <a:solidFill>
                  <a:srgbClr val="FFFFFF"/>
                </a:solidFill>
                <a:latin typeface="Short Stack"/>
                <a:ea typeface="Short Stack"/>
                <a:cs typeface="Short Stack"/>
                <a:sym typeface="Short Stack"/>
              </a:rPr>
              <a:t>to apply for: </a:t>
            </a:r>
          </a:p>
          <a:p>
            <a:pPr rtl="0">
              <a:spcBef>
                <a:spcPts val="0"/>
              </a:spcBef>
              <a:buNone/>
            </a:pPr>
            <a:endParaRPr sz="3600">
              <a:solidFill>
                <a:srgbClr val="FFFFFF"/>
              </a:solidFill>
              <a:latin typeface="Short Stack"/>
              <a:ea typeface="Short Stack"/>
              <a:cs typeface="Short Stack"/>
              <a:sym typeface="Short Stack"/>
            </a:endParaRPr>
          </a:p>
          <a:p>
            <a:pPr lvl="0" rtl="0">
              <a:spcBef>
                <a:spcPts val="0"/>
              </a:spcBef>
              <a:buNone/>
            </a:pPr>
            <a:r>
              <a:rPr lang="en-US" sz="3600">
                <a:solidFill>
                  <a:srgbClr val="FFFFFF"/>
                </a:solidFill>
                <a:latin typeface="Short Stack"/>
                <a:ea typeface="Short Stack"/>
                <a:cs typeface="Short Stack"/>
                <a:sym typeface="Short Stack"/>
              </a:rPr>
              <a:t>http://grants.kidsgardening.org/ and farmtopreschool.org </a:t>
            </a:r>
          </a:p>
        </p:txBody>
      </p:sp>
      <p:pic>
        <p:nvPicPr>
          <p:cNvPr id="96" name="Shape 96"/>
          <p:cNvPicPr preferRelativeResize="0"/>
          <p:nvPr/>
        </p:nvPicPr>
        <p:blipFill>
          <a:blip r:embed="rId3">
            <a:alphaModFix/>
          </a:blip>
          <a:stretch>
            <a:fillRect/>
          </a:stretch>
        </p:blipFill>
        <p:spPr>
          <a:xfrm>
            <a:off x="7046600" y="2339000"/>
            <a:ext cx="5630750" cy="56323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04450" y="364300"/>
            <a:ext cx="12459899" cy="2540100"/>
          </a:xfrm>
          <a:prstGeom prst="rect">
            <a:avLst/>
          </a:prstGeom>
        </p:spPr>
        <p:txBody>
          <a:bodyPr lIns="91425" tIns="91425" rIns="91425" bIns="91425" anchor="ctr" anchorCtr="0">
            <a:noAutofit/>
          </a:bodyPr>
          <a:lstStyle/>
          <a:p>
            <a:pPr rtl="0">
              <a:spcBef>
                <a:spcPts val="0"/>
              </a:spcBef>
              <a:buNone/>
            </a:pPr>
            <a:r>
              <a:rPr lang="en-US">
                <a:solidFill>
                  <a:srgbClr val="F6B26B"/>
                </a:solidFill>
              </a:rPr>
              <a:t>Site Visits-assessment</a:t>
            </a:r>
          </a:p>
          <a:p>
            <a:pPr>
              <a:spcBef>
                <a:spcPts val="0"/>
              </a:spcBef>
              <a:buNone/>
            </a:pPr>
            <a:endParaRPr sz="4800">
              <a:solidFill>
                <a:srgbClr val="FFFFFF"/>
              </a:solidFill>
            </a:endParaRPr>
          </a:p>
        </p:txBody>
      </p:sp>
      <p:sp>
        <p:nvSpPr>
          <p:cNvPr id="102" name="Shape 102"/>
          <p:cNvSpPr txBox="1"/>
          <p:nvPr/>
        </p:nvSpPr>
        <p:spPr>
          <a:xfrm>
            <a:off x="3797275" y="4243000"/>
            <a:ext cx="6667500" cy="7088700"/>
          </a:xfrm>
          <a:prstGeom prst="rect">
            <a:avLst/>
          </a:prstGeom>
          <a:noFill/>
          <a:ln>
            <a:noFill/>
          </a:ln>
        </p:spPr>
        <p:txBody>
          <a:bodyPr lIns="91425" tIns="91425" rIns="91425" bIns="91425" anchor="t" anchorCtr="0">
            <a:noAutofit/>
          </a:bodyPr>
          <a:lstStyle/>
          <a:p>
            <a:pPr>
              <a:spcBef>
                <a:spcPts val="0"/>
              </a:spcBef>
              <a:buNone/>
            </a:pPr>
            <a:endParaRPr/>
          </a:p>
        </p:txBody>
      </p:sp>
      <p:sp>
        <p:nvSpPr>
          <p:cNvPr id="103" name="Shape 103"/>
          <p:cNvSpPr txBox="1"/>
          <p:nvPr/>
        </p:nvSpPr>
        <p:spPr>
          <a:xfrm>
            <a:off x="626600" y="1828475"/>
            <a:ext cx="12015599" cy="6779100"/>
          </a:xfrm>
          <a:prstGeom prst="rect">
            <a:avLst/>
          </a:prstGeom>
          <a:noFill/>
          <a:ln>
            <a:noFill/>
          </a:ln>
        </p:spPr>
        <p:txBody>
          <a:bodyPr lIns="91425" tIns="91425" rIns="91425" bIns="91425" anchor="t" anchorCtr="0">
            <a:noAutofit/>
          </a:bodyPr>
          <a:lstStyle/>
          <a:p>
            <a:pPr rtl="0">
              <a:spcBef>
                <a:spcPts val="0"/>
              </a:spcBef>
              <a:buNone/>
            </a:pPr>
            <a:endParaRPr sz="3200">
              <a:solidFill>
                <a:srgbClr val="FFFFFF"/>
              </a:solidFill>
            </a:endParaRPr>
          </a:p>
          <a:p>
            <a:pPr marL="457200" lvl="0" indent="-431800" rtl="0">
              <a:spcBef>
                <a:spcPts val="0"/>
              </a:spcBef>
              <a:buClr>
                <a:srgbClr val="FFFFFF"/>
              </a:buClr>
              <a:buSzPct val="100000"/>
              <a:buFont typeface="Short Stack"/>
              <a:buChar char="●"/>
            </a:pPr>
            <a:r>
              <a:rPr lang="en-US" sz="3200">
                <a:solidFill>
                  <a:srgbClr val="FFFFFF"/>
                </a:solidFill>
                <a:latin typeface="Short Stack"/>
                <a:ea typeface="Short Stack"/>
                <a:cs typeface="Short Stack"/>
                <a:sym typeface="Short Stack"/>
              </a:rPr>
              <a:t>Space: Sun exposure, water availability, existing planters</a:t>
            </a:r>
          </a:p>
          <a:p>
            <a:pPr rtl="0">
              <a:spcBef>
                <a:spcPts val="0"/>
              </a:spcBef>
              <a:buNone/>
            </a:pPr>
            <a:endParaRPr sz="3200">
              <a:solidFill>
                <a:srgbClr val="FFFFFF"/>
              </a:solidFill>
              <a:latin typeface="Short Stack"/>
              <a:ea typeface="Short Stack"/>
              <a:cs typeface="Short Stack"/>
              <a:sym typeface="Short Stack"/>
            </a:endParaRPr>
          </a:p>
          <a:p>
            <a:pPr marL="457200" lvl="0" indent="-431800" rtl="0">
              <a:spcBef>
                <a:spcPts val="0"/>
              </a:spcBef>
              <a:buClr>
                <a:srgbClr val="FFFFFF"/>
              </a:buClr>
              <a:buSzPct val="100000"/>
              <a:buFont typeface="Short Stack"/>
              <a:buChar char="●"/>
            </a:pPr>
            <a:r>
              <a:rPr lang="en-US" sz="3200">
                <a:solidFill>
                  <a:schemeClr val="lt1"/>
                </a:solidFill>
                <a:latin typeface="Short Stack"/>
                <a:ea typeface="Short Stack"/>
                <a:cs typeface="Short Stack"/>
                <a:sym typeface="Short Stack"/>
              </a:rPr>
              <a:t>Staff: Enthusiasm, skills and needs</a:t>
            </a:r>
          </a:p>
          <a:p>
            <a:pPr rtl="0">
              <a:spcBef>
                <a:spcPts val="0"/>
              </a:spcBef>
              <a:buNone/>
            </a:pPr>
            <a:endParaRPr sz="3200">
              <a:solidFill>
                <a:srgbClr val="FFFFFF"/>
              </a:solidFill>
              <a:latin typeface="Short Stack"/>
              <a:ea typeface="Short Stack"/>
              <a:cs typeface="Short Stack"/>
              <a:sym typeface="Short Stack"/>
            </a:endParaRPr>
          </a:p>
          <a:p>
            <a:pPr marL="457200" lvl="0" indent="-431800" rtl="0">
              <a:spcBef>
                <a:spcPts val="0"/>
              </a:spcBef>
              <a:buClr>
                <a:srgbClr val="FFFFFF"/>
              </a:buClr>
              <a:buSzPct val="100000"/>
              <a:buFont typeface="Short Stack"/>
              <a:buChar char="●"/>
            </a:pPr>
            <a:r>
              <a:rPr lang="en-US" sz="3200">
                <a:solidFill>
                  <a:srgbClr val="FFFFFF"/>
                </a:solidFill>
                <a:latin typeface="Short Stack"/>
                <a:ea typeface="Short Stack"/>
                <a:cs typeface="Short Stack"/>
                <a:sym typeface="Short Stack"/>
              </a:rPr>
              <a:t>Resources: </a:t>
            </a:r>
          </a:p>
          <a:p>
            <a:pPr lvl="0" rtl="0">
              <a:spcBef>
                <a:spcPts val="0"/>
              </a:spcBef>
              <a:buNone/>
            </a:pPr>
            <a:r>
              <a:rPr lang="en-US" sz="3200">
                <a:solidFill>
                  <a:srgbClr val="FFFFFF"/>
                </a:solidFill>
                <a:latin typeface="Short Stack"/>
                <a:ea typeface="Short Stack"/>
                <a:cs typeface="Short Stack"/>
                <a:sym typeface="Short Stack"/>
              </a:rPr>
              <a:t>What can I  re-use, </a:t>
            </a:r>
          </a:p>
          <a:p>
            <a:pPr lvl="0" rtl="0">
              <a:spcBef>
                <a:spcPts val="0"/>
              </a:spcBef>
              <a:buNone/>
            </a:pPr>
            <a:r>
              <a:rPr lang="en-US" sz="3200">
                <a:solidFill>
                  <a:srgbClr val="FFFFFF"/>
                </a:solidFill>
                <a:latin typeface="Short Stack"/>
                <a:ea typeface="Short Stack"/>
                <a:cs typeface="Short Stack"/>
                <a:sym typeface="Short Stack"/>
              </a:rPr>
              <a:t>or need to make?</a:t>
            </a:r>
          </a:p>
          <a:p>
            <a:pPr lvl="0" rtl="0">
              <a:spcBef>
                <a:spcPts val="0"/>
              </a:spcBef>
              <a:buNone/>
            </a:pPr>
            <a:endParaRPr sz="3200">
              <a:solidFill>
                <a:srgbClr val="FFFFFF"/>
              </a:solidFill>
              <a:latin typeface="Short Stack"/>
              <a:ea typeface="Short Stack"/>
              <a:cs typeface="Short Stack"/>
              <a:sym typeface="Short Stack"/>
            </a:endParaRPr>
          </a:p>
          <a:p>
            <a:pPr lvl="0" rtl="0">
              <a:spcBef>
                <a:spcPts val="0"/>
              </a:spcBef>
              <a:buNone/>
            </a:pPr>
            <a:endParaRPr sz="3200">
              <a:solidFill>
                <a:srgbClr val="FFFFFF"/>
              </a:solidFill>
              <a:latin typeface="Short Stack"/>
              <a:ea typeface="Short Stack"/>
              <a:cs typeface="Short Stack"/>
              <a:sym typeface="Short Stack"/>
            </a:endParaRPr>
          </a:p>
          <a:p>
            <a:pPr lvl="0" rtl="0">
              <a:spcBef>
                <a:spcPts val="0"/>
              </a:spcBef>
              <a:buNone/>
            </a:pPr>
            <a:endParaRPr sz="3200">
              <a:solidFill>
                <a:srgbClr val="FFFFFF"/>
              </a:solidFill>
              <a:latin typeface="Short Stack"/>
              <a:ea typeface="Short Stack"/>
              <a:cs typeface="Short Stack"/>
              <a:sym typeface="Short Stack"/>
            </a:endParaRPr>
          </a:p>
          <a:p>
            <a:pPr lvl="0" rtl="0">
              <a:spcBef>
                <a:spcPts val="0"/>
              </a:spcBef>
              <a:buNone/>
            </a:pPr>
            <a:endParaRPr sz="3200">
              <a:solidFill>
                <a:srgbClr val="FFFFFF"/>
              </a:solidFill>
              <a:latin typeface="Short Stack"/>
              <a:ea typeface="Short Stack"/>
              <a:cs typeface="Short Stack"/>
              <a:sym typeface="Short Stack"/>
            </a:endParaRPr>
          </a:p>
        </p:txBody>
      </p:sp>
      <p:pic>
        <p:nvPicPr>
          <p:cNvPr id="104" name="Shape 104"/>
          <p:cNvPicPr preferRelativeResize="0"/>
          <p:nvPr/>
        </p:nvPicPr>
        <p:blipFill>
          <a:blip r:embed="rId3">
            <a:alphaModFix/>
          </a:blip>
          <a:stretch>
            <a:fillRect/>
          </a:stretch>
        </p:blipFill>
        <p:spPr>
          <a:xfrm>
            <a:off x="5239350" y="4583125"/>
            <a:ext cx="7028625" cy="4697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b="1">
                <a:solidFill>
                  <a:schemeClr val="accent2"/>
                </a:solidFill>
              </a:rPr>
              <a:t>Garden Assessment Tool</a:t>
            </a:r>
          </a:p>
        </p:txBody>
      </p:sp>
      <p:sp>
        <p:nvSpPr>
          <p:cNvPr id="110" name="Shape 110"/>
          <p:cNvSpPr txBox="1">
            <a:spLocks noGrp="1"/>
          </p:cNvSpPr>
          <p:nvPr>
            <p:ph type="body" idx="1"/>
          </p:nvPr>
        </p:nvSpPr>
        <p:spPr>
          <a:xfrm>
            <a:off x="2684850" y="3188250"/>
            <a:ext cx="9227750" cy="6337800"/>
          </a:xfrm>
          <a:prstGeom prst="rect">
            <a:avLst/>
          </a:prstGeom>
        </p:spPr>
        <p:txBody>
          <a:bodyPr lIns="91425" tIns="91425" rIns="91425" bIns="91425" numCol="2" anchor="ctr" anchorCtr="0">
            <a:noAutofit/>
          </a:bodyPr>
          <a:lstStyle/>
          <a:p>
            <a:pPr marL="457200" lvl="0" indent="-228600" rtl="0">
              <a:spcBef>
                <a:spcPts val="0"/>
              </a:spcBef>
              <a:buSzPct val="83333"/>
            </a:pPr>
            <a:r>
              <a:rPr lang="en-US" dirty="0" smtClean="0"/>
              <a:t>Climate </a:t>
            </a:r>
            <a:br>
              <a:rPr lang="en-US" dirty="0" smtClean="0"/>
            </a:br>
            <a:endParaRPr lang="en-US" dirty="0" smtClean="0"/>
          </a:p>
          <a:p>
            <a:pPr marL="457200" lvl="0" indent="-228600" rtl="0">
              <a:spcBef>
                <a:spcPts val="0"/>
              </a:spcBef>
              <a:buSzPct val="83333"/>
            </a:pPr>
            <a:r>
              <a:rPr lang="en-US" dirty="0" smtClean="0"/>
              <a:t>Sun</a:t>
            </a:r>
            <a:r>
              <a:rPr lang="en-US" dirty="0"/>
              <a:t/>
            </a:r>
            <a:br>
              <a:rPr lang="en-US" dirty="0"/>
            </a:br>
            <a:endParaRPr lang="en-US" dirty="0"/>
          </a:p>
          <a:p>
            <a:pPr marL="457200" lvl="0" indent="-228600" rtl="0">
              <a:spcBef>
                <a:spcPts val="0"/>
              </a:spcBef>
              <a:buSzPct val="83333"/>
            </a:pPr>
            <a:r>
              <a:rPr lang="en-US" dirty="0"/>
              <a:t>Water</a:t>
            </a:r>
            <a:br>
              <a:rPr lang="en-US" dirty="0"/>
            </a:br>
            <a:endParaRPr lang="en-US" dirty="0"/>
          </a:p>
          <a:p>
            <a:pPr marL="457200" lvl="0" indent="-228600" rtl="0">
              <a:spcBef>
                <a:spcPts val="0"/>
              </a:spcBef>
              <a:buSzPct val="83333"/>
            </a:pPr>
            <a:r>
              <a:rPr lang="en-US" dirty="0"/>
              <a:t>Soil</a:t>
            </a:r>
            <a:br>
              <a:rPr lang="en-US" dirty="0"/>
            </a:br>
            <a:endParaRPr lang="en-US" dirty="0"/>
          </a:p>
          <a:p>
            <a:pPr marL="457200" lvl="0" indent="-228600" rtl="0">
              <a:spcBef>
                <a:spcPts val="0"/>
              </a:spcBef>
              <a:buSzPct val="83333"/>
            </a:pPr>
            <a:r>
              <a:rPr lang="en-US" dirty="0"/>
              <a:t>Contact information</a:t>
            </a:r>
            <a:br>
              <a:rPr lang="en-US" dirty="0"/>
            </a:br>
            <a:endParaRPr lang="en-US" dirty="0"/>
          </a:p>
          <a:p>
            <a:pPr marL="457200" lvl="0" indent="-228600" rtl="0">
              <a:spcBef>
                <a:spcPts val="0"/>
              </a:spcBef>
              <a:buSzPct val="83333"/>
            </a:pPr>
            <a:r>
              <a:rPr lang="en-US" dirty="0" smtClean="0"/>
              <a:t>Constrain</a:t>
            </a:r>
            <a:br>
              <a:rPr lang="en-US" dirty="0" smtClean="0"/>
            </a:br>
            <a:endParaRPr lang="en-US" dirty="0" smtClean="0"/>
          </a:p>
          <a:p>
            <a:pPr marL="457200" lvl="0" indent="-228600" rtl="0">
              <a:spcBef>
                <a:spcPts val="0"/>
              </a:spcBef>
              <a:buSzPct val="83333"/>
            </a:pPr>
            <a:r>
              <a:rPr lang="en-US" dirty="0" smtClean="0"/>
              <a:t>Safety</a:t>
            </a:r>
            <a:br>
              <a:rPr lang="en-US" dirty="0" smtClean="0"/>
            </a:br>
            <a:endParaRPr lang="en-US" dirty="0" smtClean="0"/>
          </a:p>
          <a:p>
            <a:pPr marL="457200" lvl="0" indent="-228600" rtl="0">
              <a:spcBef>
                <a:spcPts val="0"/>
              </a:spcBef>
              <a:buSzPct val="83333"/>
            </a:pPr>
            <a:r>
              <a:rPr lang="en-US" smtClean="0"/>
              <a:t>Interest</a:t>
            </a:r>
            <a:endParaRPr lang="en-US" dirty="0" smtClean="0"/>
          </a:p>
          <a:p>
            <a:pPr marL="228600" lvl="0" indent="0" rtl="0">
              <a:spcBef>
                <a:spcPts val="0"/>
              </a:spcBef>
              <a:buSzPct val="83333"/>
              <a:buNone/>
            </a:pPr>
            <a:endParaRPr lang="en-US" dirty="0"/>
          </a:p>
          <a:p>
            <a:pPr marL="0" indent="0">
              <a:spcBef>
                <a:spcPts val="0"/>
              </a:spcBef>
              <a:buNone/>
            </a:pPr>
            <a:r>
              <a:rPr lang="en-US" dirty="0"/>
              <a:t>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81900" y="0"/>
            <a:ext cx="12431399" cy="2756700"/>
          </a:xfrm>
          <a:prstGeom prst="rect">
            <a:avLst/>
          </a:prstGeom>
        </p:spPr>
        <p:txBody>
          <a:bodyPr lIns="91425" tIns="91425" rIns="91425" bIns="91425" anchor="ctr" anchorCtr="0">
            <a:noAutofit/>
          </a:bodyPr>
          <a:lstStyle/>
          <a:p>
            <a:pPr rtl="0">
              <a:spcBef>
                <a:spcPts val="0"/>
              </a:spcBef>
              <a:buNone/>
            </a:pPr>
            <a:r>
              <a:rPr lang="en-US" b="1">
                <a:solidFill>
                  <a:schemeClr val="accent5"/>
                </a:solidFill>
              </a:rPr>
              <a:t>Making Connections</a:t>
            </a:r>
          </a:p>
          <a:p>
            <a:pPr lvl="0">
              <a:spcBef>
                <a:spcPts val="0"/>
              </a:spcBef>
              <a:buNone/>
            </a:pPr>
            <a:r>
              <a:rPr lang="en-US" sz="4800">
                <a:solidFill>
                  <a:schemeClr val="accent5"/>
                </a:solidFill>
              </a:rPr>
              <a:t>Recruit the Right Type of Support</a:t>
            </a:r>
          </a:p>
        </p:txBody>
      </p:sp>
      <p:sp>
        <p:nvSpPr>
          <p:cNvPr id="116" name="Shape 116"/>
          <p:cNvSpPr txBox="1"/>
          <p:nvPr/>
        </p:nvSpPr>
        <p:spPr>
          <a:xfrm>
            <a:off x="526300" y="2559400"/>
            <a:ext cx="11952300" cy="6173699"/>
          </a:xfrm>
          <a:prstGeom prst="rect">
            <a:avLst/>
          </a:prstGeom>
          <a:noFill/>
          <a:ln>
            <a:noFill/>
          </a:ln>
        </p:spPr>
        <p:txBody>
          <a:bodyPr lIns="91425" tIns="91425" rIns="91425" bIns="91425" anchor="t" anchorCtr="0">
            <a:noAutofit/>
          </a:bodyPr>
          <a:lstStyle/>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Establish a weekly one-hour time block (or other timeframe) for volunteers to run lessons </a:t>
            </a:r>
          </a:p>
          <a:p>
            <a:pPr marL="457200" lvl="0" indent="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Volunteers who find meaning and value in the experience</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The right volunteer for the right position!  </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anticipate the replacement of volunteers </a:t>
            </a:r>
          </a:p>
          <a:p>
            <a:pPr lvl="0" rtl="0">
              <a:spcBef>
                <a:spcPts val="0"/>
              </a:spcBef>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rtl="0">
              <a:spcBef>
                <a:spcPts val="0"/>
              </a:spcBef>
              <a:buNone/>
            </a:pPr>
            <a:r>
              <a:rPr lang="en-US" b="1" dirty="0">
                <a:solidFill>
                  <a:schemeClr val="tx1">
                    <a:lumMod val="40000"/>
                    <a:lumOff val="60000"/>
                  </a:schemeClr>
                </a:solidFill>
              </a:rPr>
              <a:t>Volunteers</a:t>
            </a:r>
          </a:p>
        </p:txBody>
      </p:sp>
      <p:sp>
        <p:nvSpPr>
          <p:cNvPr id="187" name="Shape 187"/>
          <p:cNvSpPr txBox="1">
            <a:spLocks noGrp="1"/>
          </p:cNvSpPr>
          <p:nvPr>
            <p:ph type="body" idx="1"/>
          </p:nvPr>
        </p:nvSpPr>
        <p:spPr>
          <a:xfrm>
            <a:off x="414050" y="2768600"/>
            <a:ext cx="11320800" cy="6571500"/>
          </a:xfrm>
          <a:prstGeom prst="rect">
            <a:avLst/>
          </a:prstGeom>
        </p:spPr>
        <p:txBody>
          <a:bodyPr lIns="91425" tIns="91425" rIns="91425" bIns="91425" anchor="ctr" anchorCtr="0">
            <a:noAutofit/>
          </a:bodyPr>
          <a:lstStyle/>
          <a:p>
            <a:pPr marL="457200" lvl="0" indent="-228600" rtl="0">
              <a:spcBef>
                <a:spcPts val="0"/>
              </a:spcBef>
              <a:buSzPct val="83333"/>
            </a:pPr>
            <a:r>
              <a:rPr lang="en-US" dirty="0"/>
              <a:t>Recruitment</a:t>
            </a:r>
            <a:br>
              <a:rPr lang="en-US" dirty="0"/>
            </a:br>
            <a:endParaRPr lang="en-US" dirty="0"/>
          </a:p>
          <a:p>
            <a:pPr marL="457200" lvl="0" indent="-228600" rtl="0">
              <a:spcBef>
                <a:spcPts val="0"/>
              </a:spcBef>
              <a:buSzPct val="83333"/>
            </a:pPr>
            <a:r>
              <a:rPr lang="en-US" dirty="0"/>
              <a:t>Communication</a:t>
            </a:r>
            <a:br>
              <a:rPr lang="en-US" dirty="0"/>
            </a:br>
            <a:endParaRPr lang="en-US" dirty="0"/>
          </a:p>
          <a:p>
            <a:pPr marL="457200" lvl="0" indent="-228600">
              <a:spcBef>
                <a:spcPts val="0"/>
              </a:spcBef>
              <a:buSzPct val="83333"/>
            </a:pPr>
            <a:r>
              <a:rPr lang="en-US" dirty="0"/>
              <a:t>Support</a:t>
            </a:r>
          </a:p>
        </p:txBody>
      </p:sp>
      <p:pic>
        <p:nvPicPr>
          <p:cNvPr id="188" name="Shape 188"/>
          <p:cNvPicPr preferRelativeResize="0"/>
          <p:nvPr/>
        </p:nvPicPr>
        <p:blipFill>
          <a:blip r:embed="rId3">
            <a:alphaModFix/>
          </a:blip>
          <a:stretch>
            <a:fillRect/>
          </a:stretch>
        </p:blipFill>
        <p:spPr>
          <a:xfrm>
            <a:off x="6975575" y="4743999"/>
            <a:ext cx="5733673" cy="43002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rtl="0">
              <a:spcBef>
                <a:spcPts val="0"/>
              </a:spcBef>
              <a:buNone/>
            </a:pPr>
            <a:r>
              <a:rPr lang="en-US" b="1" dirty="0">
                <a:solidFill>
                  <a:schemeClr val="accent5">
                    <a:lumMod val="60000"/>
                    <a:lumOff val="40000"/>
                  </a:schemeClr>
                </a:solidFill>
              </a:rPr>
              <a:t>HR Procedures</a:t>
            </a:r>
          </a:p>
          <a:p>
            <a:pPr>
              <a:spcBef>
                <a:spcPts val="0"/>
              </a:spcBef>
              <a:buNone/>
            </a:pPr>
            <a:endParaRPr dirty="0"/>
          </a:p>
        </p:txBody>
      </p:sp>
      <p:sp>
        <p:nvSpPr>
          <p:cNvPr id="194" name="Shape 194"/>
          <p:cNvSpPr txBox="1">
            <a:spLocks noGrp="1"/>
          </p:cNvSpPr>
          <p:nvPr>
            <p:ph type="body" idx="1"/>
          </p:nvPr>
        </p:nvSpPr>
        <p:spPr>
          <a:xfrm>
            <a:off x="1270000" y="2768600"/>
            <a:ext cx="11431499" cy="5740499"/>
          </a:xfrm>
          <a:prstGeom prst="rect">
            <a:avLst/>
          </a:prstGeom>
        </p:spPr>
        <p:txBody>
          <a:bodyPr lIns="91425" tIns="91425" rIns="91425" bIns="91425" anchor="ctr" anchorCtr="0">
            <a:noAutofit/>
          </a:bodyPr>
          <a:lstStyle/>
          <a:p>
            <a:pPr marL="457200" lvl="0" indent="-228600" rtl="0">
              <a:spcBef>
                <a:spcPts val="0"/>
              </a:spcBef>
              <a:buClr>
                <a:schemeClr val="lt1"/>
              </a:buClr>
              <a:buSzPct val="100000"/>
            </a:pPr>
            <a:r>
              <a:rPr lang="en-US">
                <a:solidFill>
                  <a:schemeClr val="lt1"/>
                </a:solidFill>
              </a:rPr>
              <a:t>Garden coordinator vs. others</a:t>
            </a:r>
            <a:br>
              <a:rPr lang="en-US">
                <a:solidFill>
                  <a:schemeClr val="lt1"/>
                </a:solidFill>
              </a:rPr>
            </a:br>
            <a:endParaRPr lang="en-US">
              <a:solidFill>
                <a:schemeClr val="lt1"/>
              </a:solidFill>
            </a:endParaRPr>
          </a:p>
          <a:p>
            <a:pPr marL="457200" lvl="0" indent="-228600" rtl="0">
              <a:spcBef>
                <a:spcPts val="0"/>
              </a:spcBef>
              <a:buClr>
                <a:schemeClr val="lt1"/>
              </a:buClr>
              <a:buSzPct val="100000"/>
            </a:pPr>
            <a:r>
              <a:rPr lang="en-US">
                <a:solidFill>
                  <a:schemeClr val="lt1"/>
                </a:solidFill>
              </a:rPr>
              <a:t>Basics: application, interview/meeting</a:t>
            </a:r>
            <a:br>
              <a:rPr lang="en-US">
                <a:solidFill>
                  <a:schemeClr val="lt1"/>
                </a:solidFill>
              </a:rPr>
            </a:br>
            <a:endParaRPr lang="en-US">
              <a:solidFill>
                <a:schemeClr val="lt1"/>
              </a:solidFill>
            </a:endParaRPr>
          </a:p>
          <a:p>
            <a:pPr marL="457200" lvl="0" indent="-228600" rtl="0">
              <a:spcBef>
                <a:spcPts val="0"/>
              </a:spcBef>
              <a:buClr>
                <a:schemeClr val="lt1"/>
              </a:buClr>
              <a:buSzPct val="100000"/>
            </a:pPr>
            <a:r>
              <a:rPr lang="en-US">
                <a:solidFill>
                  <a:schemeClr val="lt1"/>
                </a:solidFill>
              </a:rPr>
              <a:t>Comprehensive: +Livescan, +TB skin test</a:t>
            </a:r>
            <a:br>
              <a:rPr lang="en-US">
                <a:solidFill>
                  <a:schemeClr val="lt1"/>
                </a:solidFill>
              </a:rPr>
            </a:br>
            <a:endParaRPr lang="en-US">
              <a:solidFill>
                <a:schemeClr val="lt1"/>
              </a:solidFill>
            </a:endParaRPr>
          </a:p>
          <a:p>
            <a:pPr marL="457200" lvl="0" indent="-228600" rtl="0">
              <a:spcBef>
                <a:spcPts val="0"/>
              </a:spcBef>
              <a:buClr>
                <a:schemeClr val="lt1"/>
              </a:buClr>
              <a:buSzPct val="100000"/>
            </a:pPr>
            <a:r>
              <a:rPr lang="en-US">
                <a:solidFill>
                  <a:schemeClr val="lt1"/>
                </a:solidFill>
              </a:rPr>
              <a:t>Track hours &amp; resources contributed.</a:t>
            </a:r>
            <a:br>
              <a:rPr lang="en-US">
                <a:solidFill>
                  <a:schemeClr val="lt1"/>
                </a:solidFill>
              </a:rPr>
            </a:br>
            <a:endParaRPr lang="en-US">
              <a:solidFill>
                <a:schemeClr val="lt1"/>
              </a:solidFill>
            </a:endParaRPr>
          </a:p>
          <a:p>
            <a:pPr marL="0" lvl="0" indent="0">
              <a:spcBef>
                <a:spcPts val="0"/>
              </a:spcBef>
              <a:buNone/>
            </a:pPr>
            <a:endParaRPr/>
          </a:p>
        </p:txBody>
      </p:sp>
      <p:pic>
        <p:nvPicPr>
          <p:cNvPr id="195" name="Shape 195"/>
          <p:cNvPicPr preferRelativeResize="0"/>
          <p:nvPr/>
        </p:nvPicPr>
        <p:blipFill rotWithShape="1">
          <a:blip r:embed="rId3">
            <a:alphaModFix/>
          </a:blip>
          <a:srcRect/>
          <a:stretch/>
        </p:blipFill>
        <p:spPr>
          <a:xfrm>
            <a:off x="7494100" y="7209125"/>
            <a:ext cx="5510699" cy="2792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8725" y="203200"/>
            <a:ext cx="11463299" cy="2540100"/>
          </a:xfrm>
          <a:prstGeom prst="rect">
            <a:avLst/>
          </a:prstGeom>
        </p:spPr>
        <p:txBody>
          <a:bodyPr lIns="91425" tIns="91425" rIns="91425" bIns="91425" anchor="ctr" anchorCtr="0">
            <a:noAutofit/>
          </a:bodyPr>
          <a:lstStyle/>
          <a:p>
            <a:pPr>
              <a:spcBef>
                <a:spcPts val="0"/>
              </a:spcBef>
              <a:buNone/>
            </a:pPr>
            <a:r>
              <a:rPr lang="en-US" b="1">
                <a:solidFill>
                  <a:schemeClr val="accent4"/>
                </a:solidFill>
              </a:rPr>
              <a:t>Examples of Sustainable Support:</a:t>
            </a:r>
          </a:p>
        </p:txBody>
      </p:sp>
      <p:sp>
        <p:nvSpPr>
          <p:cNvPr id="122" name="Shape 122"/>
          <p:cNvSpPr txBox="1"/>
          <p:nvPr/>
        </p:nvSpPr>
        <p:spPr>
          <a:xfrm>
            <a:off x="591975" y="2903525"/>
            <a:ext cx="11895900" cy="6286200"/>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College Students</a:t>
            </a:r>
            <a:br>
              <a:rPr lang="en-US" sz="3600">
                <a:solidFill>
                  <a:srgbClr val="FFFFFF"/>
                </a:solidFill>
                <a:latin typeface="Short Stack"/>
                <a:ea typeface="Short Stack"/>
                <a:cs typeface="Short Stack"/>
                <a:sym typeface="Short Stack"/>
              </a:rPr>
            </a:br>
            <a:endParaRPr lang="en-US"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Snowball  networking</a:t>
            </a:r>
          </a:p>
          <a:p>
            <a:pPr marL="457200" lvl="0" indent="-457200" rtl="0">
              <a:spcBef>
                <a:spcPts val="0"/>
              </a:spcBef>
              <a:buClr>
                <a:srgbClr val="FFFFFF"/>
              </a:buClr>
              <a:buFont typeface="Short Stack"/>
              <a:buChar char="●"/>
            </a:pPr>
            <a:endParaRPr sz="3600">
              <a:solidFill>
                <a:srgbClr val="FFFFFF"/>
              </a:solidFill>
              <a:latin typeface="Short Stack"/>
              <a:ea typeface="Short Stack"/>
              <a:cs typeface="Short Stack"/>
              <a:sym typeface="Short Stack"/>
            </a:endParaRPr>
          </a:p>
          <a:p>
            <a:pPr marL="457200" lvl="0" indent="-457200" rtl="0">
              <a:spcBef>
                <a:spcPts val="0"/>
              </a:spcBef>
              <a:buClr>
                <a:schemeClr val="lt1"/>
              </a:buClr>
              <a:buSzPct val="100000"/>
              <a:buFont typeface="Short Stack"/>
              <a:buChar char="●"/>
            </a:pPr>
            <a:r>
              <a:rPr lang="en-US" sz="3600">
                <a:solidFill>
                  <a:schemeClr val="lt1"/>
                </a:solidFill>
                <a:latin typeface="Short Stack"/>
                <a:ea typeface="Short Stack"/>
                <a:cs typeface="Short Stack"/>
                <a:sym typeface="Short Stack"/>
              </a:rPr>
              <a:t>Community volunteers organizations</a:t>
            </a:r>
            <a:br>
              <a:rPr lang="en-US" sz="3600">
                <a:solidFill>
                  <a:schemeClr val="lt1"/>
                </a:solidFill>
                <a:latin typeface="Short Stack"/>
                <a:ea typeface="Short Stack"/>
                <a:cs typeface="Short Stack"/>
                <a:sym typeface="Short Stack"/>
              </a:rPr>
            </a:br>
            <a:endParaRPr lang="en-US" sz="3600">
              <a:solidFill>
                <a:schemeClr val="lt1"/>
              </a:solidFill>
              <a:latin typeface="Short Stack"/>
              <a:ea typeface="Short Stack"/>
              <a:cs typeface="Short Stack"/>
              <a:sym typeface="Short Stack"/>
            </a:endParaRPr>
          </a:p>
          <a:p>
            <a:pPr marL="457200" lvl="0" indent="-457200" rtl="0">
              <a:spcBef>
                <a:spcPts val="0"/>
              </a:spcBef>
              <a:buClr>
                <a:schemeClr val="lt1"/>
              </a:buClr>
              <a:buSzPct val="100000"/>
              <a:buFont typeface="Short Stack"/>
              <a:buChar char="●"/>
            </a:pPr>
            <a:r>
              <a:rPr lang="en-US" sz="3600">
                <a:solidFill>
                  <a:schemeClr val="lt1"/>
                </a:solidFill>
                <a:latin typeface="Short Stack"/>
                <a:ea typeface="Short Stack"/>
                <a:cs typeface="Short Stack"/>
                <a:sym typeface="Short Stack"/>
              </a:rPr>
              <a:t>Farm based education </a:t>
            </a:r>
          </a:p>
          <a:p>
            <a:pPr marL="914400" lvl="1" indent="-457200" rtl="0">
              <a:spcBef>
                <a:spcPts val="0"/>
              </a:spcBef>
              <a:buClr>
                <a:schemeClr val="lt1"/>
              </a:buClr>
              <a:buSzPct val="120000"/>
              <a:buFont typeface="Short Stack"/>
              <a:buChar char="○"/>
            </a:pPr>
            <a:r>
              <a:rPr lang="en-US" sz="3000">
                <a:solidFill>
                  <a:schemeClr val="lt1"/>
                </a:solidFill>
                <a:latin typeface="Short Stack"/>
                <a:ea typeface="Short Stack"/>
                <a:cs typeface="Short Stack"/>
                <a:sym typeface="Short Stack"/>
              </a:rPr>
              <a:t>Ex: Farmbasededucation.org</a:t>
            </a:r>
            <a:r>
              <a:rPr lang="en-US" sz="3600">
                <a:solidFill>
                  <a:srgbClr val="FFFFFF"/>
                </a:solidFill>
                <a:latin typeface="Short Stack"/>
                <a:ea typeface="Short Stack"/>
                <a:cs typeface="Short Stack"/>
                <a:sym typeface="Short Stack"/>
              </a:rPr>
              <a:t> </a:t>
            </a:r>
          </a:p>
          <a:p>
            <a:pPr lvl="0" rtl="0">
              <a:spcBef>
                <a:spcPts val="0"/>
              </a:spcBef>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62500" y="483475"/>
            <a:ext cx="12079799" cy="2540100"/>
          </a:xfrm>
          <a:prstGeom prst="rect">
            <a:avLst/>
          </a:prstGeom>
        </p:spPr>
        <p:txBody>
          <a:bodyPr lIns="91425" tIns="91425" rIns="91425" bIns="91425" anchor="ctr" anchorCtr="0">
            <a:noAutofit/>
          </a:bodyPr>
          <a:lstStyle/>
          <a:p>
            <a:pPr>
              <a:spcBef>
                <a:spcPts val="0"/>
              </a:spcBef>
              <a:buNone/>
            </a:pPr>
            <a:r>
              <a:rPr lang="en-US">
                <a:solidFill>
                  <a:schemeClr val="accent3"/>
                </a:solidFill>
              </a:rPr>
              <a:t>Unsustainable Support:</a:t>
            </a:r>
          </a:p>
        </p:txBody>
      </p:sp>
      <p:sp>
        <p:nvSpPr>
          <p:cNvPr id="128" name="Shape 128"/>
          <p:cNvSpPr txBox="1"/>
          <p:nvPr/>
        </p:nvSpPr>
        <p:spPr>
          <a:xfrm>
            <a:off x="231200" y="3534299"/>
            <a:ext cx="12542399" cy="5609699"/>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Staff within preschool are time constrained </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Parents</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Successful programs will integrate staff and parent involvement, but will not rely on these sources as sole caretakers of the program.</a:t>
            </a:r>
          </a:p>
          <a:p>
            <a:pPr lvl="0" rtl="0">
              <a:spcBef>
                <a:spcPts val="0"/>
              </a:spcBef>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a:solidFill>
                  <a:schemeClr val="accent1"/>
                </a:solidFill>
              </a:rPr>
              <a:t>Coordinating and Organizing</a:t>
            </a:r>
          </a:p>
        </p:txBody>
      </p:sp>
      <p:sp>
        <p:nvSpPr>
          <p:cNvPr id="134" name="Shape 134"/>
          <p:cNvSpPr txBox="1"/>
          <p:nvPr/>
        </p:nvSpPr>
        <p:spPr>
          <a:xfrm>
            <a:off x="507425" y="2847150"/>
            <a:ext cx="12065099" cy="6314399"/>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Publicize volunteer opportunity</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Make connections with gatekeepers of service organizations.</a:t>
            </a:r>
          </a:p>
          <a:p>
            <a:pPr marL="457200" lvl="0" indent="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Vetting:  application, interview, lunch-and-learn,  background checks, TB test etc. for consistent volunteers.  (gets easier with practice)</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Mentorship period</a:t>
            </a:r>
          </a:p>
          <a:p>
            <a:pPr lvl="0" rtl="0">
              <a:spcBef>
                <a:spcPts val="0"/>
              </a:spcBef>
              <a:buNone/>
            </a:pPr>
            <a:endParaRPr sz="3600">
              <a:solidFill>
                <a:srgbClr val="FFFFFF"/>
              </a:solidFill>
              <a:latin typeface="Short Stack"/>
              <a:ea typeface="Short Stack"/>
              <a:cs typeface="Short Stack"/>
              <a:sym typeface="Short Stack"/>
            </a:endParaRPr>
          </a:p>
          <a:p>
            <a:pPr lvl="0">
              <a:spcBef>
                <a:spcPts val="0"/>
              </a:spcBef>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a:solidFill>
                  <a:schemeClr val="accent2"/>
                </a:solidFill>
              </a:rPr>
              <a:t>Communication and Planning</a:t>
            </a:r>
          </a:p>
        </p:txBody>
      </p:sp>
      <p:sp>
        <p:nvSpPr>
          <p:cNvPr id="140" name="Shape 140"/>
          <p:cNvSpPr txBox="1">
            <a:spLocks noGrp="1"/>
          </p:cNvSpPr>
          <p:nvPr>
            <p:ph type="body" idx="1"/>
          </p:nvPr>
        </p:nvSpPr>
        <p:spPr>
          <a:xfrm>
            <a:off x="483800" y="3161400"/>
            <a:ext cx="12037200" cy="6592200"/>
          </a:xfrm>
          <a:prstGeom prst="rect">
            <a:avLst/>
          </a:prstGeom>
        </p:spPr>
        <p:txBody>
          <a:bodyPr lIns="91425" tIns="91425" rIns="91425" bIns="91425" anchor="ctr" anchorCtr="0">
            <a:noAutofit/>
          </a:bodyPr>
          <a:lstStyle/>
          <a:p>
            <a:pPr marL="457200" lvl="0" indent="-228600" rtl="0">
              <a:spcBef>
                <a:spcPts val="0"/>
              </a:spcBef>
              <a:buClr>
                <a:srgbClr val="FFFFFF"/>
              </a:buClr>
              <a:buSzPct val="100000"/>
              <a:buFont typeface="Short Stack"/>
            </a:pPr>
            <a:r>
              <a:rPr lang="en-US">
                <a:solidFill>
                  <a:srgbClr val="FFFFFF"/>
                </a:solidFill>
              </a:rPr>
              <a:t>Use of Google Drive</a:t>
            </a:r>
          </a:p>
          <a:p>
            <a:pPr marL="0" lvl="0" indent="0" rtl="0">
              <a:spcBef>
                <a:spcPts val="0"/>
              </a:spcBef>
              <a:buNone/>
            </a:pPr>
            <a:endParaRPr>
              <a:solidFill>
                <a:srgbClr val="FFFFFF"/>
              </a:solidFill>
            </a:endParaRPr>
          </a:p>
          <a:p>
            <a:pPr marL="457200" lvl="0" indent="-228600" rtl="0">
              <a:spcBef>
                <a:spcPts val="0"/>
              </a:spcBef>
              <a:buClr>
                <a:srgbClr val="FFFFFF"/>
              </a:buClr>
              <a:buSzPct val="100000"/>
              <a:buFont typeface="Short Stack"/>
            </a:pPr>
            <a:r>
              <a:rPr lang="en-US">
                <a:solidFill>
                  <a:srgbClr val="FFFFFF"/>
                </a:solidFill>
              </a:rPr>
              <a:t>Email - for volunteers to respond with interest to program, group emails about program, reviews of lessons for formative feedback</a:t>
            </a:r>
          </a:p>
          <a:p>
            <a:pPr marL="0" lvl="0" indent="0" rtl="0">
              <a:spcBef>
                <a:spcPts val="0"/>
              </a:spcBef>
              <a:buNone/>
            </a:pPr>
            <a:endParaRPr>
              <a:solidFill>
                <a:srgbClr val="FFFFFF"/>
              </a:solidFill>
            </a:endParaRPr>
          </a:p>
          <a:p>
            <a:pPr marL="0" lvl="0" indent="0" rtl="0">
              <a:spcBef>
                <a:spcPts val="0"/>
              </a:spcBef>
              <a:buNone/>
            </a:pPr>
            <a:endParaRPr>
              <a:solidFill>
                <a:srgbClr val="FFFFFF"/>
              </a:solidFill>
            </a:endParaRP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270000" y="203200"/>
            <a:ext cx="10464900" cy="2155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7200" b="1" i="0" u="none" strike="noStrike" cap="none" baseline="0" dirty="0">
                <a:solidFill>
                  <a:schemeClr val="accent3"/>
                </a:solidFill>
                <a:latin typeface="Short Stack"/>
                <a:ea typeface="Short Stack"/>
                <a:cs typeface="Short Stack"/>
                <a:sym typeface="Short Stack"/>
              </a:rPr>
              <a:t>Learning Objectives</a:t>
            </a:r>
          </a:p>
        </p:txBody>
      </p:sp>
      <p:sp>
        <p:nvSpPr>
          <p:cNvPr id="41" name="Shape 41"/>
          <p:cNvSpPr txBox="1">
            <a:spLocks noGrp="1"/>
          </p:cNvSpPr>
          <p:nvPr>
            <p:ph type="body" idx="1"/>
          </p:nvPr>
        </p:nvSpPr>
        <p:spPr>
          <a:xfrm>
            <a:off x="3531400" y="2743200"/>
            <a:ext cx="9357599" cy="6823199"/>
          </a:xfrm>
          <a:prstGeom prst="rect">
            <a:avLst/>
          </a:prstGeom>
          <a:noFill/>
          <a:ln>
            <a:noFill/>
          </a:ln>
        </p:spPr>
        <p:txBody>
          <a:bodyPr lIns="0" tIns="0" rIns="0" bIns="0" anchor="t" anchorCtr="0">
            <a:noAutofit/>
          </a:bodyPr>
          <a:lstStyle/>
          <a:p>
            <a:pPr marL="457200" marR="0" lvl="0" indent="-228600" algn="l" rtl="0">
              <a:spcBef>
                <a:spcPts val="0"/>
              </a:spcBef>
              <a:buClr>
                <a:srgbClr val="FFFFFF"/>
              </a:buClr>
              <a:buSzPct val="100000"/>
              <a:buFont typeface="Short Stack"/>
            </a:pPr>
            <a:r>
              <a:rPr lang="en-US"/>
              <a:t>Background on Farm to Preschool movement</a:t>
            </a:r>
            <a:br>
              <a:rPr lang="en-US"/>
            </a:br>
            <a:r>
              <a:rPr lang="en-US"/>
              <a:t> </a:t>
            </a:r>
          </a:p>
          <a:p>
            <a:pPr marL="457200" marR="0" lvl="0" indent="-228600" algn="l" rtl="0">
              <a:spcBef>
                <a:spcPts val="0"/>
              </a:spcBef>
              <a:buClr>
                <a:srgbClr val="FFFFFF"/>
              </a:buClr>
              <a:buSzPct val="100000"/>
              <a:buFont typeface="Short Stack"/>
            </a:pPr>
            <a:r>
              <a:rPr lang="en-US"/>
              <a:t>Identify key ingredients for Farm to Preschool infrastructure</a:t>
            </a:r>
            <a:br>
              <a:rPr lang="en-US"/>
            </a:br>
            <a:endParaRPr lang="en-US"/>
          </a:p>
          <a:p>
            <a:pPr marL="457200" marR="0" lvl="0" indent="-228600" algn="l" rtl="0">
              <a:spcBef>
                <a:spcPts val="0"/>
              </a:spcBef>
              <a:buClr>
                <a:srgbClr val="FFFFFF"/>
              </a:buClr>
              <a:buSzPct val="100000"/>
              <a:buFont typeface="Short Stack"/>
            </a:pPr>
            <a:r>
              <a:rPr lang="en-US"/>
              <a:t>Networking with community partners and supporting volunteers</a:t>
            </a:r>
            <a:br>
              <a:rPr lang="en-US"/>
            </a:br>
            <a:endParaRPr lang="en-US"/>
          </a:p>
          <a:p>
            <a:pPr marL="457200" marR="0" lvl="0" indent="-228600" algn="l" rtl="0">
              <a:spcBef>
                <a:spcPts val="0"/>
              </a:spcBef>
              <a:buClr>
                <a:srgbClr val="FFFFFF"/>
              </a:buClr>
              <a:buSzPct val="100000"/>
              <a:buFont typeface="Short Stack"/>
            </a:pPr>
            <a:r>
              <a:rPr lang="en-US">
                <a:solidFill>
                  <a:schemeClr val="lt1"/>
                </a:solidFill>
              </a:rPr>
              <a:t>Share our story: A case study</a:t>
            </a:r>
            <a:br>
              <a:rPr lang="en-US">
                <a:solidFill>
                  <a:schemeClr val="lt1"/>
                </a:solidFill>
              </a:rPr>
            </a:br>
            <a:r>
              <a:rPr lang="en-US"/>
              <a:t/>
            </a:r>
            <a:br>
              <a:rPr lang="en-US"/>
            </a:br>
            <a:endParaRPr lang="en-US"/>
          </a:p>
        </p:txBody>
      </p:sp>
      <p:pic>
        <p:nvPicPr>
          <p:cNvPr id="42" name="Shape 42"/>
          <p:cNvPicPr preferRelativeResize="0"/>
          <p:nvPr/>
        </p:nvPicPr>
        <p:blipFill rotWithShape="1">
          <a:blip r:embed="rId3">
            <a:alphaModFix/>
          </a:blip>
          <a:srcRect/>
          <a:stretch/>
        </p:blipFill>
        <p:spPr>
          <a:xfrm>
            <a:off x="130900" y="3410539"/>
            <a:ext cx="3400499" cy="4326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a:solidFill>
                  <a:schemeClr val="accent6"/>
                </a:solidFill>
              </a:rPr>
              <a:t>Our Case Study</a:t>
            </a:r>
          </a:p>
        </p:txBody>
      </p:sp>
      <p:sp>
        <p:nvSpPr>
          <p:cNvPr id="146" name="Shape 146"/>
          <p:cNvSpPr txBox="1"/>
          <p:nvPr/>
        </p:nvSpPr>
        <p:spPr>
          <a:xfrm>
            <a:off x="507425" y="2283350"/>
            <a:ext cx="11980499" cy="7047300"/>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AutoNum type="arabicParenR"/>
            </a:pPr>
            <a:r>
              <a:rPr lang="en-US" sz="3600">
                <a:solidFill>
                  <a:srgbClr val="93C47D"/>
                </a:solidFill>
                <a:latin typeface="Short Stack"/>
                <a:ea typeface="Short Stack"/>
                <a:cs typeface="Short Stack"/>
                <a:sym typeface="Short Stack"/>
              </a:rPr>
              <a:t>Site visits </a:t>
            </a:r>
            <a:r>
              <a:rPr lang="en-US" sz="3600">
                <a:solidFill>
                  <a:srgbClr val="FFFFFF"/>
                </a:solidFill>
                <a:latin typeface="Short Stack"/>
                <a:ea typeface="Short Stack"/>
                <a:cs typeface="Short Stack"/>
                <a:sym typeface="Short Stack"/>
              </a:rPr>
              <a:t>of HS and EHS in the county </a:t>
            </a:r>
          </a:p>
          <a:p>
            <a:pPr marL="457200" indent="0" rtl="0">
              <a:spcBef>
                <a:spcPts val="0"/>
              </a:spcBef>
              <a:buNone/>
            </a:pPr>
            <a:endParaRPr sz="3600">
              <a:solidFill>
                <a:srgbClr val="FFFFFF"/>
              </a:solidFill>
              <a:latin typeface="Short Stack"/>
              <a:ea typeface="Short Stack"/>
              <a:cs typeface="Short Stack"/>
              <a:sym typeface="Short Stack"/>
            </a:endParaRPr>
          </a:p>
          <a:p>
            <a:pPr marL="457200" lvl="0" indent="0" rtl="0">
              <a:spcBef>
                <a:spcPts val="0"/>
              </a:spcBef>
              <a:buNone/>
            </a:pPr>
            <a:r>
              <a:rPr lang="en-US" sz="3600">
                <a:solidFill>
                  <a:srgbClr val="FFD966"/>
                </a:solidFill>
                <a:latin typeface="Short Stack"/>
                <a:ea typeface="Short Stack"/>
                <a:cs typeface="Short Stack"/>
                <a:sym typeface="Short Stack"/>
              </a:rPr>
              <a:t>Common barriers: </a:t>
            </a:r>
            <a:r>
              <a:rPr lang="en-US" sz="3600">
                <a:solidFill>
                  <a:srgbClr val="FFFFFF"/>
                </a:solidFill>
                <a:latin typeface="Short Stack"/>
                <a:ea typeface="Short Stack"/>
                <a:cs typeface="Short Stack"/>
                <a:sym typeface="Short Stack"/>
              </a:rPr>
              <a:t>lack of resources, garden not incorporated into curriculum or children’s routines, drought, worm-bins, parent “champion” had left, interested staff had left </a:t>
            </a:r>
          </a:p>
          <a:p>
            <a:pPr marL="457200" lvl="0" indent="0" rtl="0">
              <a:spcBef>
                <a:spcPts val="0"/>
              </a:spcBef>
              <a:buNone/>
            </a:pPr>
            <a:r>
              <a:rPr lang="en-US" sz="3600">
                <a:solidFill>
                  <a:srgbClr val="FFD966"/>
                </a:solidFill>
                <a:latin typeface="Short Stack"/>
                <a:ea typeface="Short Stack"/>
                <a:cs typeface="Short Stack"/>
                <a:sym typeface="Short Stack"/>
              </a:rPr>
              <a:t>Common visions: </a:t>
            </a:r>
            <a:r>
              <a:rPr lang="en-US" sz="3600">
                <a:solidFill>
                  <a:srgbClr val="FFFFFF"/>
                </a:solidFill>
                <a:latin typeface="Short Stack"/>
                <a:ea typeface="Short Stack"/>
                <a:cs typeface="Short Stack"/>
                <a:sym typeface="Short Stack"/>
              </a:rPr>
              <a:t>seed to table, volunteer support, many extravagant and unrealistic ideas (giant metal “baseball like” trellis with vining plants, fruit trees) </a:t>
            </a:r>
          </a:p>
          <a:p>
            <a:pPr lvl="0" rtl="0">
              <a:spcBef>
                <a:spcPts val="0"/>
              </a:spcBef>
              <a:buNone/>
            </a:pPr>
            <a:endParaRPr sz="3600">
              <a:solidFill>
                <a:srgbClr val="FFFFFF"/>
              </a:solidFill>
              <a:latin typeface="Short Stack"/>
              <a:ea typeface="Short Stack"/>
              <a:cs typeface="Short Stack"/>
              <a:sym typeface="Short Stack"/>
            </a:endParaRPr>
          </a:p>
          <a:p>
            <a:pPr lvl="0">
              <a:spcBef>
                <a:spcPts val="0"/>
              </a:spcBef>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451025" y="281900"/>
            <a:ext cx="12008700" cy="8992499"/>
          </a:xfrm>
          <a:prstGeom prst="rect">
            <a:avLst/>
          </a:prstGeom>
          <a:noFill/>
          <a:ln>
            <a:noFill/>
          </a:ln>
        </p:spPr>
        <p:txBody>
          <a:bodyPr lIns="91425" tIns="91425" rIns="91425" bIns="91425" anchor="t" anchorCtr="0">
            <a:noAutofit/>
          </a:bodyPr>
          <a:lstStyle/>
          <a:p>
            <a:pPr rtl="0">
              <a:spcBef>
                <a:spcPts val="0"/>
              </a:spcBef>
              <a:buNone/>
            </a:pPr>
            <a:r>
              <a:rPr lang="en-US" sz="3600">
                <a:solidFill>
                  <a:srgbClr val="FFFFFF"/>
                </a:solidFill>
                <a:latin typeface="Short Stack"/>
                <a:ea typeface="Short Stack"/>
                <a:cs typeface="Short Stack"/>
                <a:sym typeface="Short Stack"/>
              </a:rPr>
              <a:t>2) </a:t>
            </a:r>
            <a:r>
              <a:rPr lang="en-US" sz="3600">
                <a:solidFill>
                  <a:srgbClr val="93C47D"/>
                </a:solidFill>
                <a:latin typeface="Short Stack"/>
                <a:ea typeface="Short Stack"/>
                <a:cs typeface="Short Stack"/>
                <a:sym typeface="Short Stack"/>
              </a:rPr>
              <a:t>Community partnerships</a:t>
            </a:r>
            <a:r>
              <a:rPr lang="en-US" sz="3600">
                <a:solidFill>
                  <a:srgbClr val="FFFFFF"/>
                </a:solidFill>
                <a:latin typeface="Short Stack"/>
                <a:ea typeface="Short Stack"/>
                <a:cs typeface="Short Stack"/>
                <a:sym typeface="Short Stack"/>
              </a:rPr>
              <a:t> with local hardware stores for donation requests</a:t>
            </a:r>
          </a:p>
          <a:p>
            <a:pPr rtl="0">
              <a:spcBef>
                <a:spcPts val="0"/>
              </a:spcBef>
              <a:buNone/>
            </a:pPr>
            <a:endParaRPr sz="3600">
              <a:solidFill>
                <a:srgbClr val="FFFFFF"/>
              </a:solidFill>
              <a:latin typeface="Short Stack"/>
              <a:ea typeface="Short Stack"/>
              <a:cs typeface="Short Stack"/>
              <a:sym typeface="Short Stack"/>
            </a:endParaRPr>
          </a:p>
          <a:p>
            <a:pPr rtl="0">
              <a:spcBef>
                <a:spcPts val="0"/>
              </a:spcBef>
              <a:buNone/>
            </a:pPr>
            <a:r>
              <a:rPr lang="en-US" sz="3600">
                <a:solidFill>
                  <a:srgbClr val="FFFFFF"/>
                </a:solidFill>
                <a:latin typeface="Short Stack"/>
                <a:ea typeface="Short Stack"/>
                <a:cs typeface="Short Stack"/>
                <a:sym typeface="Short Stack"/>
              </a:rPr>
              <a:t>3) Collaborated with volunteers to </a:t>
            </a:r>
            <a:r>
              <a:rPr lang="en-US" sz="3600">
                <a:solidFill>
                  <a:srgbClr val="93C47D"/>
                </a:solidFill>
                <a:latin typeface="Short Stack"/>
                <a:ea typeface="Short Stack"/>
                <a:cs typeface="Short Stack"/>
                <a:sym typeface="Short Stack"/>
              </a:rPr>
              <a:t>build/improve infrastructure</a:t>
            </a:r>
            <a:r>
              <a:rPr lang="en-US" sz="3600">
                <a:solidFill>
                  <a:srgbClr val="FFFFFF"/>
                </a:solidFill>
                <a:latin typeface="Short Stack"/>
                <a:ea typeface="Short Stack"/>
                <a:cs typeface="Short Stack"/>
                <a:sym typeface="Short Stack"/>
              </a:rPr>
              <a:t> of centers.</a:t>
            </a:r>
          </a:p>
          <a:p>
            <a:pPr rtl="0">
              <a:spcBef>
                <a:spcPts val="0"/>
              </a:spcBef>
              <a:buNone/>
            </a:pPr>
            <a:endParaRPr sz="3600">
              <a:solidFill>
                <a:srgbClr val="FFFFFF"/>
              </a:solidFill>
              <a:latin typeface="Short Stack"/>
              <a:ea typeface="Short Stack"/>
              <a:cs typeface="Short Stack"/>
              <a:sym typeface="Short Stack"/>
            </a:endParaRPr>
          </a:p>
          <a:p>
            <a:pPr rtl="0">
              <a:spcBef>
                <a:spcPts val="0"/>
              </a:spcBef>
              <a:buNone/>
            </a:pPr>
            <a:r>
              <a:rPr lang="en-US" sz="3600">
                <a:solidFill>
                  <a:srgbClr val="FFFFFF"/>
                </a:solidFill>
                <a:latin typeface="Short Stack"/>
                <a:ea typeface="Short Stack"/>
                <a:cs typeface="Short Stack"/>
                <a:sym typeface="Short Stack"/>
              </a:rPr>
              <a:t>4) </a:t>
            </a:r>
            <a:r>
              <a:rPr lang="en-US" sz="3600">
                <a:solidFill>
                  <a:srgbClr val="93C47D"/>
                </a:solidFill>
                <a:latin typeface="Short Stack"/>
                <a:ea typeface="Short Stack"/>
                <a:cs typeface="Short Stack"/>
                <a:sym typeface="Short Stack"/>
              </a:rPr>
              <a:t>Identified centers</a:t>
            </a:r>
            <a:r>
              <a:rPr lang="en-US" sz="3600">
                <a:solidFill>
                  <a:srgbClr val="FFFFFF"/>
                </a:solidFill>
                <a:latin typeface="Short Stack"/>
                <a:ea typeface="Short Stack"/>
                <a:cs typeface="Short Stack"/>
                <a:sym typeface="Short Stack"/>
              </a:rPr>
              <a:t> for a 6-week program. </a:t>
            </a:r>
          </a:p>
          <a:p>
            <a:pPr rtl="0">
              <a:spcBef>
                <a:spcPts val="0"/>
              </a:spcBef>
              <a:buNone/>
            </a:pPr>
            <a:r>
              <a:rPr lang="en-US" sz="3600">
                <a:solidFill>
                  <a:srgbClr val="FFFFFF"/>
                </a:solidFill>
                <a:latin typeface="Short Stack"/>
                <a:ea typeface="Short Stack"/>
                <a:cs typeface="Short Stack"/>
                <a:sym typeface="Short Stack"/>
              </a:rPr>
              <a:t> </a:t>
            </a:r>
          </a:p>
          <a:p>
            <a:pPr rtl="0">
              <a:spcBef>
                <a:spcPts val="0"/>
              </a:spcBef>
              <a:buNone/>
            </a:pPr>
            <a:r>
              <a:rPr lang="en-US" sz="3600">
                <a:solidFill>
                  <a:srgbClr val="FFFFFF"/>
                </a:solidFill>
                <a:latin typeface="Short Stack"/>
                <a:ea typeface="Short Stack"/>
                <a:cs typeface="Short Stack"/>
                <a:sym typeface="Short Stack"/>
              </a:rPr>
              <a:t>5) “Garden-Nutrition”/FTP </a:t>
            </a:r>
            <a:r>
              <a:rPr lang="en-US" sz="3600">
                <a:solidFill>
                  <a:srgbClr val="93C47D"/>
                </a:solidFill>
                <a:latin typeface="Short Stack"/>
                <a:ea typeface="Short Stack"/>
                <a:cs typeface="Short Stack"/>
                <a:sym typeface="Short Stack"/>
              </a:rPr>
              <a:t>Lesson plan series</a:t>
            </a:r>
            <a:r>
              <a:rPr lang="en-US" sz="3600">
                <a:solidFill>
                  <a:srgbClr val="FFFFFF"/>
                </a:solidFill>
                <a:latin typeface="Short Stack"/>
                <a:ea typeface="Short Stack"/>
                <a:cs typeface="Short Stack"/>
                <a:sym typeface="Short Stack"/>
              </a:rPr>
              <a:t> </a:t>
            </a:r>
          </a:p>
          <a:p>
            <a:pPr rtl="0">
              <a:spcBef>
                <a:spcPts val="0"/>
              </a:spcBef>
              <a:buNone/>
            </a:pPr>
            <a:endParaRPr sz="3600">
              <a:solidFill>
                <a:srgbClr val="FFFFFF"/>
              </a:solidFill>
              <a:latin typeface="Short Stack"/>
              <a:ea typeface="Short Stack"/>
              <a:cs typeface="Short Stack"/>
              <a:sym typeface="Short Stack"/>
            </a:endParaRPr>
          </a:p>
          <a:p>
            <a:pPr rtl="0">
              <a:spcBef>
                <a:spcPts val="0"/>
              </a:spcBef>
              <a:buNone/>
            </a:pPr>
            <a:r>
              <a:rPr lang="en-US" sz="3600">
                <a:solidFill>
                  <a:srgbClr val="FFFFFF"/>
                </a:solidFill>
                <a:latin typeface="Short Stack"/>
                <a:ea typeface="Short Stack"/>
                <a:cs typeface="Short Stack"/>
                <a:sym typeface="Short Stack"/>
              </a:rPr>
              <a:t>6) Contacted DPD director of Cal Poly for help in </a:t>
            </a:r>
            <a:r>
              <a:rPr lang="en-US" sz="3600">
                <a:solidFill>
                  <a:srgbClr val="93C47D"/>
                </a:solidFill>
                <a:latin typeface="Short Stack"/>
                <a:ea typeface="Short Stack"/>
                <a:cs typeface="Short Stack"/>
                <a:sym typeface="Short Stack"/>
              </a:rPr>
              <a:t>publicizing volunteer opportunity</a:t>
            </a:r>
          </a:p>
          <a:p>
            <a:pPr rtl="0">
              <a:spcBef>
                <a:spcPts val="0"/>
              </a:spcBef>
              <a:buNone/>
            </a:pPr>
            <a:endParaRPr sz="3600">
              <a:solidFill>
                <a:srgbClr val="FFFFFF"/>
              </a:solidFill>
              <a:latin typeface="Short Stack"/>
              <a:ea typeface="Short Stack"/>
              <a:cs typeface="Short Stack"/>
              <a:sym typeface="Short Stack"/>
            </a:endParaRPr>
          </a:p>
          <a:p>
            <a:pPr rtl="0">
              <a:spcBef>
                <a:spcPts val="0"/>
              </a:spcBef>
              <a:buNone/>
            </a:pPr>
            <a:r>
              <a:rPr lang="en-US" sz="3600">
                <a:solidFill>
                  <a:srgbClr val="FFFFFF"/>
                </a:solidFill>
                <a:latin typeface="Short Stack"/>
                <a:ea typeface="Short Stack"/>
                <a:cs typeface="Short Stack"/>
                <a:sym typeface="Short Stack"/>
              </a:rPr>
              <a:t>7) </a:t>
            </a:r>
            <a:r>
              <a:rPr lang="en-US" sz="3600">
                <a:solidFill>
                  <a:srgbClr val="93C47D"/>
                </a:solidFill>
                <a:latin typeface="Short Stack"/>
                <a:ea typeface="Short Stack"/>
                <a:cs typeface="Short Stack"/>
                <a:sym typeface="Short Stack"/>
              </a:rPr>
              <a:t>Vetted and Coordinated</a:t>
            </a:r>
            <a:r>
              <a:rPr lang="en-US" sz="3600">
                <a:solidFill>
                  <a:srgbClr val="FFFFFF"/>
                </a:solidFill>
                <a:latin typeface="Short Stack"/>
                <a:ea typeface="Short Stack"/>
                <a:cs typeface="Short Stack"/>
                <a:sym typeface="Short Stack"/>
              </a:rPr>
              <a:t> volunteers </a:t>
            </a:r>
          </a:p>
          <a:p>
            <a:pPr rtl="0">
              <a:spcBef>
                <a:spcPts val="0"/>
              </a:spcBef>
              <a:buNone/>
            </a:pPr>
            <a:endParaRPr sz="3600">
              <a:solidFill>
                <a:srgbClr val="FFFFFF"/>
              </a:solidFill>
              <a:latin typeface="Short Stack"/>
              <a:ea typeface="Short Stack"/>
              <a:cs typeface="Short Stack"/>
              <a:sym typeface="Short Stack"/>
            </a:endParaRPr>
          </a:p>
          <a:p>
            <a:pPr rtl="0">
              <a:spcBef>
                <a:spcPts val="0"/>
              </a:spcBef>
              <a:buNone/>
            </a:pPr>
            <a:r>
              <a:rPr lang="en-US" sz="3600">
                <a:solidFill>
                  <a:srgbClr val="FFFFFF"/>
                </a:solidFill>
                <a:latin typeface="Short Stack"/>
                <a:ea typeface="Short Stack"/>
                <a:cs typeface="Short Stack"/>
                <a:sym typeface="Short Stack"/>
              </a:rPr>
              <a:t>8) </a:t>
            </a:r>
            <a:r>
              <a:rPr lang="en-US" sz="3600">
                <a:solidFill>
                  <a:srgbClr val="93C47D"/>
                </a:solidFill>
                <a:latin typeface="Short Stack"/>
                <a:ea typeface="Short Stack"/>
                <a:cs typeface="Short Stack"/>
                <a:sym typeface="Short Stack"/>
              </a:rPr>
              <a:t>Mentorship &amp; Formative Feedback</a:t>
            </a:r>
          </a:p>
          <a:p>
            <a:pPr rtl="0">
              <a:spcBef>
                <a:spcPts val="0"/>
              </a:spcBef>
              <a:buNone/>
            </a:pPr>
            <a:endParaRPr sz="3600">
              <a:solidFill>
                <a:srgbClr val="FFFFFF"/>
              </a:solidFill>
              <a:latin typeface="Short Stack"/>
              <a:ea typeface="Short Stack"/>
              <a:cs typeface="Short Stack"/>
              <a:sym typeface="Short Stack"/>
            </a:endParaRPr>
          </a:p>
          <a:p>
            <a:pPr>
              <a:spcBef>
                <a:spcPts val="0"/>
              </a:spcBef>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a:solidFill>
                  <a:schemeClr val="accent2"/>
                </a:solidFill>
              </a:rPr>
              <a:t>Documentation</a:t>
            </a:r>
          </a:p>
        </p:txBody>
      </p:sp>
      <p:sp>
        <p:nvSpPr>
          <p:cNvPr id="157" name="Shape 157"/>
          <p:cNvSpPr txBox="1">
            <a:spLocks noGrp="1"/>
          </p:cNvSpPr>
          <p:nvPr>
            <p:ph type="body" idx="1"/>
          </p:nvPr>
        </p:nvSpPr>
        <p:spPr>
          <a:xfrm>
            <a:off x="1270000" y="2768600"/>
            <a:ext cx="10464900" cy="5740499"/>
          </a:xfrm>
          <a:prstGeom prst="rect">
            <a:avLst/>
          </a:prstGeom>
        </p:spPr>
        <p:txBody>
          <a:bodyPr lIns="91425" tIns="91425" rIns="91425" bIns="91425" anchor="ctr" anchorCtr="0">
            <a:noAutofit/>
          </a:bodyPr>
          <a:lstStyle/>
          <a:p>
            <a:pPr marL="0" lvl="0" indent="0" rtl="0">
              <a:spcBef>
                <a:spcPts val="0"/>
              </a:spcBef>
              <a:buNone/>
            </a:pPr>
            <a:r>
              <a:rPr lang="en-US"/>
              <a:t> Multiple: Journals, photos, videos, quotes, etc.  Great way to make program stand apart from others when enlisting community support.</a:t>
            </a:r>
          </a:p>
          <a:p>
            <a:pPr>
              <a:spcBef>
                <a:spcPts val="0"/>
              </a:spcBef>
              <a:buNone/>
            </a:pPr>
            <a:r>
              <a:rPr lang="en-US"/>
              <a:t>(insert video of sunnyside)</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a:solidFill>
                  <a:schemeClr val="accent6"/>
                </a:solidFill>
              </a:rPr>
              <a:t>Expansion and Succession</a:t>
            </a:r>
          </a:p>
        </p:txBody>
      </p:sp>
      <p:sp>
        <p:nvSpPr>
          <p:cNvPr id="163" name="Shape 163"/>
          <p:cNvSpPr txBox="1"/>
          <p:nvPr/>
        </p:nvSpPr>
        <p:spPr>
          <a:xfrm>
            <a:off x="507425" y="2875350"/>
            <a:ext cx="12121500" cy="6342600"/>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Start small: to create a strong framework for expansion success</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Expand: within county, school district, other counties, the migrant centers, to early head starts, to child care centers</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Succession: pull from Garden Educator volunteers.  Should go through a one month mentorship before fully assuming Garden Coordinator position.</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a:spcBef>
                <a:spcPts val="0"/>
              </a:spcBef>
              <a:buClr>
                <a:srgbClr val="FFFFFF"/>
              </a:buClr>
              <a:buFont typeface="Short Stack"/>
              <a:buChar char="●"/>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589725" y="203200"/>
            <a:ext cx="11843700" cy="2744700"/>
          </a:xfrm>
          <a:prstGeom prst="rect">
            <a:avLst/>
          </a:prstGeom>
        </p:spPr>
        <p:txBody>
          <a:bodyPr lIns="91425" tIns="91425" rIns="91425" bIns="91425" anchor="ctr" anchorCtr="0">
            <a:noAutofit/>
          </a:bodyPr>
          <a:lstStyle/>
          <a:p>
            <a:pPr lvl="0" rtl="0">
              <a:spcBef>
                <a:spcPts val="0"/>
              </a:spcBef>
              <a:buNone/>
            </a:pPr>
            <a:r>
              <a:rPr lang="en-US" dirty="0"/>
              <a:t>Outdoor Classrooms at CAPSLO</a:t>
            </a:r>
          </a:p>
        </p:txBody>
      </p:sp>
      <p:sp>
        <p:nvSpPr>
          <p:cNvPr id="169" name="Shape 169"/>
          <p:cNvSpPr txBox="1">
            <a:spLocks noGrp="1"/>
          </p:cNvSpPr>
          <p:nvPr>
            <p:ph type="body" idx="1"/>
          </p:nvPr>
        </p:nvSpPr>
        <p:spPr>
          <a:xfrm>
            <a:off x="1270000" y="2768600"/>
            <a:ext cx="10464900" cy="5740499"/>
          </a:xfrm>
          <a:prstGeom prst="rect">
            <a:avLst/>
          </a:prstGeom>
        </p:spPr>
        <p:txBody>
          <a:bodyPr lIns="91425" tIns="91425" rIns="91425" bIns="91425" anchor="ctr" anchorCtr="0">
            <a:noAutofit/>
          </a:bodyPr>
          <a:lstStyle/>
          <a:p>
            <a:pPr marL="98298" lvl="0" indent="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270000" y="203200"/>
            <a:ext cx="10464800" cy="25400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7200" b="1" i="0" u="none" strike="noStrike" cap="none" baseline="0">
                <a:solidFill>
                  <a:schemeClr val="accent4"/>
                </a:solidFill>
                <a:latin typeface="Short Stack"/>
                <a:ea typeface="Short Stack"/>
                <a:cs typeface="Short Stack"/>
                <a:sym typeface="Short Stack"/>
              </a:rPr>
              <a:t>Lessons &amp; Resources</a:t>
            </a:r>
          </a:p>
        </p:txBody>
      </p:sp>
      <p:sp>
        <p:nvSpPr>
          <p:cNvPr id="201" name="Shape 201"/>
          <p:cNvSpPr txBox="1">
            <a:spLocks noGrp="1"/>
          </p:cNvSpPr>
          <p:nvPr>
            <p:ph type="body" idx="1"/>
          </p:nvPr>
        </p:nvSpPr>
        <p:spPr>
          <a:xfrm>
            <a:off x="4847500" y="3458425"/>
            <a:ext cx="7950599" cy="5911199"/>
          </a:xfrm>
          <a:prstGeom prst="rect">
            <a:avLst/>
          </a:prstGeom>
          <a:noFill/>
          <a:ln>
            <a:noFill/>
          </a:ln>
        </p:spPr>
        <p:txBody>
          <a:bodyPr lIns="0" tIns="0" rIns="0" bIns="0" anchor="t" anchorCtr="0">
            <a:noAutofit/>
          </a:bodyPr>
          <a:lstStyle/>
          <a:p>
            <a:pPr marR="0" lvl="0" algn="ctr" rtl="0">
              <a:spcBef>
                <a:spcPts val="0"/>
              </a:spcBef>
              <a:buClr>
                <a:srgbClr val="FFFFFF"/>
              </a:buClr>
              <a:buSzPct val="42999"/>
              <a:buFont typeface="Short Stack"/>
              <a:buChar char="•"/>
            </a:pPr>
            <a:r>
              <a:rPr lang="en-US" sz="3600" b="0" i="0" u="none" strike="noStrike" cap="none" baseline="0">
                <a:solidFill>
                  <a:srgbClr val="FFFFFF"/>
                </a:solidFill>
                <a:latin typeface="Short Stack"/>
                <a:ea typeface="Short Stack"/>
                <a:cs typeface="Short Stack"/>
                <a:sym typeface="Short Stack"/>
              </a:rPr>
              <a:t>Planning your </a:t>
            </a:r>
            <a:br>
              <a:rPr lang="en-US" sz="3600" b="0" i="0" u="none" strike="noStrike" cap="none" baseline="0">
                <a:solidFill>
                  <a:srgbClr val="FFFFFF"/>
                </a:solidFill>
                <a:latin typeface="Short Stack"/>
                <a:ea typeface="Short Stack"/>
                <a:cs typeface="Short Stack"/>
                <a:sym typeface="Short Stack"/>
              </a:rPr>
            </a:br>
            <a:r>
              <a:rPr lang="en-US" sz="3600" b="0" i="0" u="none" strike="noStrike" cap="none" baseline="0">
                <a:solidFill>
                  <a:srgbClr val="FFFFFF"/>
                </a:solidFill>
                <a:latin typeface="Short Stack"/>
                <a:ea typeface="Short Stack"/>
                <a:cs typeface="Short Stack"/>
                <a:sym typeface="Short Stack"/>
              </a:rPr>
              <a:t>lesson objectives</a:t>
            </a:r>
          </a:p>
          <a:p>
            <a:pPr marR="0" lvl="1" indent="669798" algn="ctr" rtl="0">
              <a:spcBef>
                <a:spcPts val="3600"/>
              </a:spcBef>
              <a:buClr>
                <a:srgbClr val="FFFFFF"/>
              </a:buClr>
              <a:buSzPct val="42999"/>
              <a:buFont typeface="Short Stack"/>
            </a:pPr>
            <a:r>
              <a:rPr lang="en-US" sz="3600" b="0" i="0" u="none" strike="noStrike" cap="none" baseline="0">
                <a:solidFill>
                  <a:srgbClr val="FFFFFF"/>
                </a:solidFill>
                <a:latin typeface="Short Stack"/>
                <a:ea typeface="Short Stack"/>
                <a:cs typeface="Short Stack"/>
                <a:sym typeface="Short Stack"/>
              </a:rPr>
              <a:t>Make it interesting, </a:t>
            </a:r>
            <a:br>
              <a:rPr lang="en-US" sz="3600" b="0" i="0" u="none" strike="noStrike" cap="none" baseline="0">
                <a:solidFill>
                  <a:srgbClr val="FFFFFF"/>
                </a:solidFill>
                <a:latin typeface="Short Stack"/>
                <a:ea typeface="Short Stack"/>
                <a:cs typeface="Short Stack"/>
                <a:sym typeface="Short Stack"/>
              </a:rPr>
            </a:br>
            <a:r>
              <a:rPr lang="en-US" sz="3600" b="0" i="0" u="none" strike="noStrike" cap="none" baseline="0">
                <a:solidFill>
                  <a:srgbClr val="FFFFFF"/>
                </a:solidFill>
                <a:latin typeface="Short Stack"/>
                <a:ea typeface="Short Stack"/>
                <a:cs typeface="Short Stack"/>
                <a:sym typeface="Short Stack"/>
              </a:rPr>
              <a:t>fun and tasty</a:t>
            </a:r>
          </a:p>
          <a:p>
            <a:pPr marR="0" lvl="1" indent="669798" algn="ctr" rtl="0">
              <a:spcBef>
                <a:spcPts val="3600"/>
              </a:spcBef>
              <a:buClr>
                <a:srgbClr val="FFFFFF"/>
              </a:buClr>
              <a:buSzPct val="42999"/>
              <a:buFont typeface="Short Stack"/>
            </a:pPr>
            <a:r>
              <a:rPr lang="en-US" sz="3600" b="0" i="0" u="none" strike="noStrike" cap="none" baseline="0">
                <a:solidFill>
                  <a:srgbClr val="FFFFFF"/>
                </a:solidFill>
                <a:latin typeface="Short Stack"/>
                <a:ea typeface="Short Stack"/>
                <a:cs typeface="Short Stack"/>
                <a:sym typeface="Short Stack"/>
              </a:rPr>
              <a:t>CACFP (Dietary Guidelines)</a:t>
            </a:r>
          </a:p>
        </p:txBody>
      </p:sp>
      <p:pic>
        <p:nvPicPr>
          <p:cNvPr id="202" name="Shape 202"/>
          <p:cNvPicPr preferRelativeResize="0"/>
          <p:nvPr/>
        </p:nvPicPr>
        <p:blipFill>
          <a:blip r:embed="rId3">
            <a:alphaModFix/>
          </a:blip>
          <a:stretch>
            <a:fillRect/>
          </a:stretch>
        </p:blipFill>
        <p:spPr>
          <a:xfrm>
            <a:off x="0" y="4847573"/>
            <a:ext cx="4728573" cy="35464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28950" y="203200"/>
            <a:ext cx="12575999" cy="2540100"/>
          </a:xfrm>
          <a:prstGeom prst="rect">
            <a:avLst/>
          </a:prstGeom>
        </p:spPr>
        <p:txBody>
          <a:bodyPr lIns="91425" tIns="91425" rIns="91425" bIns="91425" anchor="ctr" anchorCtr="0">
            <a:noAutofit/>
          </a:bodyPr>
          <a:lstStyle/>
          <a:p>
            <a:pPr lvl="0">
              <a:spcBef>
                <a:spcPts val="0"/>
              </a:spcBef>
              <a:buNone/>
            </a:pPr>
            <a:r>
              <a:rPr lang="en-US">
                <a:solidFill>
                  <a:schemeClr val="accent1"/>
                </a:solidFill>
              </a:rPr>
              <a:t>Aligning FTP Activities with Student Goals</a:t>
            </a:r>
          </a:p>
        </p:txBody>
      </p:sp>
      <p:sp>
        <p:nvSpPr>
          <p:cNvPr id="208" name="Shape 208"/>
          <p:cNvSpPr txBox="1">
            <a:spLocks noGrp="1"/>
          </p:cNvSpPr>
          <p:nvPr>
            <p:ph type="body" idx="1"/>
          </p:nvPr>
        </p:nvSpPr>
        <p:spPr>
          <a:xfrm>
            <a:off x="107400" y="2626275"/>
            <a:ext cx="12897299" cy="6886500"/>
          </a:xfrm>
          <a:prstGeom prst="rect">
            <a:avLst/>
          </a:prstGeom>
        </p:spPr>
        <p:txBody>
          <a:bodyPr lIns="91425" tIns="91425" rIns="91425" bIns="91425" anchor="t" anchorCtr="0">
            <a:noAutofit/>
          </a:bodyPr>
          <a:lstStyle/>
          <a:p>
            <a:pPr marL="457200" lvl="0" indent="-228600" rtl="0">
              <a:spcBef>
                <a:spcPts val="0"/>
              </a:spcBef>
              <a:buSzPct val="83333"/>
            </a:pPr>
            <a:r>
              <a:rPr lang="en-US" b="1"/>
              <a:t>Life Science: </a:t>
            </a:r>
          </a:p>
          <a:p>
            <a:pPr marL="914400" lvl="1" indent="-228600" rtl="0">
              <a:spcBef>
                <a:spcPts val="0"/>
              </a:spcBef>
            </a:pPr>
            <a:r>
              <a:rPr lang="en-US"/>
              <a:t>Predict, observe, and document (Plants)</a:t>
            </a:r>
          </a:p>
          <a:p>
            <a:pPr marL="914400" lvl="1" indent="-228600" rtl="0">
              <a:spcBef>
                <a:spcPts val="0"/>
              </a:spcBef>
            </a:pPr>
            <a:r>
              <a:rPr lang="en-US"/>
              <a:t>Ask why, try something new, is it translatable?</a:t>
            </a:r>
          </a:p>
          <a:p>
            <a:pPr marL="457200" lvl="0" indent="-228600" rtl="0">
              <a:spcBef>
                <a:spcPts val="0"/>
              </a:spcBef>
              <a:buSzPct val="83333"/>
            </a:pPr>
            <a:r>
              <a:rPr lang="en-US" b="1"/>
              <a:t>Math</a:t>
            </a:r>
          </a:p>
          <a:p>
            <a:pPr marL="914400" lvl="1" indent="-228600" rtl="0">
              <a:spcBef>
                <a:spcPts val="0"/>
              </a:spcBef>
            </a:pPr>
            <a:r>
              <a:rPr lang="en-US"/>
              <a:t>Measure growth and change </a:t>
            </a:r>
          </a:p>
          <a:p>
            <a:pPr marL="914400" lvl="1" indent="-228600" rtl="0">
              <a:spcBef>
                <a:spcPts val="0"/>
              </a:spcBef>
            </a:pPr>
            <a:r>
              <a:rPr lang="en-US"/>
              <a:t>Recipes with practical math</a:t>
            </a:r>
          </a:p>
          <a:p>
            <a:pPr marL="457200" lvl="0" indent="-228600" rtl="0">
              <a:spcBef>
                <a:spcPts val="0"/>
              </a:spcBef>
              <a:buSzPct val="83333"/>
            </a:pPr>
            <a:r>
              <a:rPr lang="en-US" b="1"/>
              <a:t>Literacy</a:t>
            </a:r>
          </a:p>
          <a:p>
            <a:pPr marL="914400" lvl="1" indent="-228600" rtl="0">
              <a:spcBef>
                <a:spcPts val="0"/>
              </a:spcBef>
            </a:pPr>
            <a:r>
              <a:rPr lang="en-US"/>
              <a:t>Storytelling, introducing words</a:t>
            </a:r>
          </a:p>
          <a:p>
            <a:pPr marL="914400" lvl="1" indent="-228600" rtl="0">
              <a:spcBef>
                <a:spcPts val="0"/>
              </a:spcBef>
            </a:pPr>
            <a:r>
              <a:rPr lang="en-US"/>
              <a:t>Providing context to the activities  </a:t>
            </a:r>
          </a:p>
        </p:txBody>
      </p:sp>
      <p:pic>
        <p:nvPicPr>
          <p:cNvPr id="209" name="Shape 209"/>
          <p:cNvPicPr preferRelativeResize="0"/>
          <p:nvPr/>
        </p:nvPicPr>
        <p:blipFill>
          <a:blip r:embed="rId3">
            <a:alphaModFix/>
          </a:blip>
          <a:stretch>
            <a:fillRect/>
          </a:stretch>
        </p:blipFill>
        <p:spPr>
          <a:xfrm>
            <a:off x="9593125" y="4957500"/>
            <a:ext cx="3411574" cy="2947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270000" y="0"/>
            <a:ext cx="10464900" cy="1704000"/>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7200" b="1" i="0" u="none" strike="noStrike" cap="none" baseline="0">
                <a:solidFill>
                  <a:schemeClr val="accent3"/>
                </a:solidFill>
                <a:latin typeface="Short Stack"/>
                <a:ea typeface="Short Stack"/>
                <a:cs typeface="Short Stack"/>
                <a:sym typeface="Short Stack"/>
              </a:rPr>
              <a:t>Share a Book</a:t>
            </a:r>
          </a:p>
        </p:txBody>
      </p:sp>
      <p:sp>
        <p:nvSpPr>
          <p:cNvPr id="215" name="Shape 215"/>
          <p:cNvSpPr txBox="1">
            <a:spLocks noGrp="1"/>
          </p:cNvSpPr>
          <p:nvPr>
            <p:ph type="body" idx="1"/>
          </p:nvPr>
        </p:nvSpPr>
        <p:spPr>
          <a:xfrm>
            <a:off x="1269987" y="2282727"/>
            <a:ext cx="11377799" cy="5986799"/>
          </a:xfrm>
          <a:prstGeom prst="rect">
            <a:avLst/>
          </a:prstGeom>
          <a:noFill/>
          <a:ln>
            <a:noFill/>
          </a:ln>
        </p:spPr>
        <p:txBody>
          <a:bodyPr lIns="0" tIns="0" rIns="0" bIns="0" anchor="t" anchorCtr="0">
            <a:noAutofit/>
          </a:bodyPr>
          <a:lstStyle/>
          <a:p>
            <a:pPr marL="457200" marR="0" lvl="0" indent="-419100" algn="l" rtl="0">
              <a:spcBef>
                <a:spcPts val="0"/>
              </a:spcBef>
              <a:buSzPct val="83333"/>
              <a:buChar char="●"/>
            </a:pPr>
            <a:r>
              <a:rPr lang="en-US"/>
              <a:t>Assists with transition to activity and builds interest.</a:t>
            </a:r>
            <a:br>
              <a:rPr lang="en-US"/>
            </a:br>
            <a:endParaRPr lang="en-US"/>
          </a:p>
          <a:p>
            <a:pPr marL="457200" marR="0" lvl="0" indent="-419100" algn="l" rtl="0">
              <a:spcBef>
                <a:spcPts val="0"/>
              </a:spcBef>
              <a:buSzPct val="83333"/>
              <a:buChar char="●"/>
            </a:pPr>
            <a:r>
              <a:rPr lang="en-US"/>
              <a:t>Encourages children to develop theories</a:t>
            </a:r>
            <a:br>
              <a:rPr lang="en-US"/>
            </a:br>
            <a:r>
              <a:rPr lang="en-US"/>
              <a:t>				and try dramatic play activities</a:t>
            </a:r>
            <a:br>
              <a:rPr lang="en-US"/>
            </a:br>
            <a:endParaRPr lang="en-US"/>
          </a:p>
          <a:p>
            <a:pPr marL="2743200" marR="0" lvl="5" indent="-228600" algn="l" rtl="0">
              <a:spcBef>
                <a:spcPts val="0"/>
              </a:spcBef>
              <a:buSzPct val="83333"/>
            </a:pPr>
            <a:r>
              <a:rPr lang="en-US"/>
              <a:t>Introduces new words, perspectives</a:t>
            </a:r>
            <a:br>
              <a:rPr lang="en-US"/>
            </a:br>
            <a:endParaRPr lang="en-US"/>
          </a:p>
          <a:p>
            <a:pPr marR="0" lvl="0" algn="l" rtl="0">
              <a:spcBef>
                <a:spcPts val="0"/>
              </a:spcBef>
              <a:buNone/>
            </a:pPr>
            <a:endParaRPr/>
          </a:p>
        </p:txBody>
      </p:sp>
      <p:pic>
        <p:nvPicPr>
          <p:cNvPr id="216" name="Shape 216"/>
          <p:cNvPicPr preferRelativeResize="0"/>
          <p:nvPr/>
        </p:nvPicPr>
        <p:blipFill rotWithShape="1">
          <a:blip r:embed="rId3">
            <a:alphaModFix/>
          </a:blip>
          <a:srcRect/>
          <a:stretch/>
        </p:blipFill>
        <p:spPr>
          <a:xfrm>
            <a:off x="369300" y="5523450"/>
            <a:ext cx="3087599" cy="38915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270000" y="203200"/>
            <a:ext cx="10464800" cy="25400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7200" b="1" i="0" u="none" strike="noStrike" cap="none" baseline="0">
                <a:solidFill>
                  <a:schemeClr val="accent6"/>
                </a:solidFill>
                <a:latin typeface="Short Stack"/>
                <a:ea typeface="Short Stack"/>
                <a:cs typeface="Short Stack"/>
                <a:sym typeface="Short Stack"/>
              </a:rPr>
              <a:t>Include Physical Activity</a:t>
            </a:r>
          </a:p>
        </p:txBody>
      </p:sp>
      <p:sp>
        <p:nvSpPr>
          <p:cNvPr id="222" name="Shape 222"/>
          <p:cNvSpPr txBox="1">
            <a:spLocks noGrp="1"/>
          </p:cNvSpPr>
          <p:nvPr>
            <p:ph type="body" idx="1"/>
          </p:nvPr>
        </p:nvSpPr>
        <p:spPr>
          <a:xfrm>
            <a:off x="384225" y="2545875"/>
            <a:ext cx="10352700" cy="7207800"/>
          </a:xfrm>
          <a:prstGeom prst="rect">
            <a:avLst/>
          </a:prstGeom>
          <a:noFill/>
          <a:ln>
            <a:noFill/>
          </a:ln>
        </p:spPr>
        <p:txBody>
          <a:bodyPr lIns="0" tIns="0" rIns="0" bIns="0" anchor="ctr" anchorCtr="0">
            <a:noAutofit/>
          </a:bodyPr>
          <a:lstStyle/>
          <a:p>
            <a:pPr marL="457200" marR="0" lvl="0" indent="-228600" algn="l" rtl="0">
              <a:spcBef>
                <a:spcPts val="0"/>
              </a:spcBef>
              <a:buClr>
                <a:srgbClr val="FFFFFF"/>
              </a:buClr>
              <a:buSzPct val="100000"/>
              <a:buFont typeface="Short Stack"/>
            </a:pPr>
            <a:r>
              <a:rPr lang="en-US"/>
              <a:t>Keep learning active, facilitates kinesthetic learning styles</a:t>
            </a:r>
            <a:br>
              <a:rPr lang="en-US"/>
            </a:br>
            <a:endParaRPr lang="en-US"/>
          </a:p>
          <a:p>
            <a:pPr marL="457200" marR="0" lvl="0" indent="-228600" algn="l" rtl="0">
              <a:spcBef>
                <a:spcPts val="0"/>
              </a:spcBef>
              <a:buClr>
                <a:srgbClr val="FFFFFF"/>
              </a:buClr>
              <a:buSzPct val="100000"/>
              <a:buFont typeface="Short Stack"/>
            </a:pPr>
            <a:r>
              <a:rPr lang="en-US"/>
              <a:t>links well with nutrition messages</a:t>
            </a:r>
            <a:br>
              <a:rPr lang="en-US"/>
            </a:br>
            <a:endParaRPr lang="en-US"/>
          </a:p>
          <a:p>
            <a:pPr marL="457200" marR="0" lvl="0" indent="-228600" algn="l" rtl="0">
              <a:spcBef>
                <a:spcPts val="0"/>
              </a:spcBef>
              <a:buClr>
                <a:srgbClr val="FFFFFF"/>
              </a:buClr>
              <a:buSzPct val="100000"/>
              <a:buFont typeface="Short Stack"/>
            </a:pPr>
            <a:r>
              <a:rPr lang="en-US"/>
              <a:t>Resources: public health, More matters Energy Balance, IMIL, games</a:t>
            </a:r>
          </a:p>
        </p:txBody>
      </p:sp>
      <p:pic>
        <p:nvPicPr>
          <p:cNvPr id="223" name="Shape 223"/>
          <p:cNvPicPr preferRelativeResize="0"/>
          <p:nvPr/>
        </p:nvPicPr>
        <p:blipFill rotWithShape="1">
          <a:blip r:embed="rId3">
            <a:alphaModFix/>
          </a:blip>
          <a:srcRect/>
          <a:stretch/>
        </p:blipFill>
        <p:spPr>
          <a:xfrm>
            <a:off x="384224" y="1812849"/>
            <a:ext cx="2476199" cy="21128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238575" y="402250"/>
            <a:ext cx="12543299" cy="1822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7200" b="1" i="0" u="none" strike="noStrike" cap="none" baseline="0">
                <a:solidFill>
                  <a:schemeClr val="accent1"/>
                </a:solidFill>
                <a:latin typeface="Short Stack"/>
                <a:ea typeface="Short Stack"/>
                <a:cs typeface="Short Stack"/>
                <a:sym typeface="Short Stack"/>
              </a:rPr>
              <a:t>Involve the Senses</a:t>
            </a:r>
          </a:p>
        </p:txBody>
      </p:sp>
      <p:sp>
        <p:nvSpPr>
          <p:cNvPr id="229" name="Shape 229"/>
          <p:cNvSpPr txBox="1">
            <a:spLocks noGrp="1"/>
          </p:cNvSpPr>
          <p:nvPr>
            <p:ph type="body" idx="1"/>
          </p:nvPr>
        </p:nvSpPr>
        <p:spPr>
          <a:xfrm>
            <a:off x="230750" y="2039725"/>
            <a:ext cx="12543299" cy="7116899"/>
          </a:xfrm>
          <a:prstGeom prst="rect">
            <a:avLst/>
          </a:prstGeom>
          <a:noFill/>
          <a:ln>
            <a:noFill/>
          </a:ln>
        </p:spPr>
        <p:txBody>
          <a:bodyPr lIns="0" tIns="0" rIns="0" bIns="0" anchor="t" anchorCtr="0">
            <a:noAutofit/>
          </a:bodyPr>
          <a:lstStyle/>
          <a:p>
            <a:pPr marL="457200" marR="0" lvl="0" indent="-228600" algn="l" rtl="0">
              <a:spcBef>
                <a:spcPts val="0"/>
              </a:spcBef>
              <a:buClr>
                <a:srgbClr val="FFFFFF"/>
              </a:buClr>
              <a:buSzPct val="100000"/>
              <a:buFont typeface="Short Stack"/>
            </a:pPr>
            <a:r>
              <a:rPr lang="en-US"/>
              <a:t>Introduce the fruit or vegetable </a:t>
            </a:r>
          </a:p>
          <a:p>
            <a:pPr marL="914400" marR="0" lvl="1" indent="-228600" algn="l" rtl="0">
              <a:spcBef>
                <a:spcPts val="0"/>
              </a:spcBef>
            </a:pPr>
            <a:r>
              <a:rPr lang="en-US"/>
              <a:t>Cut it open and pass around to explore</a:t>
            </a:r>
            <a:br>
              <a:rPr lang="en-US"/>
            </a:br>
            <a:endParaRPr lang="en-US"/>
          </a:p>
          <a:p>
            <a:pPr marL="457200" lvl="0" indent="-228600" rtl="0">
              <a:spcBef>
                <a:spcPts val="0"/>
              </a:spcBef>
              <a:buClr>
                <a:schemeClr val="lt1"/>
              </a:buClr>
              <a:buSzPct val="100000"/>
            </a:pPr>
            <a:r>
              <a:rPr lang="en-US">
                <a:solidFill>
                  <a:schemeClr val="lt1"/>
                </a:solidFill>
              </a:rPr>
              <a:t>Run a recipe with the children</a:t>
            </a:r>
          </a:p>
          <a:p>
            <a:pPr marL="914400" lvl="1" indent="-228600" rtl="0">
              <a:spcBef>
                <a:spcPts val="0"/>
              </a:spcBef>
              <a:buClr>
                <a:schemeClr val="lt1"/>
              </a:buClr>
            </a:pPr>
            <a:r>
              <a:rPr lang="en-US">
                <a:solidFill>
                  <a:schemeClr val="lt1"/>
                </a:solidFill>
              </a:rPr>
              <a:t>From start to finish</a:t>
            </a:r>
            <a:br>
              <a:rPr lang="en-US">
                <a:solidFill>
                  <a:schemeClr val="lt1"/>
                </a:solidFill>
              </a:rPr>
            </a:br>
            <a:endParaRPr lang="en-US">
              <a:solidFill>
                <a:schemeClr val="lt1"/>
              </a:solidFill>
            </a:endParaRPr>
          </a:p>
          <a:p>
            <a:pPr marL="457200" lvl="0" indent="-228600" rtl="0">
              <a:spcBef>
                <a:spcPts val="0"/>
              </a:spcBef>
              <a:buClr>
                <a:schemeClr val="lt1"/>
              </a:buClr>
              <a:buSzPct val="100000"/>
            </a:pPr>
            <a:r>
              <a:rPr lang="en-US">
                <a:solidFill>
                  <a:schemeClr val="lt1"/>
                </a:solidFill>
              </a:rPr>
              <a:t>Carefully examine the </a:t>
            </a:r>
            <a:br>
              <a:rPr lang="en-US">
                <a:solidFill>
                  <a:schemeClr val="lt1"/>
                </a:solidFill>
              </a:rPr>
            </a:br>
            <a:r>
              <a:rPr lang="en-US">
                <a:solidFill>
                  <a:schemeClr val="lt1"/>
                </a:solidFill>
              </a:rPr>
              <a:t>leaves, seeds and plants</a:t>
            </a:r>
          </a:p>
          <a:p>
            <a:pPr marL="457200" lvl="0" indent="0" rtl="0">
              <a:spcBef>
                <a:spcPts val="0"/>
              </a:spcBef>
              <a:buNone/>
            </a:pPr>
            <a:endParaRPr>
              <a:solidFill>
                <a:schemeClr val="lt1"/>
              </a:solidFill>
            </a:endParaRPr>
          </a:p>
          <a:p>
            <a:pPr marL="0" marR="0" lvl="0" indent="0" algn="l" rtl="0">
              <a:spcBef>
                <a:spcPts val="0"/>
              </a:spcBef>
              <a:buNone/>
            </a:pPr>
            <a:endParaRPr/>
          </a:p>
        </p:txBody>
      </p:sp>
      <p:pic>
        <p:nvPicPr>
          <p:cNvPr id="230" name="Shape 230"/>
          <p:cNvPicPr preferRelativeResize="0"/>
          <p:nvPr/>
        </p:nvPicPr>
        <p:blipFill rotWithShape="1">
          <a:blip r:embed="rId3">
            <a:alphaModFix/>
          </a:blip>
          <a:srcRect/>
          <a:stretch/>
        </p:blipFill>
        <p:spPr>
          <a:xfrm>
            <a:off x="238576" y="7629650"/>
            <a:ext cx="2428499" cy="1822200"/>
          </a:xfrm>
          <a:prstGeom prst="rect">
            <a:avLst/>
          </a:prstGeom>
          <a:noFill/>
          <a:ln>
            <a:noFill/>
          </a:ln>
        </p:spPr>
      </p:pic>
      <p:pic>
        <p:nvPicPr>
          <p:cNvPr id="231" name="Shape 231"/>
          <p:cNvPicPr preferRelativeResize="0"/>
          <p:nvPr/>
        </p:nvPicPr>
        <p:blipFill>
          <a:blip r:embed="rId4">
            <a:alphaModFix/>
          </a:blip>
          <a:stretch>
            <a:fillRect/>
          </a:stretch>
        </p:blipFill>
        <p:spPr>
          <a:xfrm>
            <a:off x="7353831" y="4788473"/>
            <a:ext cx="5280270" cy="396020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b="1" dirty="0"/>
              <a:t>FTP Background</a:t>
            </a:r>
          </a:p>
        </p:txBody>
      </p:sp>
      <p:sp>
        <p:nvSpPr>
          <p:cNvPr id="48" name="Shape 48"/>
          <p:cNvSpPr txBox="1">
            <a:spLocks noGrp="1"/>
          </p:cNvSpPr>
          <p:nvPr>
            <p:ph type="body" idx="1"/>
          </p:nvPr>
        </p:nvSpPr>
        <p:spPr>
          <a:xfrm>
            <a:off x="1270000" y="2768600"/>
            <a:ext cx="10464900" cy="5740499"/>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72075" y="509425"/>
            <a:ext cx="12458999" cy="1298100"/>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7200" b="1" i="0" u="none" strike="noStrike" cap="none" baseline="0">
                <a:solidFill>
                  <a:schemeClr val="accent5"/>
                </a:solidFill>
                <a:latin typeface="Short Stack"/>
                <a:ea typeface="Short Stack"/>
                <a:cs typeface="Short Stack"/>
                <a:sym typeface="Short Stack"/>
              </a:rPr>
              <a:t>Food Experiences: Goals</a:t>
            </a:r>
          </a:p>
        </p:txBody>
      </p:sp>
      <p:sp>
        <p:nvSpPr>
          <p:cNvPr id="237" name="Shape 237"/>
          <p:cNvSpPr txBox="1">
            <a:spLocks noGrp="1"/>
          </p:cNvSpPr>
          <p:nvPr>
            <p:ph type="body" idx="1"/>
          </p:nvPr>
        </p:nvSpPr>
        <p:spPr>
          <a:xfrm>
            <a:off x="670125" y="2572675"/>
            <a:ext cx="11790000" cy="5905500"/>
          </a:xfrm>
          <a:prstGeom prst="rect">
            <a:avLst/>
          </a:prstGeom>
          <a:noFill/>
          <a:ln>
            <a:noFill/>
          </a:ln>
        </p:spPr>
        <p:txBody>
          <a:bodyPr lIns="0" tIns="0" rIns="0" bIns="0" anchor="t" anchorCtr="0">
            <a:noAutofit/>
          </a:bodyPr>
          <a:lstStyle/>
          <a:p>
            <a:pPr marL="457200" marR="0" lvl="0" indent="-457200" algn="l" rtl="0">
              <a:spcBef>
                <a:spcPts val="0"/>
              </a:spcBef>
              <a:buClr>
                <a:srgbClr val="FFFFFF"/>
              </a:buClr>
              <a:buSzPct val="100000"/>
              <a:buFont typeface="Short Stack"/>
              <a:buChar char="●"/>
            </a:pPr>
            <a:r>
              <a:rPr lang="en-US"/>
              <a:t>Both staff and children benefit from trying new foods</a:t>
            </a:r>
            <a:br>
              <a:rPr lang="en-US"/>
            </a:br>
            <a:endParaRPr lang="en-US"/>
          </a:p>
          <a:p>
            <a:pPr marL="457200" marR="0" lvl="0" indent="-457200" algn="l" rtl="0">
              <a:spcBef>
                <a:spcPts val="0"/>
              </a:spcBef>
              <a:buClr>
                <a:srgbClr val="FFFFFF"/>
              </a:buClr>
              <a:buSzPct val="100000"/>
              <a:buFont typeface="Short Stack"/>
              <a:buChar char="●"/>
            </a:pPr>
            <a:r>
              <a:rPr lang="en-US">
                <a:solidFill>
                  <a:schemeClr val="lt1"/>
                </a:solidFill>
              </a:rPr>
              <a:t>Running recipes with novel </a:t>
            </a:r>
            <a:br>
              <a:rPr lang="en-US">
                <a:solidFill>
                  <a:schemeClr val="lt1"/>
                </a:solidFill>
              </a:rPr>
            </a:br>
            <a:r>
              <a:rPr lang="en-US">
                <a:solidFill>
                  <a:schemeClr val="lt1"/>
                </a:solidFill>
              </a:rPr>
              <a:t>ingredients reduces the fear</a:t>
            </a:r>
            <a:br>
              <a:rPr lang="en-US">
                <a:solidFill>
                  <a:schemeClr val="lt1"/>
                </a:solidFill>
              </a:rPr>
            </a:br>
            <a:r>
              <a:rPr lang="en-US">
                <a:solidFill>
                  <a:schemeClr val="lt1"/>
                </a:solidFill>
              </a:rPr>
              <a:t>of trying vegetables.</a:t>
            </a:r>
            <a:r>
              <a:rPr lang="en-US"/>
              <a:t/>
            </a:r>
            <a:br>
              <a:rPr lang="en-US"/>
            </a:br>
            <a:endParaRPr lang="en-US"/>
          </a:p>
          <a:p>
            <a:pPr marL="457200" marR="0" lvl="0" indent="-457200" algn="l" rtl="0">
              <a:spcBef>
                <a:spcPts val="0"/>
              </a:spcBef>
              <a:buClr>
                <a:srgbClr val="FFFFFF"/>
              </a:buClr>
              <a:buSzPct val="100000"/>
              <a:buFont typeface="Short Stack"/>
              <a:buChar char="●"/>
            </a:pPr>
            <a:r>
              <a:rPr lang="en-US"/>
              <a:t>Create “aha” moments</a:t>
            </a:r>
            <a:br>
              <a:rPr lang="en-US"/>
            </a:br>
            <a:endParaRPr lang="en-US"/>
          </a:p>
        </p:txBody>
      </p:sp>
      <p:pic>
        <p:nvPicPr>
          <p:cNvPr id="238" name="Shape 238"/>
          <p:cNvPicPr preferRelativeResize="0"/>
          <p:nvPr/>
        </p:nvPicPr>
        <p:blipFill rotWithShape="1">
          <a:blip r:embed="rId3">
            <a:alphaModFix/>
          </a:blip>
          <a:srcRect/>
          <a:stretch/>
        </p:blipFill>
        <p:spPr>
          <a:xfrm>
            <a:off x="5549900" y="7556578"/>
            <a:ext cx="1904999" cy="1917599"/>
          </a:xfrm>
          <a:prstGeom prst="rect">
            <a:avLst/>
          </a:prstGeom>
          <a:noFill/>
          <a:ln>
            <a:noFill/>
          </a:ln>
        </p:spPr>
      </p:pic>
      <p:pic>
        <p:nvPicPr>
          <p:cNvPr id="239" name="Shape 239"/>
          <p:cNvPicPr preferRelativeResize="0"/>
          <p:nvPr/>
        </p:nvPicPr>
        <p:blipFill>
          <a:blip r:embed="rId4">
            <a:alphaModFix/>
          </a:blip>
          <a:stretch>
            <a:fillRect/>
          </a:stretch>
        </p:blipFill>
        <p:spPr>
          <a:xfrm>
            <a:off x="9272800" y="4138250"/>
            <a:ext cx="3558374" cy="47371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0" y="221700"/>
            <a:ext cx="13004699" cy="11684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7200" b="1" i="0" u="none" strike="noStrike" cap="none" baseline="0">
                <a:solidFill>
                  <a:schemeClr val="accent2"/>
                </a:solidFill>
                <a:latin typeface="Short Stack"/>
                <a:ea typeface="Short Stack"/>
                <a:cs typeface="Short Stack"/>
                <a:sym typeface="Short Stack"/>
              </a:rPr>
              <a:t>Food Experiences: </a:t>
            </a:r>
            <a:r>
              <a:rPr lang="en-US" b="1">
                <a:solidFill>
                  <a:schemeClr val="accent2"/>
                </a:solidFill>
              </a:rPr>
              <a:t>Types</a:t>
            </a:r>
          </a:p>
        </p:txBody>
      </p:sp>
      <p:sp>
        <p:nvSpPr>
          <p:cNvPr id="245" name="Shape 245"/>
          <p:cNvSpPr txBox="1">
            <a:spLocks noGrp="1"/>
          </p:cNvSpPr>
          <p:nvPr>
            <p:ph type="body" idx="1"/>
          </p:nvPr>
        </p:nvSpPr>
        <p:spPr>
          <a:xfrm>
            <a:off x="476962" y="1981487"/>
            <a:ext cx="12086700" cy="4983899"/>
          </a:xfrm>
          <a:prstGeom prst="rect">
            <a:avLst/>
          </a:prstGeom>
          <a:noFill/>
          <a:ln>
            <a:noFill/>
          </a:ln>
        </p:spPr>
        <p:txBody>
          <a:bodyPr lIns="0" tIns="0" rIns="0" bIns="0" anchor="t" anchorCtr="0">
            <a:noAutofit/>
          </a:bodyPr>
          <a:lstStyle/>
          <a:p>
            <a:pPr marL="457200" marR="0" lvl="0" indent="-419100" algn="l" rtl="0">
              <a:spcBef>
                <a:spcPts val="0"/>
              </a:spcBef>
              <a:buSzPct val="83333"/>
              <a:buChar char="●"/>
            </a:pPr>
            <a:r>
              <a:rPr lang="en-US"/>
              <a:t>Science...plant pigments, physical </a:t>
            </a:r>
            <a:br>
              <a:rPr lang="en-US"/>
            </a:br>
            <a:r>
              <a:rPr lang="en-US"/>
              <a:t>     properties, or preservation</a:t>
            </a:r>
            <a:br>
              <a:rPr lang="en-US"/>
            </a:br>
            <a:endParaRPr lang="en-US"/>
          </a:p>
          <a:p>
            <a:pPr marL="457200" lvl="0" indent="-419100" algn="l" rtl="0">
              <a:spcBef>
                <a:spcPts val="0"/>
              </a:spcBef>
              <a:buClr>
                <a:schemeClr val="lt1"/>
              </a:buClr>
              <a:buSzPct val="83333"/>
              <a:buChar char="●"/>
            </a:pPr>
            <a:r>
              <a:rPr lang="en-US">
                <a:solidFill>
                  <a:schemeClr val="lt1"/>
                </a:solidFill>
              </a:rPr>
              <a:t>Cultural… broaden the lens, challenge beliefs and share traditions</a:t>
            </a:r>
          </a:p>
          <a:p>
            <a:pPr lvl="0" rtl="0">
              <a:spcBef>
                <a:spcPts val="0"/>
              </a:spcBef>
              <a:buNone/>
            </a:pPr>
            <a:endParaRPr>
              <a:solidFill>
                <a:schemeClr val="lt1"/>
              </a:solidFill>
            </a:endParaRPr>
          </a:p>
          <a:p>
            <a:pPr marL="4572000" lvl="0" indent="-419100" algn="l" rtl="0">
              <a:spcBef>
                <a:spcPts val="0"/>
              </a:spcBef>
              <a:buClr>
                <a:schemeClr val="lt1"/>
              </a:buClr>
              <a:buSzPct val="83333"/>
              <a:buChar char="●"/>
            </a:pPr>
            <a:r>
              <a:rPr lang="en-US">
                <a:solidFill>
                  <a:schemeClr val="lt1"/>
                </a:solidFill>
              </a:rPr>
              <a:t>Skill development… fine </a:t>
            </a:r>
            <a:br>
              <a:rPr lang="en-US">
                <a:solidFill>
                  <a:schemeClr val="lt1"/>
                </a:solidFill>
              </a:rPr>
            </a:br>
            <a:r>
              <a:rPr lang="en-US">
                <a:solidFill>
                  <a:schemeClr val="lt1"/>
                </a:solidFill>
              </a:rPr>
              <a:t>motor, expand vocab,  and </a:t>
            </a:r>
            <a:br>
              <a:rPr lang="en-US">
                <a:solidFill>
                  <a:schemeClr val="lt1"/>
                </a:solidFill>
              </a:rPr>
            </a:br>
            <a:r>
              <a:rPr lang="en-US">
                <a:solidFill>
                  <a:schemeClr val="lt1"/>
                </a:solidFill>
              </a:rPr>
              <a:t>improve cooperation</a:t>
            </a:r>
          </a:p>
          <a:p>
            <a:pPr marR="0" lvl="0" rtl="0">
              <a:spcBef>
                <a:spcPts val="0"/>
              </a:spcBef>
              <a:buNone/>
            </a:pPr>
            <a:endParaRPr/>
          </a:p>
          <a:p>
            <a:pPr marR="0" lvl="0" algn="l" rtl="0">
              <a:spcBef>
                <a:spcPts val="0"/>
              </a:spcBef>
              <a:buNone/>
            </a:pPr>
            <a:endParaRPr/>
          </a:p>
        </p:txBody>
      </p:sp>
      <p:pic>
        <p:nvPicPr>
          <p:cNvPr id="246" name="Shape 246"/>
          <p:cNvPicPr preferRelativeResize="0"/>
          <p:nvPr/>
        </p:nvPicPr>
        <p:blipFill>
          <a:blip r:embed="rId3">
            <a:alphaModFix/>
          </a:blip>
          <a:stretch>
            <a:fillRect/>
          </a:stretch>
        </p:blipFill>
        <p:spPr>
          <a:xfrm>
            <a:off x="5421850" y="7556675"/>
            <a:ext cx="2196925" cy="2196925"/>
          </a:xfrm>
          <a:prstGeom prst="rect">
            <a:avLst/>
          </a:prstGeom>
          <a:noFill/>
          <a:ln w="9525" cap="flat" cmpd="sng">
            <a:solidFill>
              <a:srgbClr val="000000"/>
            </a:solidFill>
            <a:prstDash val="solid"/>
            <a:miter/>
            <a:headEnd type="none" w="med" len="med"/>
            <a:tailEnd type="none" w="med" len="med"/>
          </a:ln>
        </p:spPr>
      </p:pic>
      <p:pic>
        <p:nvPicPr>
          <p:cNvPr id="247" name="Shape 247"/>
          <p:cNvPicPr preferRelativeResize="0"/>
          <p:nvPr/>
        </p:nvPicPr>
        <p:blipFill>
          <a:blip r:embed="rId4">
            <a:alphaModFix/>
          </a:blip>
          <a:stretch>
            <a:fillRect/>
          </a:stretch>
        </p:blipFill>
        <p:spPr>
          <a:xfrm>
            <a:off x="246699" y="5872750"/>
            <a:ext cx="4463275" cy="33474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32875" y="509425"/>
            <a:ext cx="12871799" cy="14309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7200" b="1" i="0" u="none" strike="noStrike" cap="none" baseline="0">
                <a:solidFill>
                  <a:schemeClr val="accent1"/>
                </a:solidFill>
                <a:latin typeface="Short Stack"/>
                <a:ea typeface="Short Stack"/>
                <a:cs typeface="Short Stack"/>
                <a:sym typeface="Short Stack"/>
              </a:rPr>
              <a:t>Food Experiences: Strategies</a:t>
            </a:r>
          </a:p>
        </p:txBody>
      </p:sp>
      <p:sp>
        <p:nvSpPr>
          <p:cNvPr id="253" name="Shape 253"/>
          <p:cNvSpPr txBox="1">
            <a:spLocks noGrp="1"/>
          </p:cNvSpPr>
          <p:nvPr>
            <p:ph type="body" idx="1"/>
          </p:nvPr>
        </p:nvSpPr>
        <p:spPr>
          <a:xfrm>
            <a:off x="670125" y="2572675"/>
            <a:ext cx="11790000" cy="4983899"/>
          </a:xfrm>
          <a:prstGeom prst="rect">
            <a:avLst/>
          </a:prstGeom>
          <a:noFill/>
          <a:ln>
            <a:noFill/>
          </a:ln>
        </p:spPr>
        <p:txBody>
          <a:bodyPr lIns="0" tIns="0" rIns="0" bIns="0" anchor="t" anchorCtr="0">
            <a:noAutofit/>
          </a:bodyPr>
          <a:lstStyle/>
          <a:p>
            <a:pPr lvl="0" algn="l" rtl="0">
              <a:spcBef>
                <a:spcPts val="0"/>
              </a:spcBef>
              <a:buNone/>
            </a:pPr>
            <a:endParaRPr>
              <a:solidFill>
                <a:schemeClr val="lt1"/>
              </a:solidFill>
            </a:endParaRPr>
          </a:p>
          <a:p>
            <a:pPr marL="457200" lvl="0" indent="-457200" algn="l" rtl="0">
              <a:spcBef>
                <a:spcPts val="0"/>
              </a:spcBef>
              <a:buClr>
                <a:schemeClr val="lt1"/>
              </a:buClr>
              <a:buSzPct val="100000"/>
              <a:buChar char="●"/>
            </a:pPr>
            <a:r>
              <a:rPr lang="en-US">
                <a:solidFill>
                  <a:schemeClr val="lt1"/>
                </a:solidFill>
              </a:rPr>
              <a:t>Experience traditional methods</a:t>
            </a:r>
            <a:br>
              <a:rPr lang="en-US">
                <a:solidFill>
                  <a:schemeClr val="lt1"/>
                </a:solidFill>
              </a:rPr>
            </a:br>
            <a:endParaRPr lang="en-US">
              <a:solidFill>
                <a:schemeClr val="lt1"/>
              </a:solidFill>
            </a:endParaRPr>
          </a:p>
          <a:p>
            <a:pPr marL="457200" lvl="0" indent="-457200" algn="l" rtl="0">
              <a:spcBef>
                <a:spcPts val="0"/>
              </a:spcBef>
              <a:buClr>
                <a:schemeClr val="lt1"/>
              </a:buClr>
              <a:buSzPct val="100000"/>
              <a:buChar char="●"/>
            </a:pPr>
            <a:r>
              <a:rPr lang="en-US">
                <a:solidFill>
                  <a:schemeClr val="lt1"/>
                </a:solidFill>
              </a:rPr>
              <a:t>“Feel” the part with </a:t>
            </a:r>
            <a:br>
              <a:rPr lang="en-US">
                <a:solidFill>
                  <a:schemeClr val="lt1"/>
                </a:solidFill>
              </a:rPr>
            </a:br>
            <a:r>
              <a:rPr lang="en-US">
                <a:solidFill>
                  <a:schemeClr val="lt1"/>
                </a:solidFill>
              </a:rPr>
              <a:t>dramatic play</a:t>
            </a:r>
            <a:br>
              <a:rPr lang="en-US">
                <a:solidFill>
                  <a:schemeClr val="lt1"/>
                </a:solidFill>
              </a:rPr>
            </a:br>
            <a:endParaRPr lang="en-US">
              <a:solidFill>
                <a:schemeClr val="lt1"/>
              </a:solidFill>
            </a:endParaRPr>
          </a:p>
          <a:p>
            <a:pPr marL="457200" lvl="0" indent="-457200" algn="l" rtl="0">
              <a:spcBef>
                <a:spcPts val="0"/>
              </a:spcBef>
              <a:buClr>
                <a:schemeClr val="lt1"/>
              </a:buClr>
              <a:buSzPct val="100000"/>
              <a:buChar char="●"/>
            </a:pPr>
            <a:r>
              <a:rPr lang="en-US">
                <a:solidFill>
                  <a:schemeClr val="lt1"/>
                </a:solidFill>
              </a:rPr>
              <a:t>Invite parents</a:t>
            </a:r>
            <a:br>
              <a:rPr lang="en-US">
                <a:solidFill>
                  <a:schemeClr val="lt1"/>
                </a:solidFill>
              </a:rPr>
            </a:br>
            <a:r>
              <a:rPr lang="en-US">
                <a:solidFill>
                  <a:schemeClr val="lt1"/>
                </a:solidFill>
              </a:rPr>
              <a:t>to participate in class.</a:t>
            </a:r>
          </a:p>
          <a:p>
            <a:pPr marL="0" marR="0" lvl="0" indent="0" algn="ctr" rtl="0">
              <a:spcBef>
                <a:spcPts val="0"/>
              </a:spcBef>
              <a:buClr>
                <a:srgbClr val="FFFFFF"/>
              </a:buClr>
              <a:buFont typeface="Short Stack"/>
              <a:buNone/>
            </a:pPr>
            <a:endParaRPr/>
          </a:p>
        </p:txBody>
      </p:sp>
      <p:pic>
        <p:nvPicPr>
          <p:cNvPr id="254" name="Shape 254"/>
          <p:cNvPicPr preferRelativeResize="0"/>
          <p:nvPr/>
        </p:nvPicPr>
        <p:blipFill>
          <a:blip r:embed="rId3">
            <a:alphaModFix/>
          </a:blip>
          <a:stretch>
            <a:fillRect/>
          </a:stretch>
        </p:blipFill>
        <p:spPr>
          <a:xfrm>
            <a:off x="5403887" y="7556575"/>
            <a:ext cx="2197024" cy="2197025"/>
          </a:xfrm>
          <a:prstGeom prst="rect">
            <a:avLst/>
          </a:prstGeom>
          <a:noFill/>
          <a:ln>
            <a:noFill/>
          </a:ln>
        </p:spPr>
      </p:pic>
      <p:pic>
        <p:nvPicPr>
          <p:cNvPr id="255" name="Shape 255"/>
          <p:cNvPicPr preferRelativeResize="0"/>
          <p:nvPr/>
        </p:nvPicPr>
        <p:blipFill>
          <a:blip r:embed="rId4">
            <a:alphaModFix/>
          </a:blip>
          <a:stretch>
            <a:fillRect/>
          </a:stretch>
        </p:blipFill>
        <p:spPr>
          <a:xfrm>
            <a:off x="7862250" y="3946000"/>
            <a:ext cx="5142546" cy="3856897"/>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590670" y="918545"/>
            <a:ext cx="9078720" cy="1522648"/>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6840" b="1" i="0" u="none" strike="noStrike" cap="none" baseline="0">
                <a:solidFill>
                  <a:schemeClr val="accent2"/>
                </a:solidFill>
                <a:latin typeface="Short Stack"/>
                <a:ea typeface="Short Stack"/>
                <a:cs typeface="Short Stack"/>
                <a:sym typeface="Short Stack"/>
              </a:rPr>
              <a:t>Share with parents</a:t>
            </a:r>
          </a:p>
        </p:txBody>
      </p:sp>
      <p:sp>
        <p:nvSpPr>
          <p:cNvPr id="261" name="Shape 261"/>
          <p:cNvSpPr txBox="1">
            <a:spLocks noGrp="1"/>
          </p:cNvSpPr>
          <p:nvPr>
            <p:ph type="body" idx="1"/>
          </p:nvPr>
        </p:nvSpPr>
        <p:spPr>
          <a:xfrm>
            <a:off x="747075" y="3071350"/>
            <a:ext cx="10987800" cy="6393899"/>
          </a:xfrm>
          <a:prstGeom prst="rect">
            <a:avLst/>
          </a:prstGeom>
          <a:noFill/>
          <a:ln>
            <a:noFill/>
          </a:ln>
        </p:spPr>
        <p:txBody>
          <a:bodyPr lIns="0" tIns="0" rIns="0" bIns="0" anchor="t" anchorCtr="0">
            <a:noAutofit/>
          </a:bodyPr>
          <a:lstStyle/>
          <a:p>
            <a:pPr marL="457200" lvl="0" indent="-457200" algn="l" rtl="0">
              <a:spcBef>
                <a:spcPts val="3600"/>
              </a:spcBef>
              <a:buClr>
                <a:schemeClr val="lt1"/>
              </a:buClr>
              <a:buSzPct val="100000"/>
              <a:buChar char="●"/>
            </a:pPr>
            <a:r>
              <a:rPr lang="en-US">
                <a:solidFill>
                  <a:schemeClr val="lt1"/>
                </a:solidFill>
              </a:rPr>
              <a:t>Invite them to participate, taste</a:t>
            </a:r>
            <a:br>
              <a:rPr lang="en-US">
                <a:solidFill>
                  <a:schemeClr val="lt1"/>
                </a:solidFill>
              </a:rPr>
            </a:br>
            <a:endParaRPr lang="en-US">
              <a:solidFill>
                <a:schemeClr val="lt1"/>
              </a:solidFill>
            </a:endParaRPr>
          </a:p>
          <a:p>
            <a:pPr marL="457200" lvl="0" indent="-457200" algn="l" rtl="0">
              <a:spcBef>
                <a:spcPts val="3600"/>
              </a:spcBef>
              <a:buClr>
                <a:schemeClr val="lt1"/>
              </a:buClr>
              <a:buSzPct val="100000"/>
              <a:buChar char="●"/>
            </a:pPr>
            <a:r>
              <a:rPr lang="en-US">
                <a:solidFill>
                  <a:schemeClr val="lt1"/>
                </a:solidFill>
              </a:rPr>
              <a:t>Photo journals</a:t>
            </a:r>
            <a:br>
              <a:rPr lang="en-US">
                <a:solidFill>
                  <a:schemeClr val="lt1"/>
                </a:solidFill>
              </a:rPr>
            </a:br>
            <a:endParaRPr lang="en-US">
              <a:solidFill>
                <a:schemeClr val="lt1"/>
              </a:solidFill>
            </a:endParaRPr>
          </a:p>
          <a:p>
            <a:pPr marL="457200" lvl="0" indent="-457200" algn="l" rtl="0">
              <a:spcBef>
                <a:spcPts val="3600"/>
              </a:spcBef>
              <a:buClr>
                <a:schemeClr val="lt1"/>
              </a:buClr>
              <a:buSzPct val="100000"/>
              <a:buChar char="●"/>
            </a:pPr>
            <a:r>
              <a:rPr lang="en-US">
                <a:solidFill>
                  <a:schemeClr val="lt1"/>
                </a:solidFill>
              </a:rPr>
              <a:t>Children’s artwork, reflections</a:t>
            </a:r>
            <a:br>
              <a:rPr lang="en-US">
                <a:solidFill>
                  <a:schemeClr val="lt1"/>
                </a:solidFill>
              </a:rPr>
            </a:br>
            <a:r>
              <a:rPr lang="en-US">
                <a:solidFill>
                  <a:schemeClr val="lt1"/>
                </a:solidFill>
              </a:rPr>
              <a:t>about the activity</a:t>
            </a:r>
            <a:br>
              <a:rPr lang="en-US">
                <a:solidFill>
                  <a:schemeClr val="lt1"/>
                </a:solidFill>
              </a:rPr>
            </a:br>
            <a:endParaRPr lang="en-US">
              <a:solidFill>
                <a:schemeClr val="lt1"/>
              </a:solidFill>
            </a:endParaRPr>
          </a:p>
          <a:p>
            <a:pPr marL="457200" lvl="0" indent="-457200" algn="l" rtl="0">
              <a:spcBef>
                <a:spcPts val="3600"/>
              </a:spcBef>
              <a:buClr>
                <a:schemeClr val="lt1"/>
              </a:buClr>
              <a:buSzPct val="100000"/>
              <a:buChar char="●"/>
            </a:pPr>
            <a:r>
              <a:rPr lang="en-US">
                <a:solidFill>
                  <a:schemeClr val="lt1"/>
                </a:solidFill>
              </a:rPr>
              <a:t>Follow up nutrition</a:t>
            </a:r>
            <a:br>
              <a:rPr lang="en-US">
                <a:solidFill>
                  <a:schemeClr val="lt1"/>
                </a:solidFill>
              </a:rPr>
            </a:br>
            <a:r>
              <a:rPr lang="en-US">
                <a:solidFill>
                  <a:schemeClr val="lt1"/>
                </a:solidFill>
              </a:rPr>
              <a:t>education</a:t>
            </a:r>
            <a:br>
              <a:rPr lang="en-US">
                <a:solidFill>
                  <a:schemeClr val="lt1"/>
                </a:solidFill>
              </a:rPr>
            </a:br>
            <a:endParaRPr lang="en-US">
              <a:solidFill>
                <a:schemeClr val="lt1"/>
              </a:solidFill>
            </a:endParaRPr>
          </a:p>
          <a:p>
            <a:pPr lvl="0" algn="l" rtl="0">
              <a:spcBef>
                <a:spcPts val="3600"/>
              </a:spcBef>
              <a:buNone/>
            </a:pPr>
            <a:endParaRPr>
              <a:solidFill>
                <a:schemeClr val="lt1"/>
              </a:solidFill>
            </a:endParaRPr>
          </a:p>
        </p:txBody>
      </p:sp>
      <p:pic>
        <p:nvPicPr>
          <p:cNvPr id="262" name="Shape 262"/>
          <p:cNvPicPr preferRelativeResize="0"/>
          <p:nvPr/>
        </p:nvPicPr>
        <p:blipFill rotWithShape="1">
          <a:blip r:embed="rId3">
            <a:alphaModFix/>
          </a:blip>
          <a:srcRect/>
          <a:stretch/>
        </p:blipFill>
        <p:spPr>
          <a:xfrm>
            <a:off x="9439424" y="4946874"/>
            <a:ext cx="3449699" cy="4459200"/>
          </a:xfrm>
          <a:prstGeom prst="rect">
            <a:avLst/>
          </a:prstGeom>
          <a:noFill/>
          <a:ln>
            <a:noFill/>
          </a:ln>
        </p:spPr>
      </p:pic>
      <p:pic>
        <p:nvPicPr>
          <p:cNvPr id="263" name="Shape 263"/>
          <p:cNvPicPr preferRelativeResize="0"/>
          <p:nvPr/>
        </p:nvPicPr>
        <p:blipFill>
          <a:blip r:embed="rId4">
            <a:alphaModFix/>
          </a:blip>
          <a:stretch>
            <a:fillRect/>
          </a:stretch>
        </p:blipFill>
        <p:spPr>
          <a:xfrm>
            <a:off x="6297400" y="7825775"/>
            <a:ext cx="1862524" cy="177974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1270000" y="957620"/>
            <a:ext cx="10464800" cy="1663700"/>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7200" b="0" i="0" u="none" strike="noStrike" cap="none" baseline="0">
                <a:solidFill>
                  <a:schemeClr val="accent3"/>
                </a:solidFill>
                <a:latin typeface="Short Stack"/>
                <a:ea typeface="Short Stack"/>
                <a:cs typeface="Short Stack"/>
                <a:sym typeface="Short Stack"/>
              </a:rPr>
              <a:t>Build Enthusiasm</a:t>
            </a:r>
          </a:p>
        </p:txBody>
      </p:sp>
      <p:sp>
        <p:nvSpPr>
          <p:cNvPr id="269" name="Shape 269"/>
          <p:cNvSpPr txBox="1">
            <a:spLocks noGrp="1"/>
          </p:cNvSpPr>
          <p:nvPr>
            <p:ph type="body" idx="1"/>
          </p:nvPr>
        </p:nvSpPr>
        <p:spPr>
          <a:xfrm>
            <a:off x="3623830" y="3242074"/>
            <a:ext cx="7716899" cy="3960299"/>
          </a:xfrm>
          <a:prstGeom prst="rect">
            <a:avLst/>
          </a:prstGeom>
          <a:noFill/>
          <a:ln>
            <a:noFill/>
          </a:ln>
        </p:spPr>
        <p:txBody>
          <a:bodyPr lIns="0" tIns="0" rIns="0" bIns="0" anchor="t" anchorCtr="0">
            <a:noAutofit/>
          </a:bodyPr>
          <a:lstStyle/>
          <a:p>
            <a:pPr marL="571500" marR="0" lvl="0" indent="-663702" algn="l" rtl="0">
              <a:spcBef>
                <a:spcPts val="0"/>
              </a:spcBef>
              <a:buClr>
                <a:srgbClr val="FFFFFF"/>
              </a:buClr>
              <a:buSzPct val="83333"/>
              <a:buFont typeface="Short Stack"/>
              <a:buChar char="●"/>
            </a:pPr>
            <a:r>
              <a:rPr lang="en-US" sz="3600" b="0" i="0" u="none" strike="noStrike" cap="none" baseline="0">
                <a:solidFill>
                  <a:srgbClr val="FFFFFF"/>
                </a:solidFill>
                <a:latin typeface="Short Stack"/>
                <a:ea typeface="Short Stack"/>
                <a:cs typeface="Short Stack"/>
                <a:sym typeface="Short Stack"/>
              </a:rPr>
              <a:t>Photo documentation</a:t>
            </a:r>
          </a:p>
          <a:p>
            <a:pPr marL="571500" marR="0" lvl="0" indent="-663702" algn="l" rtl="0">
              <a:spcBef>
                <a:spcPts val="0"/>
              </a:spcBef>
              <a:buClr>
                <a:srgbClr val="FFFFFF"/>
              </a:buClr>
              <a:buSzPct val="83333"/>
              <a:buFont typeface="Short Stack"/>
              <a:buChar char="●"/>
            </a:pPr>
            <a:r>
              <a:rPr lang="en-US" sz="3600" b="0" i="0" u="none" strike="noStrike" cap="none" baseline="0">
                <a:solidFill>
                  <a:srgbClr val="FFFFFF"/>
                </a:solidFill>
                <a:latin typeface="Short Stack"/>
                <a:ea typeface="Short Stack"/>
                <a:cs typeface="Short Stack"/>
                <a:sym typeface="Short Stack"/>
              </a:rPr>
              <a:t>Articles</a:t>
            </a:r>
          </a:p>
          <a:p>
            <a:pPr marL="571500" marR="0" lvl="0" indent="-663702" algn="l" rtl="0">
              <a:spcBef>
                <a:spcPts val="0"/>
              </a:spcBef>
              <a:buClr>
                <a:srgbClr val="FFFFFF"/>
              </a:buClr>
              <a:buSzPct val="83333"/>
              <a:buFont typeface="Short Stack"/>
              <a:buChar char="●"/>
            </a:pPr>
            <a:r>
              <a:rPr lang="en-US" sz="3600" b="0" i="0" u="none" strike="noStrike" cap="none" baseline="0">
                <a:solidFill>
                  <a:srgbClr val="FFFFFF"/>
                </a:solidFill>
                <a:latin typeface="Short Stack"/>
                <a:ea typeface="Short Stack"/>
                <a:cs typeface="Short Stack"/>
                <a:sym typeface="Short Stack"/>
              </a:rPr>
              <a:t>Food Demos</a:t>
            </a:r>
          </a:p>
        </p:txBody>
      </p:sp>
      <p:pic>
        <p:nvPicPr>
          <p:cNvPr id="270" name="Shape 270"/>
          <p:cNvPicPr preferRelativeResize="0"/>
          <p:nvPr/>
        </p:nvPicPr>
        <p:blipFill rotWithShape="1">
          <a:blip r:embed="rId3">
            <a:alphaModFix/>
          </a:blip>
          <a:srcRect/>
          <a:stretch/>
        </p:blipFill>
        <p:spPr>
          <a:xfrm>
            <a:off x="10749390" y="5813764"/>
            <a:ext cx="2095499" cy="3683099"/>
          </a:xfrm>
          <a:prstGeom prst="rect">
            <a:avLst/>
          </a:prstGeom>
          <a:noFill/>
          <a:ln>
            <a:noFill/>
          </a:ln>
        </p:spPr>
      </p:pic>
      <p:pic>
        <p:nvPicPr>
          <p:cNvPr id="271" name="Shape 271"/>
          <p:cNvPicPr preferRelativeResize="0"/>
          <p:nvPr/>
        </p:nvPicPr>
        <p:blipFill>
          <a:blip r:embed="rId4">
            <a:alphaModFix/>
          </a:blip>
          <a:stretch>
            <a:fillRect/>
          </a:stretch>
        </p:blipFill>
        <p:spPr>
          <a:xfrm>
            <a:off x="158130" y="5675223"/>
            <a:ext cx="5280270" cy="3960202"/>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91850" y="249800"/>
            <a:ext cx="12620700" cy="1420199"/>
          </a:xfrm>
          <a:prstGeom prst="rect">
            <a:avLst/>
          </a:prstGeom>
        </p:spPr>
        <p:txBody>
          <a:bodyPr lIns="91425" tIns="91425" rIns="91425" bIns="91425" anchor="b" anchorCtr="0">
            <a:noAutofit/>
          </a:bodyPr>
          <a:lstStyle/>
          <a:p>
            <a:pPr>
              <a:spcBef>
                <a:spcPts val="0"/>
              </a:spcBef>
              <a:buNone/>
            </a:pPr>
            <a:r>
              <a:rPr lang="en-US" sz="6000">
                <a:solidFill>
                  <a:schemeClr val="accent4"/>
                </a:solidFill>
              </a:rPr>
              <a:t>FTP Examples of Activities</a:t>
            </a:r>
          </a:p>
        </p:txBody>
      </p:sp>
      <p:sp>
        <p:nvSpPr>
          <p:cNvPr id="277" name="Shape 277"/>
          <p:cNvSpPr txBox="1">
            <a:spLocks noGrp="1"/>
          </p:cNvSpPr>
          <p:nvPr>
            <p:ph type="body" idx="1"/>
          </p:nvPr>
        </p:nvSpPr>
        <p:spPr>
          <a:xfrm>
            <a:off x="-150" y="3081950"/>
            <a:ext cx="13004699" cy="6484499"/>
          </a:xfrm>
          <a:prstGeom prst="rect">
            <a:avLst/>
          </a:prstGeom>
        </p:spPr>
        <p:txBody>
          <a:bodyPr lIns="91425" tIns="91425" rIns="91425" bIns="91425" anchor="t" anchorCtr="0">
            <a:noAutofit/>
          </a:bodyPr>
          <a:lstStyle/>
          <a:p>
            <a:pPr marL="457200" lvl="0" indent="-419100" algn="l" rtl="0">
              <a:spcBef>
                <a:spcPts val="0"/>
              </a:spcBef>
              <a:buSzPct val="83333"/>
              <a:buChar char="●"/>
            </a:pPr>
            <a:r>
              <a:rPr lang="en-US"/>
              <a:t>Fall:  Harvest -  fruits of the labor, preservation, seed saving</a:t>
            </a:r>
            <a:br>
              <a:rPr lang="en-US"/>
            </a:br>
            <a:r>
              <a:rPr lang="en-US"/>
              <a:t/>
            </a:r>
            <a:br>
              <a:rPr lang="en-US"/>
            </a:br>
            <a:endParaRPr lang="en-US"/>
          </a:p>
          <a:p>
            <a:pPr marL="457200" lvl="0" indent="-419100" algn="l" rtl="0">
              <a:spcBef>
                <a:spcPts val="0"/>
              </a:spcBef>
              <a:buSzPct val="83333"/>
              <a:buChar char="●"/>
            </a:pPr>
            <a:r>
              <a:rPr lang="en-US"/>
              <a:t>Winter: Compost - browns, greens &amp; insects</a:t>
            </a:r>
            <a:br>
              <a:rPr lang="en-US"/>
            </a:br>
            <a:r>
              <a:rPr lang="en-US"/>
              <a:t/>
            </a:r>
            <a:br>
              <a:rPr lang="en-US"/>
            </a:br>
            <a:endParaRPr lang="en-US"/>
          </a:p>
          <a:p>
            <a:pPr marL="457200" lvl="0" indent="-419100" algn="l" rtl="0">
              <a:spcBef>
                <a:spcPts val="0"/>
              </a:spcBef>
              <a:buSzPct val="83333"/>
              <a:buChar char="●"/>
            </a:pPr>
            <a:r>
              <a:rPr lang="en-US"/>
              <a:t>Spring: Planning, sowing and plant care</a:t>
            </a:r>
            <a:br>
              <a:rPr lang="en-US"/>
            </a:br>
            <a:endParaRPr lang="en-US"/>
          </a:p>
          <a:p>
            <a:pPr lvl="0" algn="l" rtl="0">
              <a:spcBef>
                <a:spcPts val="0"/>
              </a:spcBef>
              <a:buNone/>
            </a:pPr>
            <a:endParaRPr/>
          </a:p>
          <a:p>
            <a:pPr marL="457200" lvl="0" indent="-419100" algn="l" rtl="0">
              <a:spcBef>
                <a:spcPts val="0"/>
              </a:spcBef>
              <a:buSzPct val="83333"/>
              <a:buChar char="●"/>
            </a:pPr>
            <a:r>
              <a:rPr lang="en-US"/>
              <a:t>Summer: Growth, weeding</a:t>
            </a:r>
          </a:p>
        </p:txBody>
      </p:sp>
      <p:pic>
        <p:nvPicPr>
          <p:cNvPr id="278" name="Shape 278"/>
          <p:cNvPicPr preferRelativeResize="0"/>
          <p:nvPr/>
        </p:nvPicPr>
        <p:blipFill>
          <a:blip r:embed="rId3">
            <a:alphaModFix/>
          </a:blip>
          <a:stretch>
            <a:fillRect/>
          </a:stretch>
        </p:blipFill>
        <p:spPr>
          <a:xfrm>
            <a:off x="9912750" y="7851425"/>
            <a:ext cx="2842199" cy="1715099"/>
          </a:xfrm>
          <a:prstGeom prst="roundRect">
            <a:avLst>
              <a:gd name="adj" fmla="val 50000"/>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34200" y="1259700"/>
            <a:ext cx="12620700" cy="1420199"/>
          </a:xfrm>
          <a:prstGeom prst="rect">
            <a:avLst/>
          </a:prstGeom>
        </p:spPr>
        <p:txBody>
          <a:bodyPr lIns="91425" tIns="91425" rIns="91425" bIns="91425" anchor="b" anchorCtr="0">
            <a:noAutofit/>
          </a:bodyPr>
          <a:lstStyle/>
          <a:p>
            <a:pPr lvl="0" rtl="0">
              <a:spcBef>
                <a:spcPts val="0"/>
              </a:spcBef>
              <a:buNone/>
            </a:pPr>
            <a:r>
              <a:rPr lang="en-US" sz="6000"/>
              <a:t>FTP Let’s Put it Together</a:t>
            </a:r>
          </a:p>
          <a:p>
            <a:pPr lvl="0" rtl="0">
              <a:spcBef>
                <a:spcPts val="0"/>
              </a:spcBef>
              <a:buNone/>
            </a:pPr>
            <a:r>
              <a:rPr lang="en-US" sz="6000"/>
              <a:t>Hands-On Activity</a:t>
            </a:r>
          </a:p>
        </p:txBody>
      </p:sp>
      <p:sp>
        <p:nvSpPr>
          <p:cNvPr id="284" name="Shape 284"/>
          <p:cNvSpPr txBox="1">
            <a:spLocks noGrp="1"/>
          </p:cNvSpPr>
          <p:nvPr>
            <p:ph type="body" idx="1"/>
          </p:nvPr>
        </p:nvSpPr>
        <p:spPr>
          <a:xfrm>
            <a:off x="-150" y="3081950"/>
            <a:ext cx="13004699" cy="6484499"/>
          </a:xfrm>
          <a:prstGeom prst="rect">
            <a:avLst/>
          </a:prstGeom>
        </p:spPr>
        <p:txBody>
          <a:bodyPr lIns="91425" tIns="91425" rIns="91425" bIns="91425" anchor="t" anchorCtr="0">
            <a:noAutofit/>
          </a:bodyPr>
          <a:lstStyle/>
          <a:p>
            <a:pPr marL="457200" lvl="0" indent="-228600" algn="l" rtl="0">
              <a:spcBef>
                <a:spcPts val="0"/>
              </a:spcBef>
              <a:buChar char="●"/>
            </a:pPr>
            <a:r>
              <a:rPr lang="en-US"/>
              <a:t>Group 1:</a:t>
            </a:r>
            <a:br>
              <a:rPr lang="en-US"/>
            </a:br>
            <a:endParaRPr lang="en-US"/>
          </a:p>
          <a:p>
            <a:pPr marL="457200" lvl="0" indent="-228600" algn="l" rtl="0">
              <a:spcBef>
                <a:spcPts val="0"/>
              </a:spcBef>
              <a:buChar char="●"/>
            </a:pPr>
            <a:r>
              <a:rPr lang="en-US"/>
              <a:t>Group 2:</a:t>
            </a:r>
            <a:br>
              <a:rPr lang="en-US"/>
            </a:br>
            <a:endParaRPr lang="en-US"/>
          </a:p>
          <a:p>
            <a:pPr marL="457200" lvl="0" indent="-228600" algn="l" rtl="0">
              <a:spcBef>
                <a:spcPts val="0"/>
              </a:spcBef>
              <a:buChar char="●"/>
            </a:pPr>
            <a:r>
              <a:rPr lang="en-US"/>
              <a:t>Group 3:</a:t>
            </a:r>
          </a:p>
          <a:p>
            <a:pPr lvl="0" algn="l" rtl="0">
              <a:spcBef>
                <a:spcPts val="0"/>
              </a:spcBef>
              <a:buNone/>
            </a:pPr>
            <a:endParaRPr/>
          </a:p>
          <a:p>
            <a:pPr marL="457200" lvl="0" indent="-228600" algn="l" rtl="0">
              <a:spcBef>
                <a:spcPts val="0"/>
              </a:spcBef>
              <a:buChar char="●"/>
            </a:pPr>
            <a:r>
              <a:rPr lang="en-US"/>
              <a:t>Group 4: </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269950" y="406300"/>
            <a:ext cx="10972500" cy="2868900"/>
          </a:xfrm>
          <a:prstGeom prst="rect">
            <a:avLst/>
          </a:prstGeom>
        </p:spPr>
        <p:txBody>
          <a:bodyPr lIns="91425" tIns="91425" rIns="91425" bIns="91425" anchor="ctr" anchorCtr="0">
            <a:noAutofit/>
          </a:bodyPr>
          <a:lstStyle/>
          <a:p>
            <a:pPr>
              <a:spcBef>
                <a:spcPts val="0"/>
              </a:spcBef>
              <a:buNone/>
            </a:pPr>
            <a:r>
              <a:rPr lang="en-US" sz="7100" b="1">
                <a:solidFill>
                  <a:schemeClr val="accent1"/>
                </a:solidFill>
              </a:rPr>
              <a:t>Conclusion </a:t>
            </a:r>
          </a:p>
        </p:txBody>
      </p:sp>
      <p:sp>
        <p:nvSpPr>
          <p:cNvPr id="290" name="Shape 290"/>
          <p:cNvSpPr txBox="1">
            <a:spLocks noGrp="1"/>
          </p:cNvSpPr>
          <p:nvPr>
            <p:ph type="body" idx="1"/>
          </p:nvPr>
        </p:nvSpPr>
        <p:spPr>
          <a:xfrm>
            <a:off x="1270000" y="3275077"/>
            <a:ext cx="10564199" cy="5402399"/>
          </a:xfrm>
          <a:prstGeom prst="rect">
            <a:avLst/>
          </a:prstGeom>
        </p:spPr>
        <p:txBody>
          <a:bodyPr lIns="91425" tIns="91425" rIns="91425" bIns="91425" anchor="ctr" anchorCtr="0">
            <a:noAutofit/>
          </a:bodyPr>
          <a:lstStyle/>
          <a:p>
            <a:pPr marL="457200" lvl="0" indent="-228600" rtl="0">
              <a:spcBef>
                <a:spcPts val="0"/>
              </a:spcBef>
              <a:buSzPct val="93750"/>
            </a:pPr>
            <a:r>
              <a:rPr lang="en-US"/>
              <a:t>Identity your resources (material and expertise)</a:t>
            </a:r>
            <a:br>
              <a:rPr lang="en-US"/>
            </a:br>
            <a:endParaRPr lang="en-US"/>
          </a:p>
          <a:p>
            <a:pPr marL="457200" lvl="0" indent="-228600" rtl="0">
              <a:spcBef>
                <a:spcPts val="0"/>
              </a:spcBef>
              <a:buSzPct val="93750"/>
            </a:pPr>
            <a:r>
              <a:rPr lang="en-US"/>
              <a:t>Plan your spaces for success</a:t>
            </a:r>
            <a:br>
              <a:rPr lang="en-US"/>
            </a:br>
            <a:endParaRPr lang="en-US"/>
          </a:p>
          <a:p>
            <a:pPr marL="457200" lvl="0" indent="-228600" rtl="0">
              <a:spcBef>
                <a:spcPts val="0"/>
              </a:spcBef>
              <a:buSzPct val="93750"/>
            </a:pPr>
            <a:r>
              <a:rPr lang="en-US"/>
              <a:t>Empower and support individuals</a:t>
            </a:r>
            <a:br>
              <a:rPr lang="en-US"/>
            </a:br>
            <a:endParaRPr lang="en-US"/>
          </a:p>
          <a:p>
            <a:pPr marL="457200" lvl="0" indent="-228600">
              <a:spcBef>
                <a:spcPts val="0"/>
              </a:spcBef>
              <a:buSzPct val="93750"/>
            </a:pPr>
            <a:r>
              <a:rPr lang="en-US"/>
              <a:t>Plan for succession </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270000" y="2616200"/>
            <a:ext cx="10464900" cy="2540100"/>
          </a:xfrm>
          <a:prstGeom prst="rect">
            <a:avLst/>
          </a:prstGeom>
        </p:spPr>
        <p:txBody>
          <a:bodyPr lIns="91425" tIns="91425" rIns="91425" bIns="91425" anchor="b" anchorCtr="0">
            <a:noAutofit/>
          </a:bodyPr>
          <a:lstStyle/>
          <a:p>
            <a:pPr>
              <a:spcBef>
                <a:spcPts val="0"/>
              </a:spcBef>
              <a:buNone/>
            </a:pPr>
            <a:r>
              <a:rPr lang="en-US">
                <a:solidFill>
                  <a:schemeClr val="accent2"/>
                </a:solidFill>
              </a:rPr>
              <a:t>Thank you!</a:t>
            </a:r>
          </a:p>
        </p:txBody>
      </p:sp>
      <p:sp>
        <p:nvSpPr>
          <p:cNvPr id="296" name="Shape 296"/>
          <p:cNvSpPr txBox="1">
            <a:spLocks noGrp="1"/>
          </p:cNvSpPr>
          <p:nvPr>
            <p:ph type="body" idx="1"/>
          </p:nvPr>
        </p:nvSpPr>
        <p:spPr>
          <a:xfrm>
            <a:off x="1270000" y="5207000"/>
            <a:ext cx="10464900" cy="1663800"/>
          </a:xfrm>
          <a:prstGeom prst="rect">
            <a:avLst/>
          </a:prstGeom>
        </p:spPr>
        <p:txBody>
          <a:bodyPr lIns="91425" tIns="91425" rIns="91425" bIns="91425" anchor="t" anchorCtr="0">
            <a:noAutofit/>
          </a:bodyPr>
          <a:lstStyle/>
          <a:p>
            <a:pPr>
              <a:spcBef>
                <a:spcPts val="0"/>
              </a:spcBef>
              <a:buNone/>
            </a:pPr>
            <a:r>
              <a:rPr lang="en-US"/>
              <a:t>Questions?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589725" y="203200"/>
            <a:ext cx="11843700" cy="2744700"/>
          </a:xfrm>
          <a:prstGeom prst="rect">
            <a:avLst/>
          </a:prstGeom>
        </p:spPr>
        <p:txBody>
          <a:bodyPr lIns="91425" tIns="91425" rIns="91425" bIns="91425" anchor="ctr" anchorCtr="0">
            <a:noAutofit/>
          </a:bodyPr>
          <a:lstStyle/>
          <a:p>
            <a:pPr lvl="0" rtl="0">
              <a:spcBef>
                <a:spcPts val="0"/>
              </a:spcBef>
              <a:buNone/>
            </a:pPr>
            <a:r>
              <a:rPr lang="en-US" b="1" dirty="0"/>
              <a:t>Outdoor Classrooms at CAPSLO</a:t>
            </a:r>
          </a:p>
        </p:txBody>
      </p:sp>
      <p:sp>
        <p:nvSpPr>
          <p:cNvPr id="54" name="Shape 54"/>
          <p:cNvSpPr txBox="1">
            <a:spLocks noGrp="1"/>
          </p:cNvSpPr>
          <p:nvPr>
            <p:ph type="body" idx="1"/>
          </p:nvPr>
        </p:nvSpPr>
        <p:spPr>
          <a:xfrm>
            <a:off x="1270000" y="2768600"/>
            <a:ext cx="10464900" cy="5740499"/>
          </a:xfrm>
          <a:prstGeom prst="rect">
            <a:avLst/>
          </a:prstGeom>
        </p:spPr>
        <p:txBody>
          <a:bodyPr lIns="91425" tIns="91425" rIns="91425" bIns="91425" anchor="ctr" anchorCtr="0">
            <a:noAutofit/>
          </a:bodyPr>
          <a:lstStyle/>
          <a:p>
            <a:pPr lvl="0" rtl="0">
              <a:spcBef>
                <a:spcPts val="0"/>
              </a:spcBef>
              <a:buNone/>
            </a:pPr>
            <a:endParaRPr/>
          </a:p>
        </p:txBody>
      </p:sp>
      <p:pic>
        <p:nvPicPr>
          <p:cNvPr id="55" name="Shape 55"/>
          <p:cNvPicPr preferRelativeResize="0"/>
          <p:nvPr/>
        </p:nvPicPr>
        <p:blipFill>
          <a:blip r:embed="rId3">
            <a:alphaModFix/>
          </a:blip>
          <a:stretch>
            <a:fillRect/>
          </a:stretch>
        </p:blipFill>
        <p:spPr>
          <a:xfrm>
            <a:off x="7208372" y="5406298"/>
            <a:ext cx="5796423" cy="4347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40987" y="2321325"/>
            <a:ext cx="12002099" cy="1504199"/>
          </a:xfrm>
          <a:prstGeom prst="rect">
            <a:avLst/>
          </a:prstGeom>
        </p:spPr>
        <p:txBody>
          <a:bodyPr lIns="91425" tIns="91425" rIns="91425" bIns="91425" anchor="ctr" anchorCtr="0">
            <a:noAutofit/>
          </a:bodyPr>
          <a:lstStyle/>
          <a:p>
            <a:pPr rtl="0">
              <a:spcBef>
                <a:spcPts val="0"/>
              </a:spcBef>
              <a:buNone/>
            </a:pPr>
            <a:r>
              <a:rPr lang="en-US" sz="6800">
                <a:solidFill>
                  <a:srgbClr val="93C47D"/>
                </a:solidFill>
              </a:rPr>
              <a:t>What does it look like?</a:t>
            </a:r>
          </a:p>
        </p:txBody>
      </p:sp>
      <p:sp>
        <p:nvSpPr>
          <p:cNvPr id="61" name="Shape 61"/>
          <p:cNvSpPr txBox="1"/>
          <p:nvPr/>
        </p:nvSpPr>
        <p:spPr>
          <a:xfrm>
            <a:off x="390500" y="4481375"/>
            <a:ext cx="12223800" cy="4078799"/>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Environmental: meeting the needs of today without compromising the needs of future generations</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But in Program Design: developing strategies to maintain the program</a:t>
            </a:r>
          </a:p>
          <a:p>
            <a:pPr lvl="0" rtl="0">
              <a:spcBef>
                <a:spcPts val="0"/>
              </a:spcBef>
              <a:buNone/>
            </a:pPr>
            <a:endParaRPr sz="4800">
              <a:solidFill>
                <a:srgbClr val="FFFFFF"/>
              </a:solidFill>
              <a:latin typeface="Short Stack"/>
              <a:ea typeface="Short Stack"/>
              <a:cs typeface="Short Stack"/>
              <a:sym typeface="Short Stack"/>
            </a:endParaRPr>
          </a:p>
        </p:txBody>
      </p:sp>
      <p:pic>
        <p:nvPicPr>
          <p:cNvPr id="62" name="Shape 62"/>
          <p:cNvPicPr preferRelativeResize="0"/>
          <p:nvPr/>
        </p:nvPicPr>
        <p:blipFill>
          <a:blip r:embed="rId3">
            <a:alphaModFix/>
          </a:blip>
          <a:stretch>
            <a:fillRect/>
          </a:stretch>
        </p:blipFill>
        <p:spPr>
          <a:xfrm>
            <a:off x="1415414" y="597525"/>
            <a:ext cx="10453272" cy="1723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269950" y="-288000"/>
            <a:ext cx="10464900" cy="2540100"/>
          </a:xfrm>
          <a:prstGeom prst="rect">
            <a:avLst/>
          </a:prstGeom>
        </p:spPr>
        <p:txBody>
          <a:bodyPr lIns="91425" tIns="91425" rIns="91425" bIns="91425" anchor="ctr" anchorCtr="0">
            <a:noAutofit/>
          </a:bodyPr>
          <a:lstStyle/>
          <a:p>
            <a:pPr>
              <a:spcBef>
                <a:spcPts val="0"/>
              </a:spcBef>
              <a:buNone/>
            </a:pPr>
            <a:r>
              <a:rPr lang="en-US" b="1" dirty="0">
                <a:solidFill>
                  <a:schemeClr val="accent4"/>
                </a:solidFill>
              </a:rPr>
              <a:t>Consider:</a:t>
            </a:r>
          </a:p>
        </p:txBody>
      </p:sp>
      <p:sp>
        <p:nvSpPr>
          <p:cNvPr id="68" name="Shape 68"/>
          <p:cNvSpPr txBox="1"/>
          <p:nvPr/>
        </p:nvSpPr>
        <p:spPr>
          <a:xfrm>
            <a:off x="713600" y="1976050"/>
            <a:ext cx="11566200" cy="6004199"/>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75000"/>
              <a:buFont typeface="Short Stack"/>
              <a:buChar char="●"/>
            </a:pPr>
            <a:r>
              <a:rPr lang="en-US" sz="4800">
                <a:solidFill>
                  <a:srgbClr val="FFD966"/>
                </a:solidFill>
                <a:latin typeface="Short Stack"/>
                <a:ea typeface="Short Stack"/>
                <a:cs typeface="Short Stack"/>
                <a:sym typeface="Short Stack"/>
              </a:rPr>
              <a:t>Lessons</a:t>
            </a:r>
            <a:r>
              <a:rPr lang="en-US" sz="3600">
                <a:solidFill>
                  <a:srgbClr val="FFFFFF"/>
                </a:solidFill>
                <a:latin typeface="Short Stack"/>
                <a:ea typeface="Short Stack"/>
                <a:cs typeface="Short Stack"/>
                <a:sym typeface="Short Stack"/>
              </a:rPr>
              <a:t> </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need to be scaleable</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tool to meeting </a:t>
            </a:r>
          </a:p>
          <a:p>
            <a:pPr marL="457200" lvl="0" indent="0" rtl="0">
              <a:spcBef>
                <a:spcPts val="0"/>
              </a:spcBef>
              <a:buNone/>
            </a:pPr>
            <a:r>
              <a:rPr lang="en-US" sz="3600">
                <a:solidFill>
                  <a:srgbClr val="FFFFFF"/>
                </a:solidFill>
                <a:latin typeface="Short Stack"/>
                <a:ea typeface="Short Stack"/>
                <a:cs typeface="Short Stack"/>
                <a:sym typeface="Short Stack"/>
              </a:rPr>
              <a:t>academic standards</a:t>
            </a:r>
          </a:p>
          <a:p>
            <a:pPr marL="457200" lvl="0" indent="-457200" rtl="0">
              <a:spcBef>
                <a:spcPts val="0"/>
              </a:spcBef>
              <a:buClr>
                <a:srgbClr val="FFFFFF"/>
              </a:buClr>
              <a:buSzPct val="75000"/>
              <a:buFont typeface="Short Stack"/>
              <a:buChar char="●"/>
            </a:pPr>
            <a:r>
              <a:rPr lang="en-US" sz="4800">
                <a:solidFill>
                  <a:srgbClr val="FFD966"/>
                </a:solidFill>
                <a:latin typeface="Short Stack"/>
                <a:ea typeface="Short Stack"/>
                <a:cs typeface="Short Stack"/>
                <a:sym typeface="Short Stack"/>
              </a:rPr>
              <a:t>Vision</a:t>
            </a:r>
            <a:r>
              <a:rPr lang="en-US" sz="3600">
                <a:solidFill>
                  <a:srgbClr val="FFFFFF"/>
                </a:solidFill>
                <a:latin typeface="Short Stack"/>
                <a:ea typeface="Short Stack"/>
                <a:cs typeface="Short Stack"/>
                <a:sym typeface="Short Stack"/>
              </a:rPr>
              <a:t> </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Is it realistic? </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Achievable timeline : </a:t>
            </a:r>
          </a:p>
          <a:p>
            <a:pPr marL="457200" lvl="0" indent="0" rtl="0">
              <a:spcBef>
                <a:spcPts val="0"/>
              </a:spcBef>
              <a:buNone/>
            </a:pPr>
            <a:r>
              <a:rPr lang="en-US" sz="3600">
                <a:solidFill>
                  <a:srgbClr val="FFFFFF"/>
                </a:solidFill>
                <a:latin typeface="Short Stack"/>
                <a:ea typeface="Short Stack"/>
                <a:cs typeface="Short Stack"/>
                <a:sym typeface="Short Stack"/>
              </a:rPr>
              <a:t>1 month, 3 month, 6 months</a:t>
            </a: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Do you have the </a:t>
            </a:r>
            <a:r>
              <a:rPr lang="en-US" sz="4800">
                <a:solidFill>
                  <a:srgbClr val="FFD966"/>
                </a:solidFill>
                <a:latin typeface="Short Stack"/>
                <a:ea typeface="Short Stack"/>
                <a:cs typeface="Short Stack"/>
                <a:sym typeface="Short Stack"/>
              </a:rPr>
              <a:t>know how</a:t>
            </a:r>
            <a:r>
              <a:rPr lang="en-US" sz="3600">
                <a:solidFill>
                  <a:srgbClr val="FFFFFF"/>
                </a:solidFill>
                <a:latin typeface="Short Stack"/>
                <a:ea typeface="Short Stack"/>
                <a:cs typeface="Short Stack"/>
                <a:sym typeface="Short Stack"/>
              </a:rPr>
              <a:t>, spaces, community partners</a:t>
            </a:r>
          </a:p>
          <a:p>
            <a:pPr marL="457200" lvl="0" indent="-457200" rtl="0">
              <a:spcBef>
                <a:spcPts val="0"/>
              </a:spcBef>
              <a:buClr>
                <a:srgbClr val="FFFFFF"/>
              </a:buClr>
              <a:buSzPct val="75000"/>
              <a:buFont typeface="Short Stack"/>
              <a:buChar char="●"/>
            </a:pPr>
            <a:r>
              <a:rPr lang="en-US" sz="4800">
                <a:solidFill>
                  <a:srgbClr val="FFD966"/>
                </a:solidFill>
                <a:latin typeface="Short Stack"/>
                <a:ea typeface="Short Stack"/>
                <a:cs typeface="Short Stack"/>
                <a:sym typeface="Short Stack"/>
              </a:rPr>
              <a:t>Leadership</a:t>
            </a:r>
            <a:r>
              <a:rPr lang="en-US" sz="3600">
                <a:solidFill>
                  <a:srgbClr val="FFFFFF"/>
                </a:solidFill>
                <a:latin typeface="Short Stack"/>
                <a:ea typeface="Short Stack"/>
                <a:cs typeface="Short Stack"/>
                <a:sym typeface="Short Stack"/>
              </a:rPr>
              <a:t>, support, and labor</a:t>
            </a:r>
          </a:p>
          <a:p>
            <a:pPr lvl="0" rtl="0">
              <a:spcBef>
                <a:spcPts val="0"/>
              </a:spcBef>
              <a:buNone/>
            </a:pPr>
            <a:endParaRPr sz="6000">
              <a:solidFill>
                <a:srgbClr val="FFFFFF"/>
              </a:solidFill>
              <a:latin typeface="Short Stack"/>
              <a:ea typeface="Short Stack"/>
              <a:cs typeface="Short Stack"/>
              <a:sym typeface="Short Stack"/>
            </a:endParaRPr>
          </a:p>
        </p:txBody>
      </p:sp>
      <p:pic>
        <p:nvPicPr>
          <p:cNvPr id="69" name="Shape 69"/>
          <p:cNvPicPr preferRelativeResize="0"/>
          <p:nvPr/>
        </p:nvPicPr>
        <p:blipFill>
          <a:blip r:embed="rId3">
            <a:alphaModFix/>
          </a:blip>
          <a:stretch>
            <a:fillRect/>
          </a:stretch>
        </p:blipFill>
        <p:spPr>
          <a:xfrm>
            <a:off x="7227475" y="2252100"/>
            <a:ext cx="5520027" cy="394162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269950" y="0"/>
            <a:ext cx="10464900" cy="2540100"/>
          </a:xfrm>
          <a:prstGeom prst="rect">
            <a:avLst/>
          </a:prstGeom>
        </p:spPr>
        <p:txBody>
          <a:bodyPr lIns="91425" tIns="91425" rIns="91425" bIns="91425" anchor="ctr" anchorCtr="0">
            <a:noAutofit/>
          </a:bodyPr>
          <a:lstStyle/>
          <a:p>
            <a:pPr>
              <a:spcBef>
                <a:spcPts val="0"/>
              </a:spcBef>
              <a:buNone/>
            </a:pPr>
            <a:r>
              <a:rPr lang="en-US" b="1" dirty="0">
                <a:solidFill>
                  <a:schemeClr val="accent2"/>
                </a:solidFill>
              </a:rPr>
              <a:t>Key Leadership:</a:t>
            </a:r>
          </a:p>
        </p:txBody>
      </p:sp>
      <p:sp>
        <p:nvSpPr>
          <p:cNvPr id="75" name="Shape 75"/>
          <p:cNvSpPr txBox="1"/>
          <p:nvPr/>
        </p:nvSpPr>
        <p:spPr>
          <a:xfrm>
            <a:off x="557350" y="2154475"/>
            <a:ext cx="12279300" cy="6890999"/>
          </a:xfrm>
          <a:prstGeom prst="rect">
            <a:avLst/>
          </a:prstGeom>
          <a:noFill/>
          <a:ln>
            <a:noFill/>
          </a:ln>
        </p:spPr>
        <p:txBody>
          <a:bodyPr lIns="91425" tIns="91425" rIns="91425" bIns="91425" anchor="t" anchorCtr="0">
            <a:noAutofit/>
          </a:bodyPr>
          <a:lstStyle/>
          <a:p>
            <a:pPr lvl="0" rtl="0">
              <a:spcBef>
                <a:spcPts val="0"/>
              </a:spcBef>
              <a:buNone/>
            </a:pPr>
            <a:r>
              <a:rPr lang="en-US" sz="4800">
                <a:solidFill>
                  <a:srgbClr val="93C47D"/>
                </a:solidFill>
                <a:latin typeface="Short Stack"/>
                <a:ea typeface="Short Stack"/>
                <a:cs typeface="Short Stack"/>
                <a:sym typeface="Short Stack"/>
              </a:rPr>
              <a:t>“Champion”</a:t>
            </a:r>
            <a:r>
              <a:rPr lang="en-US" sz="3600">
                <a:solidFill>
                  <a:srgbClr val="FFFFFF"/>
                </a:solidFill>
                <a:latin typeface="Short Stack"/>
                <a:ea typeface="Short Stack"/>
                <a:cs typeface="Short Stack"/>
                <a:sym typeface="Short Stack"/>
              </a:rPr>
              <a:t>:</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works with leadership to advocate for garden success </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supports garden-coordinator in all aspects of implementation and maintenance </a:t>
            </a:r>
          </a:p>
          <a:p>
            <a:pPr lvl="0" rtl="0">
              <a:spcBef>
                <a:spcPts val="0"/>
              </a:spcBef>
              <a:buNone/>
            </a:pPr>
            <a:r>
              <a:rPr lang="en-US" sz="4800">
                <a:solidFill>
                  <a:srgbClr val="93C47D"/>
                </a:solidFill>
                <a:latin typeface="Short Stack"/>
                <a:ea typeface="Short Stack"/>
                <a:cs typeface="Short Stack"/>
                <a:sym typeface="Short Stack"/>
              </a:rPr>
              <a:t>“Garden-Coordinator”</a:t>
            </a:r>
            <a:r>
              <a:rPr lang="en-US" sz="3600">
                <a:solidFill>
                  <a:srgbClr val="FFFFFF"/>
                </a:solidFill>
                <a:latin typeface="Short Stack"/>
                <a:ea typeface="Short Stack"/>
                <a:cs typeface="Short Stack"/>
                <a:sym typeface="Short Stack"/>
              </a:rPr>
              <a:t> (Volunteer/Paid):</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co-creates vision of program</a:t>
            </a:r>
          </a:p>
          <a:p>
            <a:pPr marL="914400" lvl="1"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develops and maintains the infrastructure and community connections</a:t>
            </a:r>
          </a:p>
          <a:p>
            <a:pPr marL="457200" marR="0" lvl="0" indent="0" algn="l" rtl="0">
              <a:lnSpc>
                <a:spcPct val="100000"/>
              </a:lnSpc>
              <a:spcBef>
                <a:spcPts val="0"/>
              </a:spcBef>
              <a:spcAft>
                <a:spcPts val="0"/>
              </a:spcAft>
              <a:buNone/>
            </a:pPr>
            <a:endParaRPr sz="3600">
              <a:solidFill>
                <a:srgbClr val="FFFFFF"/>
              </a:solidFill>
              <a:latin typeface="Short Stack"/>
              <a:ea typeface="Short Stack"/>
              <a:cs typeface="Short Stack"/>
              <a:sym typeface="Short Stack"/>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30675" y="203200"/>
            <a:ext cx="12185700" cy="2560199"/>
          </a:xfrm>
          <a:prstGeom prst="rect">
            <a:avLst/>
          </a:prstGeom>
        </p:spPr>
        <p:txBody>
          <a:bodyPr lIns="91425" tIns="91425" rIns="91425" bIns="91425" anchor="ctr" anchorCtr="0">
            <a:noAutofit/>
          </a:bodyPr>
          <a:lstStyle/>
          <a:p>
            <a:pPr>
              <a:spcBef>
                <a:spcPts val="0"/>
              </a:spcBef>
              <a:buNone/>
            </a:pPr>
            <a:r>
              <a:rPr lang="en-US" b="1" dirty="0">
                <a:solidFill>
                  <a:schemeClr val="accent3"/>
                </a:solidFill>
              </a:rPr>
              <a:t>Two Program Models</a:t>
            </a:r>
            <a:r>
              <a:rPr lang="en-US" dirty="0">
                <a:solidFill>
                  <a:schemeClr val="accent3"/>
                </a:solidFill>
              </a:rPr>
              <a:t>:</a:t>
            </a:r>
          </a:p>
        </p:txBody>
      </p:sp>
      <p:sp>
        <p:nvSpPr>
          <p:cNvPr id="81" name="Shape 81"/>
          <p:cNvSpPr txBox="1"/>
          <p:nvPr/>
        </p:nvSpPr>
        <p:spPr>
          <a:xfrm>
            <a:off x="595375" y="2280075"/>
            <a:ext cx="8829000" cy="5269500"/>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AutoNum type="arabicParenR"/>
            </a:pPr>
            <a:r>
              <a:rPr lang="en-US" sz="3600">
                <a:solidFill>
                  <a:srgbClr val="FFFFFF"/>
                </a:solidFill>
                <a:latin typeface="Short Stack"/>
                <a:ea typeface="Short Stack"/>
                <a:cs typeface="Short Stack"/>
                <a:sym typeface="Short Stack"/>
              </a:rPr>
              <a:t>Motivated teacher or leader (“champion”) at a </a:t>
            </a:r>
            <a:r>
              <a:rPr lang="en-US" sz="3600" i="1">
                <a:solidFill>
                  <a:srgbClr val="DD7E6B"/>
                </a:solidFill>
                <a:latin typeface="Short Stack"/>
                <a:ea typeface="Short Stack"/>
                <a:cs typeface="Short Stack"/>
                <a:sym typeface="Short Stack"/>
              </a:rPr>
              <a:t>single</a:t>
            </a:r>
            <a:r>
              <a:rPr lang="en-US" sz="3600">
                <a:solidFill>
                  <a:srgbClr val="FFFFFF"/>
                </a:solidFill>
                <a:latin typeface="Short Stack"/>
                <a:ea typeface="Short Stack"/>
                <a:cs typeface="Short Stack"/>
                <a:sym typeface="Short Stack"/>
              </a:rPr>
              <a:t> preschool initiates FTP program</a:t>
            </a:r>
          </a:p>
          <a:p>
            <a:pPr lvl="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AutoNum type="arabicParenR"/>
            </a:pPr>
            <a:r>
              <a:rPr lang="en-US" sz="3600">
                <a:solidFill>
                  <a:srgbClr val="FFFFFF"/>
                </a:solidFill>
                <a:latin typeface="Short Stack"/>
                <a:ea typeface="Short Stack"/>
                <a:cs typeface="Short Stack"/>
                <a:sym typeface="Short Stack"/>
              </a:rPr>
              <a:t>FTP is rolled out by a “champion” as a community based  program serving </a:t>
            </a:r>
            <a:r>
              <a:rPr lang="en-US" sz="3600" i="1">
                <a:solidFill>
                  <a:srgbClr val="DD7E6B"/>
                </a:solidFill>
                <a:latin typeface="Short Stack"/>
                <a:ea typeface="Short Stack"/>
                <a:cs typeface="Short Stack"/>
                <a:sym typeface="Short Stack"/>
              </a:rPr>
              <a:t>multiple</a:t>
            </a:r>
            <a:r>
              <a:rPr lang="en-US" sz="3600">
                <a:solidFill>
                  <a:srgbClr val="FFFFFF"/>
                </a:solidFill>
                <a:latin typeface="Short Stack"/>
                <a:ea typeface="Short Stack"/>
                <a:cs typeface="Short Stack"/>
                <a:sym typeface="Short Stack"/>
              </a:rPr>
              <a:t> preschools</a:t>
            </a:r>
          </a:p>
          <a:p>
            <a:pPr lvl="0" rtl="0">
              <a:spcBef>
                <a:spcPts val="0"/>
              </a:spcBef>
              <a:buNone/>
            </a:pPr>
            <a:endParaRPr sz="3600">
              <a:solidFill>
                <a:srgbClr val="FFFFFF"/>
              </a:solidFill>
              <a:latin typeface="Short Stack"/>
              <a:ea typeface="Short Stack"/>
              <a:cs typeface="Short Stack"/>
              <a:sym typeface="Short Stack"/>
            </a:endParaRPr>
          </a:p>
        </p:txBody>
      </p:sp>
      <p:sp>
        <p:nvSpPr>
          <p:cNvPr id="82" name="Shape 82"/>
          <p:cNvSpPr txBox="1"/>
          <p:nvPr/>
        </p:nvSpPr>
        <p:spPr>
          <a:xfrm>
            <a:off x="468625" y="8194735"/>
            <a:ext cx="12109800" cy="970199"/>
          </a:xfrm>
          <a:prstGeom prst="rect">
            <a:avLst/>
          </a:prstGeom>
          <a:noFill/>
          <a:ln>
            <a:noFill/>
          </a:ln>
        </p:spPr>
        <p:txBody>
          <a:bodyPr lIns="91425" tIns="91425" rIns="91425" bIns="91425" anchor="t" anchorCtr="0">
            <a:noAutofit/>
          </a:bodyPr>
          <a:lstStyle/>
          <a:p>
            <a:pPr algn="ctr">
              <a:spcBef>
                <a:spcPts val="0"/>
              </a:spcBef>
              <a:buNone/>
            </a:pPr>
            <a:r>
              <a:rPr lang="en-US" sz="3600">
                <a:solidFill>
                  <a:schemeClr val="accent3"/>
                </a:solidFill>
                <a:latin typeface="Short Stack"/>
                <a:ea typeface="Short Stack"/>
                <a:cs typeface="Short Stack"/>
                <a:sym typeface="Short Stack"/>
              </a:rPr>
              <a:t>Both models require community support for long term sustainability!</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270000" y="203200"/>
            <a:ext cx="10464900" cy="2540100"/>
          </a:xfrm>
          <a:prstGeom prst="rect">
            <a:avLst/>
          </a:prstGeom>
        </p:spPr>
        <p:txBody>
          <a:bodyPr lIns="91425" tIns="91425" rIns="91425" bIns="91425" anchor="ctr" anchorCtr="0">
            <a:noAutofit/>
          </a:bodyPr>
          <a:lstStyle/>
          <a:p>
            <a:pPr>
              <a:spcBef>
                <a:spcPts val="0"/>
              </a:spcBef>
              <a:buNone/>
            </a:pPr>
            <a:r>
              <a:rPr lang="en-US" b="1" dirty="0">
                <a:solidFill>
                  <a:schemeClr val="accent6"/>
                </a:solidFill>
              </a:rPr>
              <a:t>Building Infrastructure </a:t>
            </a:r>
          </a:p>
        </p:txBody>
      </p:sp>
      <p:sp>
        <p:nvSpPr>
          <p:cNvPr id="88" name="Shape 88"/>
          <p:cNvSpPr txBox="1"/>
          <p:nvPr/>
        </p:nvSpPr>
        <p:spPr>
          <a:xfrm>
            <a:off x="253350" y="2743300"/>
            <a:ext cx="12515100" cy="6731700"/>
          </a:xfrm>
          <a:prstGeom prst="rect">
            <a:avLst/>
          </a:prstGeom>
          <a:noFill/>
          <a:ln>
            <a:noFill/>
          </a:ln>
        </p:spPr>
        <p:txBody>
          <a:bodyPr lIns="91425" tIns="91425" rIns="91425" bIns="91425" anchor="t" anchorCtr="0">
            <a:noAutofit/>
          </a:bodyPr>
          <a:lstStyle/>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Providing the stuff:</a:t>
            </a:r>
          </a:p>
          <a:p>
            <a:pPr marL="457200" indent="0" rtl="0">
              <a:spcBef>
                <a:spcPts val="0"/>
              </a:spcBef>
              <a:buNone/>
            </a:pPr>
            <a:r>
              <a:rPr lang="en-US" sz="3600">
                <a:solidFill>
                  <a:srgbClr val="FFFFFF"/>
                </a:solidFill>
                <a:latin typeface="Short Stack"/>
                <a:ea typeface="Short Stack"/>
                <a:cs typeface="Short Stack"/>
                <a:sym typeface="Short Stack"/>
              </a:rPr>
              <a:t>Garden Bed, soil, irrigation, kids gardening tools, seeds, plants, etc.  </a:t>
            </a:r>
          </a:p>
          <a:p>
            <a:pPr marL="457200" indent="0" rtl="0">
              <a:spcBef>
                <a:spcPts val="0"/>
              </a:spcBef>
              <a:buNone/>
            </a:pPr>
            <a:endParaRPr sz="3600">
              <a:solidFill>
                <a:srgbClr val="FFFFFF"/>
              </a:solidFill>
              <a:latin typeface="Short Stack"/>
              <a:ea typeface="Short Stack"/>
              <a:cs typeface="Short Stack"/>
              <a:sym typeface="Short Stack"/>
            </a:endParaRPr>
          </a:p>
          <a:p>
            <a:pPr marL="457200" lvl="0" indent="-457200" rtl="0">
              <a:spcBef>
                <a:spcPts val="0"/>
              </a:spcBef>
              <a:buClr>
                <a:srgbClr val="FFFFFF"/>
              </a:buClr>
              <a:buSzPct val="100000"/>
              <a:buFont typeface="Short Stack"/>
              <a:buChar char="●"/>
            </a:pPr>
            <a:r>
              <a:rPr lang="en-US" sz="3600">
                <a:solidFill>
                  <a:srgbClr val="FFFFFF"/>
                </a:solidFill>
                <a:latin typeface="Short Stack"/>
                <a:ea typeface="Short Stack"/>
                <a:cs typeface="Short Stack"/>
                <a:sym typeface="Short Stack"/>
              </a:rPr>
              <a:t>Children's routines and community helpers</a:t>
            </a:r>
          </a:p>
          <a:p>
            <a:pPr rtl="0">
              <a:spcBef>
                <a:spcPts val="0"/>
              </a:spcBef>
              <a:buNone/>
            </a:pPr>
            <a:endParaRPr sz="3600">
              <a:solidFill>
                <a:srgbClr val="FFFFFF"/>
              </a:solidFill>
              <a:latin typeface="Short Stack"/>
              <a:ea typeface="Short Stack"/>
              <a:cs typeface="Short Stack"/>
              <a:sym typeface="Short Stack"/>
            </a:endParaRPr>
          </a:p>
          <a:p>
            <a:pPr lvl="0">
              <a:spcBef>
                <a:spcPts val="0"/>
              </a:spcBef>
              <a:buNone/>
            </a:pPr>
            <a:endParaRPr sz="3600">
              <a:solidFill>
                <a:srgbClr val="FFFFFF"/>
              </a:solidFill>
              <a:latin typeface="Short Stack"/>
              <a:ea typeface="Short Stack"/>
              <a:cs typeface="Short Stack"/>
              <a:sym typeface="Short Stack"/>
            </a:endParaRPr>
          </a:p>
        </p:txBody>
      </p:sp>
      <p:pic>
        <p:nvPicPr>
          <p:cNvPr id="89" name="Shape 89"/>
          <p:cNvPicPr preferRelativeResize="0"/>
          <p:nvPr/>
        </p:nvPicPr>
        <p:blipFill>
          <a:blip r:embed="rId3">
            <a:alphaModFix/>
          </a:blip>
          <a:stretch>
            <a:fillRect/>
          </a:stretch>
        </p:blipFill>
        <p:spPr>
          <a:xfrm>
            <a:off x="1115275" y="6011200"/>
            <a:ext cx="10774251" cy="3463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1536</Words>
  <Application>Microsoft Office PowerPoint</Application>
  <PresentationFormat>Custom</PresentationFormat>
  <Paragraphs>265</Paragraphs>
  <Slides>38</Slides>
  <Notes>38</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Short Stack</vt:lpstr>
      <vt:lpstr>Calibri</vt:lpstr>
      <vt:lpstr>Cabin</vt:lpstr>
      <vt:lpstr>Chalkboard</vt:lpstr>
      <vt:lpstr>Farm to Preschool Making Connections and Developing Infrastructure </vt:lpstr>
      <vt:lpstr>Learning Objectives</vt:lpstr>
      <vt:lpstr>FTP Background</vt:lpstr>
      <vt:lpstr>Outdoor Classrooms at CAPSLO</vt:lpstr>
      <vt:lpstr>What does it look like?</vt:lpstr>
      <vt:lpstr>Consider:</vt:lpstr>
      <vt:lpstr>Key Leadership:</vt:lpstr>
      <vt:lpstr>Two Program Models:</vt:lpstr>
      <vt:lpstr>Building Infrastructure </vt:lpstr>
      <vt:lpstr>Building Infrastructure  </vt:lpstr>
      <vt:lpstr>Site Visits-assessment </vt:lpstr>
      <vt:lpstr>Garden Assessment Tool</vt:lpstr>
      <vt:lpstr>Making Connections Recruit the Right Type of Support</vt:lpstr>
      <vt:lpstr>Volunteers</vt:lpstr>
      <vt:lpstr>HR Procedures </vt:lpstr>
      <vt:lpstr>Examples of Sustainable Support:</vt:lpstr>
      <vt:lpstr>Unsustainable Support:</vt:lpstr>
      <vt:lpstr>Coordinating and Organizing</vt:lpstr>
      <vt:lpstr>Communication and Planning</vt:lpstr>
      <vt:lpstr>Our Case Study</vt:lpstr>
      <vt:lpstr>PowerPoint Presentation</vt:lpstr>
      <vt:lpstr>Documentation</vt:lpstr>
      <vt:lpstr>Expansion and Succession</vt:lpstr>
      <vt:lpstr>Outdoor Classrooms at CAPSLO</vt:lpstr>
      <vt:lpstr>Lessons &amp; Resources</vt:lpstr>
      <vt:lpstr>Aligning FTP Activities with Student Goals</vt:lpstr>
      <vt:lpstr>Share a Book</vt:lpstr>
      <vt:lpstr>Include Physical Activity</vt:lpstr>
      <vt:lpstr>Involve the Senses</vt:lpstr>
      <vt:lpstr>Food Experiences: Goals</vt:lpstr>
      <vt:lpstr>Food Experiences: Types</vt:lpstr>
      <vt:lpstr>Food Experiences: Strategies</vt:lpstr>
      <vt:lpstr>Share with parents</vt:lpstr>
      <vt:lpstr>Build Enthusiasm</vt:lpstr>
      <vt:lpstr>FTP Examples of Activities</vt:lpstr>
      <vt:lpstr>FTP Let’s Put it Together Hands-On Activity</vt:lpstr>
      <vt:lpstr>Conclusion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Preschool Making Connections and Developing Infrastructure</dc:title>
  <dc:creator>Wendy Minarik, RD</dc:creator>
  <cp:lastModifiedBy>Wendy Minarik</cp:lastModifiedBy>
  <cp:revision>3</cp:revision>
  <cp:lastPrinted>2015-10-19T23:12:03Z</cp:lastPrinted>
  <dcterms:modified xsi:type="dcterms:W3CDTF">2015-10-19T23:20:23Z</dcterms:modified>
</cp:coreProperties>
</file>