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66" r:id="rId4"/>
    <p:sldId id="258" r:id="rId5"/>
    <p:sldId id="267" r:id="rId6"/>
    <p:sldId id="268" r:id="rId7"/>
    <p:sldId id="269" r:id="rId8"/>
    <p:sldId id="271" r:id="rId9"/>
    <p:sldId id="272" r:id="rId10"/>
    <p:sldId id="274" r:id="rId11"/>
    <p:sldId id="275" r:id="rId12"/>
    <p:sldId id="276" r:id="rId13"/>
    <p:sldId id="277" r:id="rId14"/>
    <p:sldId id="278" r:id="rId15"/>
    <p:sldId id="279" r:id="rId16"/>
    <p:sldId id="280" r:id="rId17"/>
    <p:sldId id="281" r:id="rId18"/>
    <p:sldId id="282" r:id="rId19"/>
    <p:sldId id="270" r:id="rId20"/>
    <p:sldId id="284" r:id="rId21"/>
    <p:sldId id="260" r:id="rId22"/>
    <p:sldId id="285" r:id="rId23"/>
    <p:sldId id="286" r:id="rId24"/>
    <p:sldId id="289" r:id="rId25"/>
    <p:sldId id="287" r:id="rId26"/>
    <p:sldId id="261" r:id="rId27"/>
    <p:sldId id="288" r:id="rId28"/>
    <p:sldId id="262" r:id="rId29"/>
    <p:sldId id="290" r:id="rId30"/>
    <p:sldId id="291" r:id="rId31"/>
    <p:sldId id="293" r:id="rId32"/>
    <p:sldId id="294" r:id="rId33"/>
    <p:sldId id="295" r:id="rId34"/>
    <p:sldId id="296" r:id="rId35"/>
    <p:sldId id="297"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984BF-CC1F-4FB0-BD24-E20CEAE05A04}" type="datetimeFigureOut">
              <a:rPr lang="en-US" smtClean="0"/>
              <a:pPr/>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982EA-8907-4757-ADB1-9AE1BCEB4C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Wanted to use</a:t>
            </a:r>
            <a:r>
              <a:rPr lang="en-US" baseline="0" dirty="0" smtClean="0"/>
              <a:t> a </a:t>
            </a:r>
            <a:r>
              <a:rPr lang="en-US" baseline="0" dirty="0" err="1" smtClean="0"/>
              <a:t>stairstep</a:t>
            </a:r>
            <a:r>
              <a:rPr lang="en-US" baseline="0" dirty="0" smtClean="0"/>
              <a:t> approach – allow the center to make incremental changes.  The Advanced level is most in line with the IOM report.</a:t>
            </a:r>
            <a:endParaRPr lang="en-US" dirty="0"/>
          </a:p>
        </p:txBody>
      </p:sp>
      <p:sp>
        <p:nvSpPr>
          <p:cNvPr id="4" name="Slide Number Placeholder 3"/>
          <p:cNvSpPr>
            <a:spLocks noGrp="1"/>
          </p:cNvSpPr>
          <p:nvPr>
            <p:ph type="sldNum" sz="quarter" idx="10"/>
          </p:nvPr>
        </p:nvSpPr>
        <p:spPr/>
        <p:txBody>
          <a:bodyPr/>
          <a:lstStyle/>
          <a:p>
            <a:fld id="{666982EA-8907-4757-ADB1-9AE1BCEB4C20}"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Narkisim" pitchFamily="34" charset="-79"/>
                <a:cs typeface="Narkisim" pitchFamily="34" charset="-79"/>
              </a:rPr>
              <a:t>the National Child and Adult Care Food Program Professional Association (2012 and 2014), the Southern Obesity Summit (2011 and 2014), and the Society for Nutrition Education and Behavior (2013), Academy of Nutrition and Dietetics (2014) and numerous state conferences.</a:t>
            </a:r>
            <a:endParaRPr lang="en-US" dirty="0"/>
          </a:p>
        </p:txBody>
      </p:sp>
      <p:sp>
        <p:nvSpPr>
          <p:cNvPr id="4" name="Slide Number Placeholder 3"/>
          <p:cNvSpPr>
            <a:spLocks noGrp="1"/>
          </p:cNvSpPr>
          <p:nvPr>
            <p:ph type="sldNum" sz="quarter" idx="10"/>
          </p:nvPr>
        </p:nvSpPr>
        <p:spPr/>
        <p:txBody>
          <a:bodyPr/>
          <a:lstStyle/>
          <a:p>
            <a:fld id="{666982EA-8907-4757-ADB1-9AE1BCEB4C20}"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25B8D-D17A-4726-AC28-7C65079B329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25B8D-D17A-4726-AC28-7C65079B32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C725B8D-D17A-4726-AC28-7C65079B32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25B8D-D17A-4726-AC28-7C65079B32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25B8D-D17A-4726-AC28-7C65079B329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25B8D-D17A-4726-AC28-7C65079B32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25B8D-D17A-4726-AC28-7C65079B32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25B8D-D17A-4726-AC28-7C65079B32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25B8D-D17A-4726-AC28-7C65079B32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76A639-E38E-4FAB-BBE2-869BD386822A}"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25B8D-D17A-4726-AC28-7C65079B329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776A639-E38E-4FAB-BBE2-869BD386822A}" type="datetimeFigureOut">
              <a:rPr lang="en-US" smtClean="0"/>
              <a:pPr/>
              <a:t>10/14/2014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C725B8D-D17A-4726-AC28-7C65079B32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776A639-E38E-4FAB-BBE2-869BD386822A}" type="datetimeFigureOut">
              <a:rPr lang="en-US" smtClean="0"/>
              <a:pPr/>
              <a:t>10/14/2014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C725B8D-D17A-4726-AC28-7C65079B32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rah.gaines@health.mo.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images.google.com/imgres?imgurl=http://www.clii.com.cn/english/productpic/P080830234726635.jpg&amp;imgrefurl=http://www.clii.com.cn/english/Products/show.asp?showid=7783&amp;usg=__TprS5Zbh8c-2UMf8-_V6YEfjL2Q=&amp;h=360&amp;w=360&amp;sz=16&amp;hl=en&amp;start=8&amp;tbnid=s2WY9KUMlOYbeM:&amp;tbnh=121&amp;tbnw=121&amp;prev=/images?q=canned+pineapple&amp;gbv=2&amp;hl=en"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url?q=http://www.jacec.com/Policy.html&amp;sa=U&amp;ei=xhAiU57aPMSEyAGj9oGICA&amp;ved=0CEsQ9QEwDw&amp;usg=AFQjCNHc2NAFG4DL4QynrBiBIdzJP_Y4IQ"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health.mo.gov/eatsmart" TargetMode="External"/><Relationship Id="rId2" Type="http://schemas.openxmlformats.org/officeDocument/2006/relationships/hyperlink" Target="mailto:ann.mccormack@health.mo.gov" TargetMode="External"/><Relationship Id="rId1" Type="http://schemas.openxmlformats.org/officeDocument/2006/relationships/slideLayout" Target="../slideLayouts/slideLayout2.xml"/><Relationship Id="rId4" Type="http://schemas.openxmlformats.org/officeDocument/2006/relationships/hyperlink" Target="http://www.health.mo.gov/movesma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458200" cy="1600200"/>
          </a:xfrm>
        </p:spPr>
        <p:txBody>
          <a:bodyPr>
            <a:normAutofit fontScale="90000"/>
          </a:bodyPr>
          <a:lstStyle/>
          <a:p>
            <a:pPr algn="ctr"/>
            <a:r>
              <a:rPr lang="en-US" sz="5300" dirty="0" smtClean="0">
                <a:latin typeface="Aharoni" pitchFamily="2" charset="-79"/>
                <a:cs typeface="Aharoni" pitchFamily="2" charset="-79"/>
              </a:rPr>
              <a:t>Partnering to Improve Nutrition and Physical Activity Practices in Child Care </a:t>
            </a:r>
            <a:r>
              <a:rPr lang="en-US" dirty="0" smtClean="0"/>
              <a:t/>
            </a:r>
            <a:br>
              <a:rPr lang="en-US" dirty="0" smtClean="0"/>
            </a:br>
            <a:endParaRPr lang="en-US" dirty="0"/>
          </a:p>
        </p:txBody>
      </p:sp>
      <p:sp>
        <p:nvSpPr>
          <p:cNvPr id="3" name="Subtitle 2"/>
          <p:cNvSpPr>
            <a:spLocks noGrp="1"/>
          </p:cNvSpPr>
          <p:nvPr>
            <p:ph type="subTitle" idx="1"/>
          </p:nvPr>
        </p:nvSpPr>
        <p:spPr>
          <a:xfrm>
            <a:off x="914400" y="4038600"/>
            <a:ext cx="7772400" cy="1524000"/>
          </a:xfrm>
        </p:spPr>
        <p:txBody>
          <a:bodyPr>
            <a:normAutofit/>
          </a:bodyPr>
          <a:lstStyle/>
          <a:p>
            <a:pPr algn="ctr"/>
            <a:r>
              <a:rPr lang="en-US" sz="2400" dirty="0" smtClean="0">
                <a:latin typeface="Narkisim" pitchFamily="34" charset="-79"/>
                <a:cs typeface="Narkisim" pitchFamily="34" charset="-79"/>
              </a:rPr>
              <a:t>Ann McCormack, MPH, RD, Chief</a:t>
            </a:r>
          </a:p>
          <a:p>
            <a:pPr algn="ctr"/>
            <a:r>
              <a:rPr lang="en-US" sz="2400" dirty="0" smtClean="0">
                <a:latin typeface="Narkisim" pitchFamily="34" charset="-79"/>
                <a:cs typeface="Narkisim" pitchFamily="34" charset="-79"/>
              </a:rPr>
              <a:t>Bureau of Community Food and Nutrition Assistance</a:t>
            </a:r>
            <a:br>
              <a:rPr lang="en-US" sz="2400" dirty="0" smtClean="0">
                <a:latin typeface="Narkisim" pitchFamily="34" charset="-79"/>
                <a:cs typeface="Narkisim" pitchFamily="34" charset="-79"/>
              </a:rPr>
            </a:br>
            <a:r>
              <a:rPr lang="en-US" sz="2400" dirty="0" smtClean="0">
                <a:latin typeface="Narkisim" pitchFamily="34" charset="-79"/>
                <a:cs typeface="Narkisim" pitchFamily="34" charset="-79"/>
              </a:rPr>
              <a:t>Missouri Department of Health and Senior Services</a:t>
            </a:r>
          </a:p>
          <a:p>
            <a:pPr algn="ctr"/>
            <a:endParaRPr lang="en-US" sz="2800" dirty="0" smtClean="0">
              <a:latin typeface="Narkisim" pitchFamily="34" charset="-79"/>
              <a:cs typeface="Narkisim" pitchFamily="34" charset="-79"/>
              <a:hlinkClick r:id="rId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60000"/>
                    <a:lumOff val="40000"/>
                  </a:schemeClr>
                </a:solidFill>
                <a:latin typeface="Aharoni" pitchFamily="2" charset="-79"/>
                <a:cs typeface="Aharoni" pitchFamily="2" charset="-79"/>
              </a:rPr>
              <a:t>Levels of Recognition</a:t>
            </a:r>
            <a:endParaRPr lang="en-US" dirty="0">
              <a:latin typeface="Aharoni" pitchFamily="2" charset="-79"/>
              <a:cs typeface="Aharoni" pitchFamily="2" charset="-79"/>
            </a:endParaRPr>
          </a:p>
        </p:txBody>
      </p:sp>
      <p:pic>
        <p:nvPicPr>
          <p:cNvPr id="5" name="Content Placeholder 4" descr="apple.jpg"/>
          <p:cNvPicPr>
            <a:picLocks noGrp="1"/>
          </p:cNvPicPr>
          <p:nvPr>
            <p:ph idx="1"/>
          </p:nvPr>
        </p:nvPicPr>
        <p:blipFill>
          <a:blip r:embed="rId3" cstate="print"/>
          <a:stretch>
            <a:fillRect/>
          </a:stretch>
        </p:blipFill>
        <p:spPr>
          <a:xfrm>
            <a:off x="609600" y="5715000"/>
            <a:ext cx="7787640" cy="673608"/>
          </a:xfrm>
          <a:prstGeom prst="rect">
            <a:avLst/>
          </a:prstGeom>
        </p:spPr>
      </p:pic>
      <p:sp>
        <p:nvSpPr>
          <p:cNvPr id="6" name="Rectangle 5"/>
          <p:cNvSpPr/>
          <p:nvPr/>
        </p:nvSpPr>
        <p:spPr>
          <a:xfrm>
            <a:off x="914400" y="3962400"/>
            <a:ext cx="1635191"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lvl="0" algn="r" fontAlgn="base">
              <a:spcBef>
                <a:spcPct val="0"/>
              </a:spcBef>
              <a:spcAft>
                <a:spcPts val="1000"/>
              </a:spcAft>
            </a:pPr>
            <a:r>
              <a:rPr lang="en-US" dirty="0" smtClean="0">
                <a:latin typeface="Calibri" pitchFamily="34" charset="0"/>
              </a:rPr>
              <a:t>Minimum Level</a:t>
            </a:r>
            <a:endParaRPr lang="en-US" dirty="0" smtClean="0">
              <a:latin typeface="Arial" pitchFamily="34" charset="0"/>
            </a:endParaRPr>
          </a:p>
        </p:txBody>
      </p:sp>
      <p:sp>
        <p:nvSpPr>
          <p:cNvPr id="7" name="Rectangle 6"/>
          <p:cNvSpPr/>
          <p:nvPr/>
        </p:nvSpPr>
        <p:spPr>
          <a:xfrm>
            <a:off x="3657600" y="2819400"/>
            <a:ext cx="1940147" cy="369332"/>
          </a:xfrm>
          <a:prstGeom prst="rect">
            <a:avLst/>
          </a:prstGeom>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none">
            <a:spAutoFit/>
          </a:bodyPr>
          <a:lstStyle/>
          <a:p>
            <a:pPr lvl="0" algn="r" fontAlgn="base">
              <a:spcBef>
                <a:spcPct val="0"/>
              </a:spcBef>
              <a:spcAft>
                <a:spcPts val="1000"/>
              </a:spcAft>
            </a:pPr>
            <a:r>
              <a:rPr lang="en-US" dirty="0" smtClean="0">
                <a:latin typeface="Calibri" pitchFamily="34" charset="0"/>
              </a:rPr>
              <a:t>Intermediate Level</a:t>
            </a:r>
            <a:endParaRPr lang="en-US" dirty="0" smtClean="0">
              <a:latin typeface="Arial" pitchFamily="34" charset="0"/>
            </a:endParaRPr>
          </a:p>
        </p:txBody>
      </p:sp>
      <p:sp>
        <p:nvSpPr>
          <p:cNvPr id="8" name="Rectangle 7"/>
          <p:cNvSpPr/>
          <p:nvPr/>
        </p:nvSpPr>
        <p:spPr>
          <a:xfrm>
            <a:off x="6781800" y="1752600"/>
            <a:ext cx="1643014" cy="369332"/>
          </a:xfrm>
          <a:prstGeom prst="rect">
            <a:avLst/>
          </a:prstGeom>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none">
            <a:spAutoFit/>
          </a:bodyPr>
          <a:lstStyle/>
          <a:p>
            <a:pPr lvl="0" algn="ctr" fontAlgn="base">
              <a:spcBef>
                <a:spcPct val="0"/>
              </a:spcBef>
              <a:spcAft>
                <a:spcPts val="1000"/>
              </a:spcAft>
            </a:pPr>
            <a:r>
              <a:rPr lang="en-US" dirty="0" smtClean="0">
                <a:latin typeface="Calibri" pitchFamily="34" charset="0"/>
              </a:rPr>
              <a:t>Advanced Level</a:t>
            </a:r>
            <a:endParaRPr lang="en-US" dirty="0" smtClean="0">
              <a:latin typeface="Arial" pitchFamily="34" charset="0"/>
            </a:endParaRPr>
          </a:p>
        </p:txBody>
      </p:sp>
      <p:sp>
        <p:nvSpPr>
          <p:cNvPr id="10" name="Rectangle 9"/>
          <p:cNvSpPr/>
          <p:nvPr/>
        </p:nvSpPr>
        <p:spPr>
          <a:xfrm>
            <a:off x="3581400" y="5486400"/>
            <a:ext cx="1520224"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pPr lvl="0" fontAlgn="base">
              <a:spcBef>
                <a:spcPct val="0"/>
              </a:spcBef>
              <a:spcAft>
                <a:spcPts val="1000"/>
              </a:spcAft>
            </a:pPr>
            <a:r>
              <a:rPr lang="en-US" dirty="0" smtClean="0">
                <a:latin typeface="Calibri" pitchFamily="34" charset="0"/>
              </a:rPr>
              <a:t>Healthfulness </a:t>
            </a:r>
            <a:endParaRPr lang="en-US" dirty="0" smtClean="0">
              <a:latin typeface="Arial" pitchFamily="34" charset="0"/>
            </a:endParaRPr>
          </a:p>
        </p:txBody>
      </p:sp>
      <p:sp>
        <p:nvSpPr>
          <p:cNvPr id="11" name="Line 10"/>
          <p:cNvSpPr>
            <a:spLocks noChangeShapeType="1"/>
          </p:cNvSpPr>
          <p:nvPr/>
        </p:nvSpPr>
        <p:spPr bwMode="auto">
          <a:xfrm>
            <a:off x="1295400" y="5334000"/>
            <a:ext cx="6475710" cy="0"/>
          </a:xfrm>
          <a:prstGeom prst="line">
            <a:avLst/>
          </a:prstGeom>
          <a:noFill/>
          <a:ln w="762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cxnSp>
        <p:nvCxnSpPr>
          <p:cNvPr id="12" name="AutoShape 7"/>
          <p:cNvCxnSpPr>
            <a:cxnSpLocks noChangeShapeType="1"/>
          </p:cNvCxnSpPr>
          <p:nvPr/>
        </p:nvCxnSpPr>
        <p:spPr bwMode="auto">
          <a:xfrm flipV="1">
            <a:off x="4267200" y="2286000"/>
            <a:ext cx="4300952" cy="1155098"/>
          </a:xfrm>
          <a:prstGeom prst="bentConnector3">
            <a:avLst>
              <a:gd name="adj1" fmla="val 49986"/>
            </a:avLst>
          </a:prstGeom>
          <a:noFill/>
          <a:ln w="28575">
            <a:solidFill>
              <a:srgbClr val="000000"/>
            </a:solidFill>
            <a:miter lim="800000"/>
            <a:headEnd/>
            <a:tailEnd/>
          </a:ln>
        </p:spPr>
      </p:cxnSp>
      <p:cxnSp>
        <p:nvCxnSpPr>
          <p:cNvPr id="13" name="AutoShape 7"/>
          <p:cNvCxnSpPr>
            <a:cxnSpLocks noChangeShapeType="1"/>
          </p:cNvCxnSpPr>
          <p:nvPr/>
        </p:nvCxnSpPr>
        <p:spPr bwMode="auto">
          <a:xfrm flipV="1">
            <a:off x="685800" y="3429000"/>
            <a:ext cx="4191000" cy="1155098"/>
          </a:xfrm>
          <a:prstGeom prst="bentConnector3">
            <a:avLst>
              <a:gd name="adj1" fmla="val 50000"/>
            </a:avLst>
          </a:prstGeom>
          <a:noFill/>
          <a:ln w="28575">
            <a:solidFill>
              <a:srgbClr val="000000"/>
            </a:solidFill>
            <a:miter lim="800000"/>
            <a:headEnd/>
            <a:tailEn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Benefits to Child Care </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775191"/>
            <a:ext cx="8229600" cy="3863609"/>
          </a:xfrm>
        </p:spPr>
        <p:txBody>
          <a:bodyPr>
            <a:normAutofit fontScale="92500" lnSpcReduction="20000"/>
          </a:bodyPr>
          <a:lstStyle/>
          <a:p>
            <a:pPr>
              <a:spcAft>
                <a:spcPts val="1200"/>
              </a:spcAft>
              <a:buBlip>
                <a:blip r:embed="rId2"/>
              </a:buBlip>
            </a:pPr>
            <a:r>
              <a:rPr lang="en-US" dirty="0" smtClean="0">
                <a:latin typeface="Narkisim" pitchFamily="34" charset="-79"/>
                <a:cs typeface="Narkisim" pitchFamily="34" charset="-79"/>
              </a:rPr>
              <a:t>Improved health of children</a:t>
            </a:r>
          </a:p>
          <a:p>
            <a:pPr>
              <a:spcAft>
                <a:spcPts val="1200"/>
              </a:spcAft>
              <a:buBlip>
                <a:blip r:embed="rId2"/>
              </a:buBlip>
            </a:pPr>
            <a:r>
              <a:rPr lang="en-US" dirty="0" smtClean="0">
                <a:latin typeface="Narkisim" pitchFamily="34" charset="-79"/>
                <a:cs typeface="Narkisim" pitchFamily="34" charset="-79"/>
              </a:rPr>
              <a:t>Development of lifelong healthy habits</a:t>
            </a:r>
          </a:p>
          <a:p>
            <a:pPr>
              <a:spcAft>
                <a:spcPts val="1200"/>
              </a:spcAft>
              <a:buBlip>
                <a:blip r:embed="rId2"/>
              </a:buBlip>
            </a:pPr>
            <a:r>
              <a:rPr lang="en-US" dirty="0" smtClean="0">
                <a:latin typeface="Narkisim" pitchFamily="34" charset="-79"/>
                <a:cs typeface="Narkisim" pitchFamily="34" charset="-79"/>
              </a:rPr>
              <a:t>Certificate and banner</a:t>
            </a:r>
          </a:p>
          <a:p>
            <a:pPr>
              <a:spcAft>
                <a:spcPts val="1200"/>
              </a:spcAft>
              <a:buBlip>
                <a:blip r:embed="rId2"/>
              </a:buBlip>
            </a:pPr>
            <a:r>
              <a:rPr lang="en-US" dirty="0" smtClean="0">
                <a:latin typeface="Narkisim" pitchFamily="34" charset="-79"/>
                <a:cs typeface="Narkisim" pitchFamily="34" charset="-79"/>
              </a:rPr>
              <a:t>Menu templates</a:t>
            </a:r>
          </a:p>
          <a:p>
            <a:pPr>
              <a:spcAft>
                <a:spcPts val="1200"/>
              </a:spcAft>
              <a:buBlip>
                <a:blip r:embed="rId2"/>
              </a:buBlip>
            </a:pPr>
            <a:r>
              <a:rPr lang="en-US" dirty="0" smtClean="0">
                <a:latin typeface="Narkisim" pitchFamily="34" charset="-79"/>
                <a:cs typeface="Narkisim" pitchFamily="34" charset="-79"/>
              </a:rPr>
              <a:t>Parent letter</a:t>
            </a:r>
          </a:p>
          <a:p>
            <a:pPr>
              <a:spcAft>
                <a:spcPts val="1200"/>
              </a:spcAft>
              <a:buBlip>
                <a:blip r:embed="rId2"/>
              </a:buBlip>
            </a:pPr>
            <a:r>
              <a:rPr lang="en-US" dirty="0" smtClean="0">
                <a:latin typeface="Narkisim" pitchFamily="34" charset="-79"/>
                <a:cs typeface="Narkisim" pitchFamily="34" charset="-79"/>
              </a:rPr>
              <a:t>Press release</a:t>
            </a:r>
          </a:p>
          <a:p>
            <a:pPr>
              <a:spcAft>
                <a:spcPts val="1200"/>
              </a:spcAft>
              <a:buBlip>
                <a:blip r:embed="rId2"/>
              </a:buBlip>
            </a:pPr>
            <a:r>
              <a:rPr lang="en-US" dirty="0" smtClean="0">
                <a:latin typeface="Narkisim" pitchFamily="34" charset="-79"/>
                <a:cs typeface="Narkisim" pitchFamily="34" charset="-79"/>
              </a:rPr>
              <a:t>Use of the Eat Smart Logo</a:t>
            </a:r>
          </a:p>
          <a:p>
            <a:pPr>
              <a:spcAft>
                <a:spcPts val="1200"/>
              </a:spcAft>
              <a:buBlip>
                <a:blip r:embed="rId2"/>
              </a:buBlip>
            </a:pPr>
            <a:endParaRPr lang="en-US" dirty="0" smtClean="0">
              <a:latin typeface="Narkisim" pitchFamily="34" charset="-79"/>
              <a:cs typeface="Narkisim" pitchFamily="34" charset="-79"/>
            </a:endParaRPr>
          </a:p>
          <a:p>
            <a:pPr>
              <a:buBlip>
                <a:blip r:embed="rId2"/>
              </a:buBlip>
            </a:pPr>
            <a:endParaRPr lang="en-US" dirty="0" smtClean="0"/>
          </a:p>
          <a:p>
            <a:endParaRPr lang="en-US" dirty="0"/>
          </a:p>
        </p:txBody>
      </p:sp>
      <p:pic>
        <p:nvPicPr>
          <p:cNvPr id="4" name="Content Placeholder 4" descr="apple.jpg"/>
          <p:cNvPicPr>
            <a:picLocks/>
          </p:cNvPicPr>
          <p:nvPr/>
        </p:nvPicPr>
        <p:blipFill>
          <a:blip r:embed="rId3" cstate="print"/>
          <a:stretch>
            <a:fillRect/>
          </a:stretch>
        </p:blipFill>
        <p:spPr>
          <a:xfrm>
            <a:off x="609600" y="5715000"/>
            <a:ext cx="7787640" cy="673608"/>
          </a:xfrm>
          <a:prstGeom prst="rect">
            <a:avLst/>
          </a:prstGeom>
        </p:spPr>
      </p:pic>
      <p:pic>
        <p:nvPicPr>
          <p:cNvPr id="5" name="Picture 2" descr="C:\Documents and Settings\kramep1\Local Settings\Temporary Internet Files\Content.IE5\2YVBNILT\MPj04387460000[1].jpg"/>
          <p:cNvPicPr>
            <a:picLocks noChangeAspect="1" noChangeArrowheads="1"/>
          </p:cNvPicPr>
          <p:nvPr/>
        </p:nvPicPr>
        <p:blipFill>
          <a:blip r:embed="rId4" cstate="print"/>
          <a:srcRect/>
          <a:stretch>
            <a:fillRect/>
          </a:stretch>
        </p:blipFill>
        <p:spPr bwMode="auto">
          <a:xfrm>
            <a:off x="6019800" y="2971800"/>
            <a:ext cx="2057400" cy="2743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Breakfast Standards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a:lnSpc>
                <a:spcPct val="150000"/>
              </a:lnSpc>
              <a:buBlip>
                <a:blip r:embed="rId2"/>
              </a:buBlip>
            </a:pPr>
            <a:r>
              <a:rPr lang="en-US" dirty="0" smtClean="0">
                <a:latin typeface="Narkisim" pitchFamily="34" charset="-79"/>
                <a:cs typeface="Narkisim" pitchFamily="34" charset="-79"/>
              </a:rPr>
              <a:t>Amount of sugar in cereals</a:t>
            </a:r>
          </a:p>
          <a:p>
            <a:pPr>
              <a:lnSpc>
                <a:spcPct val="150000"/>
              </a:lnSpc>
              <a:buBlip>
                <a:blip r:embed="rId2"/>
              </a:buBlip>
            </a:pPr>
            <a:r>
              <a:rPr lang="en-US" dirty="0" smtClean="0">
                <a:latin typeface="Narkisim" pitchFamily="34" charset="-79"/>
                <a:cs typeface="Narkisim" pitchFamily="34" charset="-79"/>
              </a:rPr>
              <a:t>Sweet breakfast items</a:t>
            </a:r>
          </a:p>
          <a:p>
            <a:pPr>
              <a:lnSpc>
                <a:spcPct val="150000"/>
              </a:lnSpc>
              <a:buBlip>
                <a:blip r:embed="rId2"/>
              </a:buBlip>
            </a:pPr>
            <a:r>
              <a:rPr lang="en-US" dirty="0" smtClean="0">
                <a:latin typeface="Narkisim" pitchFamily="34" charset="-79"/>
                <a:cs typeface="Narkisim" pitchFamily="34" charset="-79"/>
              </a:rPr>
              <a:t>Whole grain foods</a:t>
            </a:r>
          </a:p>
          <a:p>
            <a:pPr>
              <a:lnSpc>
                <a:spcPct val="150000"/>
              </a:lnSpc>
              <a:buBlip>
                <a:blip r:embed="rId2"/>
              </a:buBlip>
            </a:pPr>
            <a:r>
              <a:rPr lang="en-US" dirty="0" smtClean="0">
                <a:latin typeface="Narkisim" pitchFamily="34" charset="-79"/>
                <a:cs typeface="Narkisim" pitchFamily="34" charset="-79"/>
              </a:rPr>
              <a:t>Fruit and vegetables</a:t>
            </a:r>
          </a:p>
          <a:p>
            <a:endParaRPr lang="en-US" dirty="0"/>
          </a:p>
        </p:txBody>
      </p:sp>
      <p:pic>
        <p:nvPicPr>
          <p:cNvPr id="4" name="Content Placeholder 4" descr="apple.jpg"/>
          <p:cNvPicPr>
            <a:picLocks/>
          </p:cNvPicPr>
          <p:nvPr/>
        </p:nvPicPr>
        <p:blipFill>
          <a:blip r:embed="rId3" cstate="print"/>
          <a:stretch>
            <a:fillRect/>
          </a:stretch>
        </p:blipFill>
        <p:spPr>
          <a:xfrm>
            <a:off x="609600" y="5715000"/>
            <a:ext cx="7787640" cy="673608"/>
          </a:xfrm>
          <a:prstGeom prst="rect">
            <a:avLst/>
          </a:prstGeom>
        </p:spPr>
      </p:pic>
      <p:pic>
        <p:nvPicPr>
          <p:cNvPr id="5" name="Picture 2" descr="C:\Documents and Settings\kramep1\Local Settings\Temporary Internet Files\Content.IE5\W4TR8HMO\MPj04392720000[1].jpg"/>
          <p:cNvPicPr>
            <a:picLocks noChangeAspect="1" noChangeArrowheads="1"/>
          </p:cNvPicPr>
          <p:nvPr/>
        </p:nvPicPr>
        <p:blipFill>
          <a:blip r:embed="rId4" cstate="print"/>
          <a:srcRect/>
          <a:stretch>
            <a:fillRect/>
          </a:stretch>
        </p:blipFill>
        <p:spPr bwMode="auto">
          <a:xfrm>
            <a:off x="4953000" y="2621089"/>
            <a:ext cx="2743200" cy="1916802"/>
          </a:xfrm>
          <a:prstGeom prst="rect">
            <a:avLst/>
          </a:prstGeom>
          <a:noFill/>
        </p:spPr>
      </p:pic>
      <p:pic>
        <p:nvPicPr>
          <p:cNvPr id="6" name="Picture 3" descr="MPj03878790000[1]"/>
          <p:cNvPicPr>
            <a:picLocks noChangeAspect="1" noChangeArrowheads="1"/>
          </p:cNvPicPr>
          <p:nvPr/>
        </p:nvPicPr>
        <p:blipFill>
          <a:blip r:embed="rId5" cstate="print"/>
          <a:srcRect l="8598" t="10570" r="6357" b="6535"/>
          <a:stretch>
            <a:fillRect/>
          </a:stretch>
        </p:blipFill>
        <p:spPr bwMode="auto">
          <a:xfrm>
            <a:off x="4876800" y="4572000"/>
            <a:ext cx="1643063" cy="1143000"/>
          </a:xfrm>
          <a:prstGeom prst="rect">
            <a:avLst/>
          </a:prstGeom>
          <a:noFill/>
        </p:spPr>
      </p:pic>
      <p:pic>
        <p:nvPicPr>
          <p:cNvPr id="7" name="Picture 6" descr="AA026344"/>
          <p:cNvPicPr>
            <a:picLocks noChangeAspect="1" noChangeArrowheads="1"/>
          </p:cNvPicPr>
          <p:nvPr/>
        </p:nvPicPr>
        <p:blipFill>
          <a:blip r:embed="rId6" cstate="print"/>
          <a:srcRect l="4848" t="7692" b="7692"/>
          <a:stretch>
            <a:fillRect/>
          </a:stretch>
        </p:blipFill>
        <p:spPr bwMode="auto">
          <a:xfrm>
            <a:off x="6705600" y="4343400"/>
            <a:ext cx="1608667" cy="1447800"/>
          </a:xfrm>
          <a:prstGeom prst="rect">
            <a:avLst/>
          </a:prstGeom>
          <a:noFill/>
        </p:spPr>
      </p:pic>
      <p:pic>
        <p:nvPicPr>
          <p:cNvPr id="8" name="Picture 11" descr="Skim Milk"/>
          <p:cNvPicPr>
            <a:picLocks noChangeAspect="1" noChangeArrowheads="1"/>
          </p:cNvPicPr>
          <p:nvPr/>
        </p:nvPicPr>
        <p:blipFill>
          <a:blip r:embed="rId7" cstate="print"/>
          <a:srcRect/>
          <a:stretch>
            <a:fillRect/>
          </a:stretch>
        </p:blipFill>
        <p:spPr bwMode="auto">
          <a:xfrm>
            <a:off x="7772400" y="2057399"/>
            <a:ext cx="1066800" cy="1614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Lunch and Supper Standards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a:lnSpc>
                <a:spcPct val="150000"/>
              </a:lnSpc>
              <a:buBlip>
                <a:blip r:embed="rId2"/>
              </a:buBlip>
            </a:pPr>
            <a:r>
              <a:rPr lang="en-US" dirty="0" smtClean="0">
                <a:latin typeface="Narkisim" pitchFamily="34" charset="-79"/>
                <a:cs typeface="Narkisim" pitchFamily="34" charset="-79"/>
              </a:rPr>
              <a:t>Processed breaded meats</a:t>
            </a:r>
          </a:p>
          <a:p>
            <a:pPr>
              <a:lnSpc>
                <a:spcPct val="150000"/>
              </a:lnSpc>
              <a:buBlip>
                <a:blip r:embed="rId2"/>
              </a:buBlip>
            </a:pPr>
            <a:r>
              <a:rPr lang="en-US" dirty="0" smtClean="0">
                <a:latin typeface="Narkisim" pitchFamily="34" charset="-79"/>
                <a:cs typeface="Narkisim" pitchFamily="34" charset="-79"/>
              </a:rPr>
              <a:t>Whole grain foods</a:t>
            </a:r>
          </a:p>
          <a:p>
            <a:pPr>
              <a:lnSpc>
                <a:spcPct val="150000"/>
              </a:lnSpc>
              <a:buBlip>
                <a:blip r:embed="rId2"/>
              </a:buBlip>
            </a:pPr>
            <a:r>
              <a:rPr lang="en-US" dirty="0" smtClean="0">
                <a:latin typeface="Narkisim" pitchFamily="34" charset="-79"/>
                <a:cs typeface="Narkisim" pitchFamily="34" charset="-79"/>
              </a:rPr>
              <a:t>Fruit and vegetables</a:t>
            </a:r>
          </a:p>
          <a:p>
            <a:pPr>
              <a:lnSpc>
                <a:spcPct val="150000"/>
              </a:lnSpc>
              <a:buBlip>
                <a:blip r:embed="rId2"/>
              </a:buBlip>
            </a:pPr>
            <a:r>
              <a:rPr lang="en-US" dirty="0" smtClean="0">
                <a:latin typeface="Narkisim" pitchFamily="34" charset="-79"/>
                <a:cs typeface="Narkisim" pitchFamily="34" charset="-79"/>
              </a:rPr>
              <a:t>Use of high fat condiments</a:t>
            </a:r>
          </a:p>
          <a:p>
            <a:pPr>
              <a:lnSpc>
                <a:spcPct val="150000"/>
              </a:lnSpc>
              <a:buBlip>
                <a:blip r:embed="rId2"/>
              </a:buBlip>
            </a:pPr>
            <a:r>
              <a:rPr lang="en-US" dirty="0" smtClean="0">
                <a:latin typeface="Narkisim" pitchFamily="34" charset="-79"/>
                <a:cs typeface="Narkisim" pitchFamily="34" charset="-79"/>
              </a:rPr>
              <a:t>Type of milk served</a:t>
            </a:r>
          </a:p>
          <a:p>
            <a:endParaRPr lang="en-US" dirty="0">
              <a:latin typeface="Narkisim" pitchFamily="34" charset="-79"/>
              <a:cs typeface="Narkisim" pitchFamily="34" charset="-79"/>
            </a:endParaRPr>
          </a:p>
        </p:txBody>
      </p:sp>
      <p:pic>
        <p:nvPicPr>
          <p:cNvPr id="4" name="Content Placeholder 4" descr="apple.jpg"/>
          <p:cNvPicPr>
            <a:picLocks/>
          </p:cNvPicPr>
          <p:nvPr/>
        </p:nvPicPr>
        <p:blipFill>
          <a:blip r:embed="rId3" cstate="print"/>
          <a:stretch>
            <a:fillRect/>
          </a:stretch>
        </p:blipFill>
        <p:spPr>
          <a:xfrm>
            <a:off x="609600" y="5715000"/>
            <a:ext cx="7787640" cy="673608"/>
          </a:xfrm>
          <a:prstGeom prst="rect">
            <a:avLst/>
          </a:prstGeom>
        </p:spPr>
      </p:pic>
      <p:pic>
        <p:nvPicPr>
          <p:cNvPr id="5" name="Picture 11" descr="tv-dinner"/>
          <p:cNvPicPr>
            <a:picLocks noChangeAspect="1" noChangeArrowheads="1"/>
          </p:cNvPicPr>
          <p:nvPr/>
        </p:nvPicPr>
        <p:blipFill>
          <a:blip r:embed="rId4" cstate="print"/>
          <a:srcRect/>
          <a:stretch>
            <a:fillRect/>
          </a:stretch>
        </p:blipFill>
        <p:spPr bwMode="auto">
          <a:xfrm>
            <a:off x="5410200" y="1752600"/>
            <a:ext cx="3128097" cy="2428875"/>
          </a:xfrm>
          <a:prstGeom prst="rect">
            <a:avLst/>
          </a:prstGeom>
          <a:noFill/>
        </p:spPr>
      </p:pic>
      <p:pic>
        <p:nvPicPr>
          <p:cNvPr id="6" name="Picture 13"/>
          <p:cNvPicPr>
            <a:picLocks noChangeAspect="1" noChangeArrowheads="1"/>
          </p:cNvPicPr>
          <p:nvPr/>
        </p:nvPicPr>
        <p:blipFill>
          <a:blip r:embed="rId5" cstate="print"/>
          <a:srcRect/>
          <a:stretch>
            <a:fillRect/>
          </a:stretch>
        </p:blipFill>
        <p:spPr bwMode="auto">
          <a:xfrm>
            <a:off x="4419600" y="4800600"/>
            <a:ext cx="4038600" cy="16696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Snack Standards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a:lnSpc>
                <a:spcPct val="150000"/>
              </a:lnSpc>
              <a:buBlip>
                <a:blip r:embed="rId2"/>
              </a:buBlip>
            </a:pPr>
            <a:r>
              <a:rPr lang="en-US" dirty="0" smtClean="0">
                <a:latin typeface="Narkisim" pitchFamily="34" charset="-79"/>
                <a:cs typeface="Narkisim" pitchFamily="34" charset="-79"/>
              </a:rPr>
              <a:t>Limit sweet snacks</a:t>
            </a:r>
          </a:p>
          <a:p>
            <a:pPr>
              <a:lnSpc>
                <a:spcPct val="150000"/>
              </a:lnSpc>
              <a:buBlip>
                <a:blip r:embed="rId2"/>
              </a:buBlip>
            </a:pPr>
            <a:r>
              <a:rPr lang="en-US" dirty="0" smtClean="0">
                <a:latin typeface="Narkisim" pitchFamily="34" charset="-79"/>
                <a:cs typeface="Narkisim" pitchFamily="34" charset="-79"/>
              </a:rPr>
              <a:t>Protein at snacks</a:t>
            </a:r>
          </a:p>
          <a:p>
            <a:pPr>
              <a:lnSpc>
                <a:spcPct val="150000"/>
              </a:lnSpc>
              <a:buBlip>
                <a:blip r:embed="rId2"/>
              </a:buBlip>
            </a:pPr>
            <a:r>
              <a:rPr lang="en-US" dirty="0" smtClean="0">
                <a:latin typeface="Narkisim" pitchFamily="34" charset="-79"/>
                <a:cs typeface="Narkisim" pitchFamily="34" charset="-79"/>
              </a:rPr>
              <a:t>Fruit and vegetables</a:t>
            </a:r>
          </a:p>
          <a:p>
            <a:pPr>
              <a:lnSpc>
                <a:spcPct val="150000"/>
              </a:lnSpc>
              <a:buBlip>
                <a:blip r:embed="rId2"/>
              </a:buBlip>
            </a:pPr>
            <a:r>
              <a:rPr lang="en-US" dirty="0" smtClean="0">
                <a:latin typeface="Narkisim" pitchFamily="34" charset="-79"/>
                <a:cs typeface="Narkisim" pitchFamily="34" charset="-79"/>
              </a:rPr>
              <a:t>Type of milk served</a:t>
            </a:r>
          </a:p>
          <a:p>
            <a:endParaRPr lang="en-US" dirty="0">
              <a:latin typeface="Narkisim" pitchFamily="34" charset="-79"/>
              <a:cs typeface="Narkisim" pitchFamily="34" charset="-79"/>
            </a:endParaRPr>
          </a:p>
        </p:txBody>
      </p:sp>
      <p:pic>
        <p:nvPicPr>
          <p:cNvPr id="4" name="Content Placeholder 4" descr="apple.jpg"/>
          <p:cNvPicPr>
            <a:picLocks/>
          </p:cNvPicPr>
          <p:nvPr/>
        </p:nvPicPr>
        <p:blipFill>
          <a:blip r:embed="rId3" cstate="print"/>
          <a:stretch>
            <a:fillRect/>
          </a:stretch>
        </p:blipFill>
        <p:spPr>
          <a:xfrm>
            <a:off x="609600" y="5715000"/>
            <a:ext cx="7787640" cy="673608"/>
          </a:xfrm>
          <a:prstGeom prst="rect">
            <a:avLst/>
          </a:prstGeom>
        </p:spPr>
      </p:pic>
      <p:pic>
        <p:nvPicPr>
          <p:cNvPr id="5" name="Content Placeholder 7" descr="boy and girl talking"/>
          <p:cNvPicPr>
            <a:picLocks/>
          </p:cNvPicPr>
          <p:nvPr/>
        </p:nvPicPr>
        <p:blipFill>
          <a:blip r:embed="rId4" cstate="print"/>
          <a:srcRect/>
          <a:stretch>
            <a:fillRect/>
          </a:stretch>
        </p:blipFill>
        <p:spPr bwMode="auto">
          <a:xfrm>
            <a:off x="4648200" y="1905000"/>
            <a:ext cx="2971800" cy="2514600"/>
          </a:xfrm>
          <a:prstGeom prst="roundRect">
            <a:avLst>
              <a:gd name="adj" fmla="val 16667"/>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9" descr="salad"/>
          <p:cNvPicPr>
            <a:picLocks noChangeAspect="1" noChangeArrowheads="1"/>
          </p:cNvPicPr>
          <p:nvPr/>
        </p:nvPicPr>
        <p:blipFill>
          <a:blip r:embed="rId5" cstate="print"/>
          <a:srcRect/>
          <a:stretch>
            <a:fillRect/>
          </a:stretch>
        </p:blipFill>
        <p:spPr bwMode="auto">
          <a:xfrm>
            <a:off x="6553200" y="4572000"/>
            <a:ext cx="1597981" cy="1219200"/>
          </a:xfrm>
          <a:prstGeom prst="rect">
            <a:avLst/>
          </a:prstGeom>
          <a:noFill/>
        </p:spPr>
      </p:pic>
      <p:pic>
        <p:nvPicPr>
          <p:cNvPr id="7" name="Picture 5" descr="http://tbn0.google.com/images?q=tbn:s2WY9KUMlOYbeM:http://www.clii.com.cn/english/productpic/P080830234726635.jpg">
            <a:hlinkClick r:id="rId6"/>
          </p:cNvPr>
          <p:cNvPicPr>
            <a:picLocks noChangeAspect="1" noChangeArrowheads="1"/>
          </p:cNvPicPr>
          <p:nvPr/>
        </p:nvPicPr>
        <p:blipFill>
          <a:blip r:embed="rId7" cstate="print"/>
          <a:srcRect/>
          <a:stretch>
            <a:fillRect/>
          </a:stretch>
        </p:blipFill>
        <p:spPr bwMode="auto">
          <a:xfrm>
            <a:off x="5029200" y="4495800"/>
            <a:ext cx="1447800" cy="1447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Overall Menu Standards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marL="457200" indent="-457200">
              <a:buBlip>
                <a:blip r:embed="rId2"/>
              </a:buBlip>
            </a:pPr>
            <a:r>
              <a:rPr lang="en-US" dirty="0" smtClean="0">
                <a:latin typeface="Narkisim" pitchFamily="34" charset="-79"/>
                <a:cs typeface="Narkisim" pitchFamily="34" charset="-79"/>
              </a:rPr>
              <a:t>Vitamin A or C sources—dark green or orange fruits or vegetables</a:t>
            </a:r>
          </a:p>
          <a:p>
            <a:pPr marL="457200" indent="-457200">
              <a:lnSpc>
                <a:spcPct val="150000"/>
              </a:lnSpc>
              <a:buBlip>
                <a:blip r:embed="rId2"/>
              </a:buBlip>
            </a:pPr>
            <a:r>
              <a:rPr lang="en-US" dirty="0" smtClean="0">
                <a:latin typeface="Narkisim" pitchFamily="34" charset="-79"/>
                <a:cs typeface="Narkisim" pitchFamily="34" charset="-79"/>
              </a:rPr>
              <a:t>Menu variety</a:t>
            </a:r>
          </a:p>
          <a:p>
            <a:pPr marL="457200" indent="-457200">
              <a:lnSpc>
                <a:spcPct val="150000"/>
              </a:lnSpc>
              <a:buBlip>
                <a:blip r:embed="rId2"/>
              </a:buBlip>
            </a:pPr>
            <a:r>
              <a:rPr lang="en-US" dirty="0" smtClean="0">
                <a:latin typeface="Narkisim" pitchFamily="34" charset="-79"/>
                <a:cs typeface="Narkisim" pitchFamily="34" charset="-79"/>
              </a:rPr>
              <a:t>Juice</a:t>
            </a:r>
          </a:p>
          <a:p>
            <a:pPr marL="457200" indent="-457200">
              <a:lnSpc>
                <a:spcPct val="150000"/>
              </a:lnSpc>
              <a:buBlip>
                <a:blip r:embed="rId2"/>
              </a:buBlip>
            </a:pPr>
            <a:r>
              <a:rPr lang="en-US" dirty="0" smtClean="0">
                <a:latin typeface="Narkisim" pitchFamily="34" charset="-79"/>
                <a:cs typeface="Narkisim" pitchFamily="34" charset="-79"/>
              </a:rPr>
              <a:t>Artificial sweeteners</a:t>
            </a:r>
          </a:p>
          <a:p>
            <a:pPr marL="457200" indent="-457200">
              <a:buBlip>
                <a:blip r:embed="rId2"/>
              </a:buBlip>
            </a:pPr>
            <a:r>
              <a:rPr lang="en-US" dirty="0" smtClean="0">
                <a:latin typeface="Narkisim" pitchFamily="34" charset="-79"/>
                <a:cs typeface="Narkisim" pitchFamily="34" charset="-79"/>
              </a:rPr>
              <a:t>Sugar sweetened beverages</a:t>
            </a:r>
          </a:p>
          <a:p>
            <a:endParaRPr lang="en-US" dirty="0"/>
          </a:p>
        </p:txBody>
      </p:sp>
      <p:pic>
        <p:nvPicPr>
          <p:cNvPr id="4" name="Content Placeholder 4" descr="apple.jpg"/>
          <p:cNvPicPr>
            <a:picLocks/>
          </p:cNvPicPr>
          <p:nvPr/>
        </p:nvPicPr>
        <p:blipFill>
          <a:blip r:embed="rId3" cstate="print"/>
          <a:stretch>
            <a:fillRect/>
          </a:stretch>
        </p:blipFill>
        <p:spPr>
          <a:xfrm>
            <a:off x="609600" y="5715000"/>
            <a:ext cx="7787640" cy="673608"/>
          </a:xfrm>
          <a:prstGeom prst="rect">
            <a:avLst/>
          </a:prstGeom>
        </p:spPr>
      </p:pic>
      <p:pic>
        <p:nvPicPr>
          <p:cNvPr id="5" name="Picture 3" descr="C:\Documents and Settings\kramep1\Local Settings\Temporary Internet Files\Content.IE5\2YVBNILT\MPj04005940000[1].jpg"/>
          <p:cNvPicPr>
            <a:picLocks noChangeAspect="1" noChangeArrowheads="1"/>
          </p:cNvPicPr>
          <p:nvPr/>
        </p:nvPicPr>
        <p:blipFill>
          <a:blip r:embed="rId4" cstate="print"/>
          <a:srcRect/>
          <a:stretch>
            <a:fillRect/>
          </a:stretch>
        </p:blipFill>
        <p:spPr bwMode="auto">
          <a:xfrm>
            <a:off x="5715000" y="2590800"/>
            <a:ext cx="2504661" cy="3131591"/>
          </a:xfrm>
          <a:prstGeom prst="rect">
            <a:avLst/>
          </a:prstGeom>
          <a:noFill/>
        </p:spPr>
      </p:pic>
      <p:pic>
        <p:nvPicPr>
          <p:cNvPr id="6" name="Picture 11" descr="FD002148"/>
          <p:cNvPicPr>
            <a:picLocks noChangeAspect="1" noChangeArrowheads="1"/>
          </p:cNvPicPr>
          <p:nvPr/>
        </p:nvPicPr>
        <p:blipFill>
          <a:blip r:embed="rId5" cstate="print"/>
          <a:srcRect l="11076" t="16258" r="15620" b="15134"/>
          <a:stretch>
            <a:fillRect/>
          </a:stretch>
        </p:blipFill>
        <p:spPr bwMode="auto">
          <a:xfrm>
            <a:off x="4800600" y="2590800"/>
            <a:ext cx="1644316" cy="1524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Nutrition Environment</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775191"/>
            <a:ext cx="4191000" cy="4625609"/>
          </a:xfrm>
        </p:spPr>
        <p:txBody>
          <a:bodyPr/>
          <a:lstStyle/>
          <a:p>
            <a:r>
              <a:rPr lang="en-US" dirty="0" smtClean="0">
                <a:latin typeface="Narkisim" pitchFamily="34" charset="-79"/>
                <a:cs typeface="Narkisim" pitchFamily="34" charset="-79"/>
              </a:rPr>
              <a:t>Meal time environment</a:t>
            </a:r>
          </a:p>
          <a:p>
            <a:pPr lvl="1">
              <a:buBlip>
                <a:blip r:embed="rId2"/>
              </a:buBlip>
            </a:pPr>
            <a:r>
              <a:rPr lang="en-US" sz="3200" dirty="0" smtClean="0">
                <a:latin typeface="Narkisim" pitchFamily="34" charset="-79"/>
                <a:cs typeface="Narkisim" pitchFamily="34" charset="-79"/>
              </a:rPr>
              <a:t>Family style meal service</a:t>
            </a:r>
          </a:p>
          <a:p>
            <a:pPr lvl="1">
              <a:buBlip>
                <a:blip r:embed="rId2"/>
              </a:buBlip>
            </a:pPr>
            <a:r>
              <a:rPr lang="en-US" sz="3200" dirty="0" smtClean="0">
                <a:latin typeface="Narkisim" pitchFamily="34" charset="-79"/>
                <a:cs typeface="Narkisim" pitchFamily="34" charset="-79"/>
              </a:rPr>
              <a:t>Adult interactions with children</a:t>
            </a:r>
          </a:p>
          <a:p>
            <a:pPr lvl="1">
              <a:buBlip>
                <a:blip r:embed="rId2"/>
              </a:buBlip>
            </a:pPr>
            <a:r>
              <a:rPr lang="en-US" sz="3200" dirty="0" smtClean="0">
                <a:latin typeface="Narkisim" pitchFamily="34" charset="-79"/>
                <a:cs typeface="Narkisim" pitchFamily="34" charset="-79"/>
              </a:rPr>
              <a:t>Meal length</a:t>
            </a:r>
          </a:p>
        </p:txBody>
      </p:sp>
      <p:pic>
        <p:nvPicPr>
          <p:cNvPr id="4" name="Content Placeholder 4" descr="apple.jpg"/>
          <p:cNvPicPr>
            <a:picLocks/>
          </p:cNvPicPr>
          <p:nvPr/>
        </p:nvPicPr>
        <p:blipFill>
          <a:blip r:embed="rId3" cstate="print"/>
          <a:stretch>
            <a:fillRect/>
          </a:stretch>
        </p:blipFill>
        <p:spPr>
          <a:xfrm>
            <a:off x="609600" y="5715000"/>
            <a:ext cx="7787640" cy="673608"/>
          </a:xfrm>
          <a:prstGeom prst="rect">
            <a:avLst/>
          </a:prstGeom>
        </p:spPr>
      </p:pic>
      <p:pic>
        <p:nvPicPr>
          <p:cNvPr id="5" name="Picture 2" descr="HES Kids0112"/>
          <p:cNvPicPr>
            <a:picLocks noChangeAspect="1" noChangeArrowheads="1"/>
          </p:cNvPicPr>
          <p:nvPr/>
        </p:nvPicPr>
        <p:blipFill>
          <a:blip r:embed="rId4" cstate="print"/>
          <a:srcRect/>
          <a:stretch>
            <a:fillRect/>
          </a:stretch>
        </p:blipFill>
        <p:spPr bwMode="auto">
          <a:xfrm>
            <a:off x="4267200" y="1905000"/>
            <a:ext cx="4509294" cy="29983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Division of Responsibility</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dirty="0" smtClean="0">
                <a:latin typeface="Narkisim" pitchFamily="34" charset="-79"/>
                <a:cs typeface="Narkisim" pitchFamily="34" charset="-79"/>
              </a:rPr>
              <a:t>Adults choose the foods that will be offered, when, where and how.</a:t>
            </a:r>
          </a:p>
          <a:p>
            <a:endParaRPr lang="en-US" dirty="0" smtClean="0">
              <a:latin typeface="Narkisim" pitchFamily="34" charset="-79"/>
              <a:cs typeface="Narkisim" pitchFamily="34" charset="-79"/>
            </a:endParaRPr>
          </a:p>
          <a:p>
            <a:r>
              <a:rPr lang="en-US" dirty="0" smtClean="0">
                <a:latin typeface="Narkisim" pitchFamily="34" charset="-79"/>
                <a:cs typeface="Narkisim" pitchFamily="34" charset="-79"/>
              </a:rPr>
              <a:t>Children choose what they will eat, how much, or if they will eat at all.</a:t>
            </a:r>
          </a:p>
          <a:p>
            <a:pPr>
              <a:buNone/>
            </a:pPr>
            <a:endParaRPr lang="en-US" dirty="0"/>
          </a:p>
        </p:txBody>
      </p:sp>
      <p:pic>
        <p:nvPicPr>
          <p:cNvPr id="4" name="Content Placeholder 4" descr="apple.jpg"/>
          <p:cNvPicPr>
            <a:picLocks/>
          </p:cNvPicPr>
          <p:nvPr/>
        </p:nvPicPr>
        <p:blipFill>
          <a:blip r:embed="rId2" cstate="print"/>
          <a:stretch>
            <a:fillRect/>
          </a:stretch>
        </p:blipFill>
        <p:spPr>
          <a:xfrm>
            <a:off x="609600" y="5715000"/>
            <a:ext cx="7787640" cy="6736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Nutrition Environment Standards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10000"/>
          </a:bodyPr>
          <a:lstStyle/>
          <a:p>
            <a:pPr lvl="1">
              <a:lnSpc>
                <a:spcPct val="150000"/>
              </a:lnSpc>
              <a:buBlip>
                <a:blip r:embed="rId2"/>
              </a:buBlip>
            </a:pPr>
            <a:r>
              <a:rPr lang="en-US" dirty="0" smtClean="0">
                <a:latin typeface="Narkisim" pitchFamily="34" charset="-79"/>
                <a:cs typeface="Narkisim" pitchFamily="34" charset="-79"/>
              </a:rPr>
              <a:t>Menus posted</a:t>
            </a:r>
          </a:p>
          <a:p>
            <a:pPr lvl="1">
              <a:lnSpc>
                <a:spcPct val="150000"/>
              </a:lnSpc>
              <a:buBlip>
                <a:blip r:embed="rId2"/>
              </a:buBlip>
            </a:pPr>
            <a:r>
              <a:rPr lang="en-US" dirty="0" smtClean="0">
                <a:latin typeface="Narkisim" pitchFamily="34" charset="-79"/>
                <a:cs typeface="Narkisim" pitchFamily="34" charset="-79"/>
              </a:rPr>
              <a:t>Foods brought into the facility</a:t>
            </a:r>
          </a:p>
          <a:p>
            <a:pPr lvl="1">
              <a:lnSpc>
                <a:spcPct val="150000"/>
              </a:lnSpc>
              <a:buBlip>
                <a:blip r:embed="rId2"/>
              </a:buBlip>
            </a:pPr>
            <a:r>
              <a:rPr lang="en-US" dirty="0" smtClean="0">
                <a:latin typeface="Narkisim" pitchFamily="34" charset="-79"/>
                <a:cs typeface="Narkisim" pitchFamily="34" charset="-79"/>
              </a:rPr>
              <a:t>Fundraising</a:t>
            </a:r>
          </a:p>
          <a:p>
            <a:pPr lvl="1">
              <a:lnSpc>
                <a:spcPct val="150000"/>
              </a:lnSpc>
              <a:buBlip>
                <a:blip r:embed="rId2"/>
              </a:buBlip>
            </a:pPr>
            <a:r>
              <a:rPr lang="en-US" dirty="0" smtClean="0">
                <a:latin typeface="Narkisim" pitchFamily="34" charset="-79"/>
                <a:cs typeface="Narkisim" pitchFamily="34" charset="-79"/>
              </a:rPr>
              <a:t>Hand washing</a:t>
            </a:r>
          </a:p>
          <a:p>
            <a:pPr lvl="1">
              <a:lnSpc>
                <a:spcPct val="150000"/>
              </a:lnSpc>
              <a:buBlip>
                <a:blip r:embed="rId2"/>
              </a:buBlip>
            </a:pPr>
            <a:r>
              <a:rPr lang="en-US" dirty="0" smtClean="0">
                <a:latin typeface="Narkisim" pitchFamily="34" charset="-79"/>
                <a:cs typeface="Narkisim" pitchFamily="34" charset="-79"/>
              </a:rPr>
              <a:t>Vending machines </a:t>
            </a:r>
          </a:p>
          <a:p>
            <a:pPr lvl="1">
              <a:lnSpc>
                <a:spcPct val="150000"/>
              </a:lnSpc>
              <a:buBlip>
                <a:blip r:embed="rId2"/>
              </a:buBlip>
            </a:pPr>
            <a:r>
              <a:rPr lang="en-US" dirty="0" smtClean="0">
                <a:latin typeface="Narkisim" pitchFamily="34" charset="-79"/>
                <a:cs typeface="Narkisim" pitchFamily="34" charset="-79"/>
              </a:rPr>
              <a:t>TV viewing</a:t>
            </a:r>
          </a:p>
          <a:p>
            <a:pPr lvl="1">
              <a:lnSpc>
                <a:spcPct val="150000"/>
              </a:lnSpc>
              <a:buBlip>
                <a:blip r:embed="rId2"/>
              </a:buBlip>
            </a:pPr>
            <a:r>
              <a:rPr lang="en-US" dirty="0" smtClean="0">
                <a:latin typeface="Narkisim" pitchFamily="34" charset="-79"/>
                <a:cs typeface="Narkisim" pitchFamily="34" charset="-79"/>
              </a:rPr>
              <a:t>Parent involvement</a:t>
            </a:r>
            <a:endParaRPr lang="en-US" dirty="0">
              <a:latin typeface="Narkisim" pitchFamily="34" charset="-79"/>
              <a:cs typeface="Narkisim" pitchFamily="34" charset="-79"/>
            </a:endParaRPr>
          </a:p>
        </p:txBody>
      </p:sp>
      <p:pic>
        <p:nvPicPr>
          <p:cNvPr id="4" name="Picture 3" descr="girl_eating_13857_7.jpg"/>
          <p:cNvPicPr>
            <a:picLocks noChangeAspect="1"/>
          </p:cNvPicPr>
          <p:nvPr/>
        </p:nvPicPr>
        <p:blipFill>
          <a:blip r:embed="rId3" cstate="print"/>
          <a:stretch>
            <a:fillRect/>
          </a:stretch>
        </p:blipFill>
        <p:spPr>
          <a:xfrm>
            <a:off x="4876800" y="3276600"/>
            <a:ext cx="3362657" cy="2252980"/>
          </a:xfrm>
          <a:prstGeom prst="roundRect">
            <a:avLst/>
          </a:prstGeom>
          <a:ln w="76200">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Recognition</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dirty="0" smtClean="0">
                <a:latin typeface="Narkisim" pitchFamily="34" charset="-79"/>
                <a:cs typeface="Narkisim" pitchFamily="34" charset="-79"/>
              </a:rPr>
              <a:t>137 recognized child care facilities</a:t>
            </a:r>
          </a:p>
          <a:p>
            <a:pPr>
              <a:buNone/>
            </a:pPr>
            <a:endParaRPr lang="en-US" dirty="0"/>
          </a:p>
        </p:txBody>
      </p:sp>
      <p:pic>
        <p:nvPicPr>
          <p:cNvPr id="4" name="Content Placeholder 4" descr="apple.jpg"/>
          <p:cNvPicPr>
            <a:picLocks/>
          </p:cNvPicPr>
          <p:nvPr/>
        </p:nvPicPr>
        <p:blipFill>
          <a:blip r:embed="rId2" cstate="print"/>
          <a:stretch>
            <a:fillRect/>
          </a:stretch>
        </p:blipFill>
        <p:spPr>
          <a:xfrm>
            <a:off x="609600" y="5715000"/>
            <a:ext cx="7787640" cy="673608"/>
          </a:xfrm>
          <a:prstGeom prst="rect">
            <a:avLst/>
          </a:prstGeom>
        </p:spPr>
      </p:pic>
      <p:pic>
        <p:nvPicPr>
          <p:cNvPr id="1026" name="Picture 2" descr="H:\Eat Smart Child Care\center pictures 2011 086 LALA #1533.JPG"/>
          <p:cNvPicPr>
            <a:picLocks noChangeAspect="1" noChangeArrowheads="1"/>
          </p:cNvPicPr>
          <p:nvPr/>
        </p:nvPicPr>
        <p:blipFill>
          <a:blip r:embed="rId3" cstate="print"/>
          <a:srcRect/>
          <a:stretch>
            <a:fillRect/>
          </a:stretch>
        </p:blipFill>
        <p:spPr bwMode="auto">
          <a:xfrm>
            <a:off x="3352800" y="2514600"/>
            <a:ext cx="5257800" cy="3943350"/>
          </a:xfrm>
          <a:prstGeom prst="rect">
            <a:avLst/>
          </a:prstGeom>
          <a:noFill/>
        </p:spPr>
      </p:pic>
      <p:pic>
        <p:nvPicPr>
          <p:cNvPr id="1027" name="Picture 3" descr="H:\Eat Smart Child Care\019 Columbia's Finest CDC #883 Intermediate.JPG"/>
          <p:cNvPicPr>
            <a:picLocks noChangeAspect="1" noChangeArrowheads="1"/>
          </p:cNvPicPr>
          <p:nvPr/>
        </p:nvPicPr>
        <p:blipFill>
          <a:blip r:embed="rId4" cstate="print"/>
          <a:srcRect/>
          <a:stretch>
            <a:fillRect/>
          </a:stretch>
        </p:blipFill>
        <p:spPr bwMode="auto">
          <a:xfrm>
            <a:off x="533400" y="2743200"/>
            <a:ext cx="3434080" cy="25755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haroni" pitchFamily="2" charset="-79"/>
                <a:cs typeface="Aharoni" pitchFamily="2" charset="-79"/>
              </a:rPr>
              <a:t>Objectives:</a:t>
            </a:r>
            <a:endParaRPr lang="en-US" sz="4000" dirty="0">
              <a:latin typeface="Aharoni" pitchFamily="2" charset="-79"/>
              <a:cs typeface="Aharoni" pitchFamily="2" charset="-79"/>
            </a:endParaRPr>
          </a:p>
        </p:txBody>
      </p:sp>
      <p:sp>
        <p:nvSpPr>
          <p:cNvPr id="3" name="Content Placeholder 2"/>
          <p:cNvSpPr>
            <a:spLocks noGrp="1"/>
          </p:cNvSpPr>
          <p:nvPr>
            <p:ph idx="1"/>
          </p:nvPr>
        </p:nvSpPr>
        <p:spPr>
          <a:xfrm>
            <a:off x="914400" y="1524000"/>
            <a:ext cx="7772400" cy="4800600"/>
          </a:xfrm>
        </p:spPr>
        <p:txBody>
          <a:bodyPr>
            <a:normAutofit/>
          </a:bodyPr>
          <a:lstStyle/>
          <a:p>
            <a:r>
              <a:rPr lang="en-US" dirty="0" smtClean="0">
                <a:latin typeface="Narkisim" pitchFamily="34" charset="-79"/>
                <a:cs typeface="Narkisim" pitchFamily="34" charset="-79"/>
              </a:rPr>
              <a:t>Provide an overview of Missouri Eat Smart and </a:t>
            </a:r>
            <a:r>
              <a:rPr lang="en-US" dirty="0" err="1" smtClean="0">
                <a:latin typeface="Narkisim" pitchFamily="34" charset="-79"/>
                <a:cs typeface="Narkisim" pitchFamily="34" charset="-79"/>
              </a:rPr>
              <a:t>MOve</a:t>
            </a:r>
            <a:r>
              <a:rPr lang="en-US" dirty="0" smtClean="0">
                <a:latin typeface="Narkisim" pitchFamily="34" charset="-79"/>
                <a:cs typeface="Narkisim" pitchFamily="34" charset="-79"/>
              </a:rPr>
              <a:t> Smart Child </a:t>
            </a:r>
            <a:r>
              <a:rPr lang="en-US" dirty="0" smtClean="0">
                <a:latin typeface="Narkisim" pitchFamily="34" charset="-79"/>
                <a:cs typeface="Narkisim" pitchFamily="34" charset="-79"/>
              </a:rPr>
              <a:t>Care programs.</a:t>
            </a:r>
            <a:endParaRPr lang="en-US" dirty="0" smtClean="0">
              <a:latin typeface="Narkisim" pitchFamily="34" charset="-79"/>
              <a:cs typeface="Narkisim" pitchFamily="34" charset="-79"/>
            </a:endParaRPr>
          </a:p>
          <a:p>
            <a:pPr>
              <a:buNone/>
            </a:pPr>
            <a:endParaRPr lang="en-US" sz="1100" dirty="0" smtClean="0">
              <a:latin typeface="Narkisim" pitchFamily="34" charset="-79"/>
              <a:cs typeface="Narkisim" pitchFamily="34" charset="-79"/>
            </a:endParaRPr>
          </a:p>
          <a:p>
            <a:r>
              <a:rPr lang="en-US" dirty="0" smtClean="0">
                <a:latin typeface="Narkisim" pitchFamily="34" charset="-79"/>
                <a:cs typeface="Narkisim" pitchFamily="34" charset="-79"/>
              </a:rPr>
              <a:t>Demonstrate </a:t>
            </a:r>
            <a:r>
              <a:rPr lang="en-US" dirty="0" smtClean="0">
                <a:latin typeface="Narkisim" pitchFamily="34" charset="-79"/>
                <a:cs typeface="Narkisim" pitchFamily="34" charset="-79"/>
              </a:rPr>
              <a:t>how partnerships have maximized resources and expanded program reach.</a:t>
            </a:r>
            <a:endParaRPr lang="en-US" dirty="0" smtClean="0">
              <a:latin typeface="Narkisim" pitchFamily="34" charset="-79"/>
              <a:cs typeface="Narkisim" pitchFamily="34" charset="-79"/>
            </a:endParaRPr>
          </a:p>
          <a:p>
            <a:pPr>
              <a:buNone/>
            </a:pPr>
            <a:endParaRPr lang="en-US" sz="1100" dirty="0" smtClean="0">
              <a:latin typeface="Narkisim" pitchFamily="34" charset="-79"/>
              <a:cs typeface="Narkisim" pitchFamily="34" charset="-79"/>
            </a:endParaRPr>
          </a:p>
          <a:p>
            <a:r>
              <a:rPr lang="en-US" dirty="0" smtClean="0">
                <a:latin typeface="Narkisim" pitchFamily="34" charset="-79"/>
                <a:cs typeface="Narkisim" pitchFamily="34" charset="-79"/>
              </a:rPr>
              <a:t>Discuss funding sources during implementation and expansion phases.</a:t>
            </a:r>
            <a:endParaRPr lang="en-US" dirty="0" smtClean="0">
              <a:latin typeface="Narkisim" pitchFamily="34" charset="-79"/>
              <a:cs typeface="Narkisim" pitchFamily="34" charset="-79"/>
            </a:endParaRPr>
          </a:p>
          <a:p>
            <a:pPr>
              <a:buNone/>
            </a:pPr>
            <a:endParaRPr lang="en-US" sz="1100" dirty="0" smtClean="0">
              <a:latin typeface="Narkisim" pitchFamily="34" charset="-79"/>
              <a:cs typeface="Narkisim" pitchFamily="34" charset="-79"/>
            </a:endParaRPr>
          </a:p>
          <a:p>
            <a:r>
              <a:rPr lang="en-US" dirty="0" smtClean="0">
                <a:latin typeface="Narkisim" pitchFamily="34" charset="-79"/>
                <a:cs typeface="Narkisim" pitchFamily="34" charset="-79"/>
              </a:rPr>
              <a:t>Highlight program successes.</a:t>
            </a:r>
            <a:endParaRPr lang="en-US" dirty="0">
              <a:latin typeface="Narkisim" pitchFamily="34" charset="-79"/>
              <a:cs typeface="Narkisim" pitchFamily="34" charset="-79"/>
            </a:endParaRPr>
          </a:p>
        </p:txBody>
      </p:sp>
      <p:pic>
        <p:nvPicPr>
          <p:cNvPr id="4" name="Picture 3" descr="apple.jpg"/>
          <p:cNvPicPr/>
          <p:nvPr/>
        </p:nvPicPr>
        <p:blipFill>
          <a:blip r:embed="rId2" cstate="print"/>
          <a:stretch>
            <a:fillRect/>
          </a:stretch>
        </p:blipFill>
        <p:spPr>
          <a:xfrm>
            <a:off x="457200" y="6172200"/>
            <a:ext cx="8229600" cy="5789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9" presetID="9" presetClass="emph" presetSubtype="0"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0" presetID="9" presetClass="emph" presetSubtype="0" nodeType="withEffect">
                                  <p:stCondLst>
                                    <p:cond delay="0"/>
                                  </p:stCondLst>
                                  <p:childTnLst>
                                    <p:set>
                                      <p:cBhvr rctx="PPT">
                                        <p:cTn id="31" dur="indefinite"/>
                                        <p:tgtEl>
                                          <p:spTgt spid="3">
                                            <p:txEl>
                                              <p:pRg st="2" end="2"/>
                                            </p:txEl>
                                          </p:spTgt>
                                        </p:tgtEl>
                                        <p:attrNameLst>
                                          <p:attrName>style.opacity</p:attrName>
                                        </p:attrNameLst>
                                      </p:cBhvr>
                                      <p:to>
                                        <p:strVal val="0.5"/>
                                      </p:to>
                                    </p:set>
                                    <p:animEffect filter="image" prLst="opacity: 0.5">
                                      <p:cBhvr rctx="IE">
                                        <p:cTn id="32" dur="indefinite"/>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1" presetID="9" presetClass="emph" presetSubtype="0" nodeType="withEffect">
                                  <p:stCondLst>
                                    <p:cond delay="0"/>
                                  </p:stCondLst>
                                  <p:childTnLst>
                                    <p:set>
                                      <p:cBhvr rctx="PPT">
                                        <p:cTn id="42" dur="indefinite"/>
                                        <p:tgtEl>
                                          <p:spTgt spid="3">
                                            <p:txEl>
                                              <p:pRg st="4" end="4"/>
                                            </p:txEl>
                                          </p:spTgt>
                                        </p:tgtEl>
                                        <p:attrNameLst>
                                          <p:attrName>style.opacity</p:attrName>
                                        </p:attrNameLst>
                                      </p:cBhvr>
                                      <p:to>
                                        <p:strVal val="0.5"/>
                                      </p:to>
                                    </p:set>
                                    <p:animEffect filter="image" prLst="opacity: 0.5">
                                      <p:cBhvr rctx="IE">
                                        <p:cTn id="43"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43451" y="1066800"/>
            <a:ext cx="8371949" cy="390358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haroni" pitchFamily="2" charset="-79"/>
                <a:cs typeface="Aharoni" pitchFamily="2" charset="-79"/>
              </a:rPr>
              <a:t>MOve</a:t>
            </a:r>
            <a:r>
              <a:rPr lang="en-US" dirty="0" smtClean="0">
                <a:latin typeface="Aharoni" pitchFamily="2" charset="-79"/>
                <a:cs typeface="Aharoni" pitchFamily="2" charset="-79"/>
              </a:rPr>
              <a:t> Smart</a:t>
            </a:r>
          </a:p>
        </p:txBody>
      </p:sp>
      <p:sp>
        <p:nvSpPr>
          <p:cNvPr id="3" name="Content Placeholder 2"/>
          <p:cNvSpPr>
            <a:spLocks noGrp="1"/>
          </p:cNvSpPr>
          <p:nvPr>
            <p:ph idx="1"/>
          </p:nvPr>
        </p:nvSpPr>
        <p:spPr>
          <a:xfrm>
            <a:off x="533400" y="1600200"/>
            <a:ext cx="8077200" cy="5105400"/>
          </a:xfrm>
        </p:spPr>
        <p:txBody>
          <a:bodyPr>
            <a:normAutofit/>
          </a:bodyPr>
          <a:lstStyle/>
          <a:p>
            <a:r>
              <a:rPr lang="en-US" dirty="0" smtClean="0">
                <a:latin typeface="Narkisim" pitchFamily="34" charset="-79"/>
                <a:cs typeface="Narkisim" pitchFamily="34" charset="-79"/>
              </a:rPr>
              <a:t>Physical activity standards for children 2 to 5</a:t>
            </a:r>
          </a:p>
          <a:p>
            <a:r>
              <a:rPr lang="en-US" dirty="0" smtClean="0">
                <a:latin typeface="Narkisim" pitchFamily="34" charset="-79"/>
                <a:cs typeface="Narkisim" pitchFamily="34" charset="-79"/>
              </a:rPr>
              <a:t>Based on:</a:t>
            </a:r>
            <a:r>
              <a:rPr lang="en-US" sz="2800" dirty="0" smtClean="0">
                <a:latin typeface="Narkisim" pitchFamily="34" charset="-79"/>
                <a:cs typeface="Narkisim" pitchFamily="34" charset="-79"/>
              </a:rPr>
              <a:t>	</a:t>
            </a:r>
          </a:p>
          <a:p>
            <a:pPr lvl="1"/>
            <a:r>
              <a:rPr lang="en-US" dirty="0" smtClean="0">
                <a:latin typeface="Narkisim" pitchFamily="34" charset="-79"/>
                <a:cs typeface="Narkisim" pitchFamily="34" charset="-79"/>
              </a:rPr>
              <a:t>American Academy </a:t>
            </a:r>
          </a:p>
          <a:p>
            <a:pPr lvl="1">
              <a:buNone/>
            </a:pPr>
            <a:r>
              <a:rPr lang="en-US" dirty="0" smtClean="0">
                <a:latin typeface="Narkisim" pitchFamily="34" charset="-79"/>
                <a:cs typeface="Narkisim" pitchFamily="34" charset="-79"/>
              </a:rPr>
              <a:t>	of Pediatrics</a:t>
            </a:r>
          </a:p>
          <a:p>
            <a:pPr lvl="1"/>
            <a:r>
              <a:rPr lang="en-US" dirty="0" smtClean="0">
                <a:latin typeface="Narkisim" pitchFamily="34" charset="-79"/>
                <a:cs typeface="Narkisim" pitchFamily="34" charset="-79"/>
              </a:rPr>
              <a:t>Let’s Move Child Care</a:t>
            </a:r>
          </a:p>
          <a:p>
            <a:pPr lvl="1"/>
            <a:r>
              <a:rPr lang="en-US" dirty="0" smtClean="0">
                <a:latin typeface="Narkisim" pitchFamily="34" charset="-79"/>
                <a:cs typeface="Narkisim" pitchFamily="34" charset="-79"/>
              </a:rPr>
              <a:t>I am Moving, </a:t>
            </a:r>
            <a:endParaRPr lang="en-US" dirty="0" smtClean="0">
              <a:latin typeface="Narkisim" pitchFamily="34" charset="-79"/>
              <a:cs typeface="Narkisim" pitchFamily="34" charset="-79"/>
            </a:endParaRPr>
          </a:p>
          <a:p>
            <a:pPr lvl="1">
              <a:buNone/>
            </a:pPr>
            <a:r>
              <a:rPr lang="en-US" dirty="0" smtClean="0">
                <a:latin typeface="Narkisim" pitchFamily="34" charset="-79"/>
                <a:cs typeface="Narkisim" pitchFamily="34" charset="-79"/>
              </a:rPr>
              <a:t>	</a:t>
            </a:r>
            <a:r>
              <a:rPr lang="en-US" dirty="0" smtClean="0">
                <a:latin typeface="Narkisim" pitchFamily="34" charset="-79"/>
                <a:cs typeface="Narkisim" pitchFamily="34" charset="-79"/>
              </a:rPr>
              <a:t>I </a:t>
            </a:r>
            <a:r>
              <a:rPr lang="en-US" dirty="0" smtClean="0">
                <a:latin typeface="Narkisim" pitchFamily="34" charset="-79"/>
                <a:cs typeface="Narkisim" pitchFamily="34" charset="-79"/>
              </a:rPr>
              <a:t>am Learning (IMIL)</a:t>
            </a:r>
          </a:p>
          <a:p>
            <a:pPr lvl="1">
              <a:buNone/>
            </a:pPr>
            <a:endParaRPr lang="en-US" dirty="0" smtClean="0">
              <a:latin typeface="Narkisim" pitchFamily="34" charset="-79"/>
              <a:cs typeface="Narkisim" pitchFamily="34" charset="-79"/>
            </a:endParaRPr>
          </a:p>
        </p:txBody>
      </p:sp>
      <p:pic>
        <p:nvPicPr>
          <p:cNvPr id="5" name="Picture 2" descr="J:\Pictures\community_1024.jpg"/>
          <p:cNvPicPr>
            <a:picLocks noChangeAspect="1" noChangeArrowheads="1"/>
          </p:cNvPicPr>
          <p:nvPr/>
        </p:nvPicPr>
        <p:blipFill>
          <a:blip r:embed="rId2" cstate="print"/>
          <a:srcRect/>
          <a:stretch>
            <a:fillRect/>
          </a:stretch>
        </p:blipFill>
        <p:spPr bwMode="auto">
          <a:xfrm>
            <a:off x="4724400" y="2590800"/>
            <a:ext cx="4049597" cy="3124200"/>
          </a:xfrm>
          <a:prstGeom prst="roundRect">
            <a:avLst>
              <a:gd name="adj" fmla="val 11111"/>
            </a:avLst>
          </a:prstGeom>
          <a:ln w="190500" cap="rnd">
            <a:solidFill>
              <a:schemeClr val="accent1">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9" presetID="9" presetClass="emph" presetSubtype="0" nodeType="withEffect">
                                  <p:stCondLst>
                                    <p:cond delay="0"/>
                                  </p:stCondLst>
                                  <p:childTnLst>
                                    <p:set>
                                      <p:cBhvr rctx="PPT">
                                        <p:cTn id="50" dur="indefinite"/>
                                        <p:tgtEl>
                                          <p:spTgt spid="3">
                                            <p:txEl>
                                              <p:pRg st="0" end="0"/>
                                            </p:txEl>
                                          </p:spTgt>
                                        </p:tgtEl>
                                        <p:attrNameLst>
                                          <p:attrName>style.opacity</p:attrName>
                                        </p:attrNameLst>
                                      </p:cBhvr>
                                      <p:to>
                                        <p:strVal val="0.5"/>
                                      </p:to>
                                    </p:set>
                                    <p:animEffect filter="image" prLst="opacity: 0.5">
                                      <p:cBhvr rctx="IE">
                                        <p:cTn id="51" dur="indefinite"/>
                                        <p:tgtEl>
                                          <p:spTgt spid="3">
                                            <p:txEl>
                                              <p:pRg st="0" end="0"/>
                                            </p:txEl>
                                          </p:spTgt>
                                        </p:tgtEl>
                                      </p:cBhvr>
                                    </p:animEffect>
                                  </p:childTnLst>
                                </p:cTn>
                              </p:par>
                              <p:par>
                                <p:cTn id="52" presetID="9" presetClass="emph" presetSubtype="0" nodeType="withEffect">
                                  <p:stCondLst>
                                    <p:cond delay="0"/>
                                  </p:stCondLst>
                                  <p:childTnLst>
                                    <p:set>
                                      <p:cBhvr rctx="PPT">
                                        <p:cTn id="53" dur="indefinite"/>
                                        <p:tgtEl>
                                          <p:spTgt spid="3">
                                            <p:txEl>
                                              <p:pRg st="1" end="1"/>
                                            </p:txEl>
                                          </p:spTgt>
                                        </p:tgtEl>
                                        <p:attrNameLst>
                                          <p:attrName>style.opacity</p:attrName>
                                        </p:attrNameLst>
                                      </p:cBhvr>
                                      <p:to>
                                        <p:strVal val="0.5"/>
                                      </p:to>
                                    </p:set>
                                    <p:animEffect filter="image" prLst="opacity: 0.5">
                                      <p:cBhvr rctx="IE">
                                        <p:cTn id="54" dur="indefinite"/>
                                        <p:tgtEl>
                                          <p:spTgt spid="3">
                                            <p:txEl>
                                              <p:pRg st="1" end="1"/>
                                            </p:txEl>
                                          </p:spTgt>
                                        </p:tgtEl>
                                      </p:cBhvr>
                                    </p:animEffect>
                                  </p:childTnLst>
                                </p:cTn>
                              </p:par>
                              <p:par>
                                <p:cTn id="55" presetID="9" presetClass="emph" presetSubtype="0" nodeType="withEffect">
                                  <p:stCondLst>
                                    <p:cond delay="0"/>
                                  </p:stCondLst>
                                  <p:childTnLst>
                                    <p:set>
                                      <p:cBhvr rctx="PPT">
                                        <p:cTn id="56" dur="indefinite"/>
                                        <p:tgtEl>
                                          <p:spTgt spid="3">
                                            <p:txEl>
                                              <p:pRg st="2" end="2"/>
                                            </p:txEl>
                                          </p:spTgt>
                                        </p:tgtEl>
                                        <p:attrNameLst>
                                          <p:attrName>style.opacity</p:attrName>
                                        </p:attrNameLst>
                                      </p:cBhvr>
                                      <p:to>
                                        <p:strVal val="0.5"/>
                                      </p:to>
                                    </p:set>
                                    <p:animEffect filter="image" prLst="opacity: 0.5">
                                      <p:cBhvr rctx="IE">
                                        <p:cTn id="57" dur="indefinite"/>
                                        <p:tgtEl>
                                          <p:spTgt spid="3">
                                            <p:txEl>
                                              <p:pRg st="2" end="2"/>
                                            </p:txEl>
                                          </p:spTgt>
                                        </p:tgtEl>
                                      </p:cBhvr>
                                    </p:animEffect>
                                  </p:childTnLst>
                                </p:cTn>
                              </p:par>
                              <p:par>
                                <p:cTn id="58" presetID="9" presetClass="emph" presetSubtype="0" nodeType="withEffect">
                                  <p:stCondLst>
                                    <p:cond delay="0"/>
                                  </p:stCondLst>
                                  <p:childTnLst>
                                    <p:set>
                                      <p:cBhvr rctx="PPT">
                                        <p:cTn id="59" dur="indefinite"/>
                                        <p:tgtEl>
                                          <p:spTgt spid="3">
                                            <p:txEl>
                                              <p:pRg st="3" end="3"/>
                                            </p:txEl>
                                          </p:spTgt>
                                        </p:tgtEl>
                                        <p:attrNameLst>
                                          <p:attrName>style.opacity</p:attrName>
                                        </p:attrNameLst>
                                      </p:cBhvr>
                                      <p:to>
                                        <p:strVal val="0.5"/>
                                      </p:to>
                                    </p:set>
                                    <p:animEffect filter="image" prLst="opacity: 0.5">
                                      <p:cBhvr rctx="IE">
                                        <p:cTn id="60" dur="indefinite"/>
                                        <p:tgtEl>
                                          <p:spTgt spid="3">
                                            <p:txEl>
                                              <p:pRg st="3" end="3"/>
                                            </p:txEl>
                                          </p:spTgt>
                                        </p:tgtEl>
                                      </p:cBhvr>
                                    </p:animEffect>
                                  </p:childTnLst>
                                </p:cTn>
                              </p:par>
                              <p:par>
                                <p:cTn id="61" presetID="9" presetClass="emph" presetSubtype="0" nodeType="withEffect">
                                  <p:stCondLst>
                                    <p:cond delay="0"/>
                                  </p:stCondLst>
                                  <p:childTnLst>
                                    <p:set>
                                      <p:cBhvr rctx="PPT">
                                        <p:cTn id="62" dur="indefinite"/>
                                        <p:tgtEl>
                                          <p:spTgt spid="3">
                                            <p:txEl>
                                              <p:pRg st="4" end="4"/>
                                            </p:txEl>
                                          </p:spTgt>
                                        </p:tgtEl>
                                        <p:attrNameLst>
                                          <p:attrName>style.opacity</p:attrName>
                                        </p:attrNameLst>
                                      </p:cBhvr>
                                      <p:to>
                                        <p:strVal val="0.5"/>
                                      </p:to>
                                    </p:set>
                                    <p:animEffect filter="image" prLst="opacity: 0.5">
                                      <p:cBhvr rctx="IE">
                                        <p:cTn id="63" dur="indefinite"/>
                                        <p:tgtEl>
                                          <p:spTgt spid="3">
                                            <p:txEl>
                                              <p:pRg st="4" end="4"/>
                                            </p:txEl>
                                          </p:spTgt>
                                        </p:tgtEl>
                                      </p:cBhvr>
                                    </p:animEffect>
                                  </p:childTnLst>
                                </p:cTn>
                              </p:par>
                              <p:par>
                                <p:cTn id="64" presetID="9" presetClass="emph" presetSubtype="0" nodeType="withEffect">
                                  <p:stCondLst>
                                    <p:cond delay="0"/>
                                  </p:stCondLst>
                                  <p:childTnLst>
                                    <p:set>
                                      <p:cBhvr rctx="PPT">
                                        <p:cTn id="65" dur="indefinite"/>
                                        <p:tgtEl>
                                          <p:spTgt spid="3">
                                            <p:txEl>
                                              <p:pRg st="5" end="5"/>
                                            </p:txEl>
                                          </p:spTgt>
                                        </p:tgtEl>
                                        <p:attrNameLst>
                                          <p:attrName>style.opacity</p:attrName>
                                        </p:attrNameLst>
                                      </p:cBhvr>
                                      <p:to>
                                        <p:strVal val="0.5"/>
                                      </p:to>
                                    </p:set>
                                    <p:animEffect filter="image" prLst="opacity: 0.5">
                                      <p:cBhvr rctx="IE">
                                        <p:cTn id="66" dur="indefinite"/>
                                        <p:tgtEl>
                                          <p:spTgt spid="3">
                                            <p:txEl>
                                              <p:pRg st="5" end="5"/>
                                            </p:txEl>
                                          </p:spTgt>
                                        </p:tgtEl>
                                      </p:cBhvr>
                                    </p:animEffect>
                                  </p:childTnLst>
                                </p:cTn>
                              </p:par>
                              <p:par>
                                <p:cTn id="67" presetID="9" presetClass="emph" presetSubtype="0" nodeType="withEffect">
                                  <p:stCondLst>
                                    <p:cond delay="0"/>
                                  </p:stCondLst>
                                  <p:childTnLst>
                                    <p:set>
                                      <p:cBhvr rctx="PPT">
                                        <p:cTn id="68" dur="indefinite"/>
                                        <p:tgtEl>
                                          <p:spTgt spid="3">
                                            <p:txEl>
                                              <p:pRg st="6" end="6"/>
                                            </p:txEl>
                                          </p:spTgt>
                                        </p:tgtEl>
                                        <p:attrNameLst>
                                          <p:attrName>style.opacity</p:attrName>
                                        </p:attrNameLst>
                                      </p:cBhvr>
                                      <p:to>
                                        <p:strVal val="0.5"/>
                                      </p:to>
                                    </p:set>
                                    <p:animEffect filter="image" prLst="opacity: 0.5">
                                      <p:cBhvr rctx="IE">
                                        <p:cTn id="69"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Core </a:t>
            </a:r>
            <a:r>
              <a:rPr lang="en-US" dirty="0" err="1" smtClean="0">
                <a:latin typeface="Aharoni" pitchFamily="2" charset="-79"/>
                <a:cs typeface="Aharoni" pitchFamily="2" charset="-79"/>
              </a:rPr>
              <a:t>MOve</a:t>
            </a:r>
            <a:r>
              <a:rPr lang="en-US" dirty="0" smtClean="0">
                <a:latin typeface="Aharoni" pitchFamily="2" charset="-79"/>
                <a:cs typeface="Aharoni" pitchFamily="2" charset="-79"/>
              </a:rPr>
              <a:t> Smart Standards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b="1" dirty="0" smtClean="0">
                <a:latin typeface="Narkisim" pitchFamily="34" charset="-79"/>
                <a:cs typeface="Narkisim" pitchFamily="34" charset="-79"/>
              </a:rPr>
              <a:t>Amount of Physical Activity</a:t>
            </a:r>
          </a:p>
          <a:p>
            <a:pPr lvl="1"/>
            <a:r>
              <a:rPr lang="en-US" b="1" dirty="0" smtClean="0">
                <a:latin typeface="Narkisim" pitchFamily="34" charset="-79"/>
                <a:cs typeface="Narkisim" pitchFamily="34" charset="-79"/>
              </a:rPr>
              <a:t>90 minutes per day (30 structured)</a:t>
            </a:r>
          </a:p>
          <a:p>
            <a:pPr lvl="1"/>
            <a:r>
              <a:rPr lang="en-US" b="1" dirty="0" smtClean="0">
                <a:latin typeface="Narkisim" pitchFamily="34" charset="-79"/>
                <a:cs typeface="Narkisim" pitchFamily="34" charset="-79"/>
              </a:rPr>
              <a:t>Advanced – 120 minutes per day (30 structured)</a:t>
            </a:r>
          </a:p>
          <a:p>
            <a:pPr lvl="1"/>
            <a:endParaRPr lang="en-US" b="1" dirty="0" smtClean="0">
              <a:latin typeface="Narkisim" pitchFamily="34" charset="-79"/>
              <a:cs typeface="Narkisim" pitchFamily="34" charset="-79"/>
            </a:endParaRPr>
          </a:p>
          <a:p>
            <a:r>
              <a:rPr lang="en-US" b="1" dirty="0" smtClean="0">
                <a:latin typeface="Narkisim" pitchFamily="34" charset="-79"/>
                <a:cs typeface="Narkisim" pitchFamily="34" charset="-79"/>
              </a:rPr>
              <a:t>Physical Activity not </a:t>
            </a:r>
          </a:p>
          <a:p>
            <a:pPr>
              <a:buNone/>
            </a:pPr>
            <a:r>
              <a:rPr lang="en-US" b="1" dirty="0" smtClean="0">
                <a:latin typeface="Narkisim" pitchFamily="34" charset="-79"/>
                <a:cs typeface="Narkisim" pitchFamily="34" charset="-79"/>
              </a:rPr>
              <a:t>	Withheld</a:t>
            </a:r>
          </a:p>
          <a:p>
            <a:endParaRPr lang="en-US" b="1" dirty="0" smtClean="0">
              <a:latin typeface="Narkisim" pitchFamily="34" charset="-79"/>
              <a:cs typeface="Narkisim" pitchFamily="34" charset="-79"/>
            </a:endParaRPr>
          </a:p>
          <a:p>
            <a:r>
              <a:rPr lang="en-US" b="1" dirty="0" smtClean="0">
                <a:latin typeface="Narkisim" pitchFamily="34" charset="-79"/>
                <a:cs typeface="Narkisim" pitchFamily="34" charset="-79"/>
              </a:rPr>
              <a:t>Equipment Available</a:t>
            </a:r>
          </a:p>
          <a:p>
            <a:endParaRPr lang="en-US" b="1" dirty="0" smtClean="0">
              <a:latin typeface="Narkisim" pitchFamily="34" charset="-79"/>
              <a:cs typeface="Narkisim" pitchFamily="34" charset="-79"/>
            </a:endParaRPr>
          </a:p>
          <a:p>
            <a:endParaRPr lang="en-US" b="1" dirty="0" smtClean="0">
              <a:latin typeface="Narkisim" pitchFamily="34" charset="-79"/>
              <a:cs typeface="Narkisim" pitchFamily="34" charset="-79"/>
            </a:endParaRPr>
          </a:p>
          <a:p>
            <a:endParaRPr lang="en-US" dirty="0"/>
          </a:p>
        </p:txBody>
      </p:sp>
      <p:pic>
        <p:nvPicPr>
          <p:cNvPr id="4" name="Picture 3" descr="Children Gardening.jpg"/>
          <p:cNvPicPr>
            <a:picLocks noChangeAspect="1"/>
          </p:cNvPicPr>
          <p:nvPr/>
        </p:nvPicPr>
        <p:blipFill>
          <a:blip r:embed="rId2" cstate="print"/>
          <a:stretch>
            <a:fillRect/>
          </a:stretch>
        </p:blipFill>
        <p:spPr>
          <a:xfrm>
            <a:off x="4724400" y="3886200"/>
            <a:ext cx="37751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descr="C:\Documents and Settings\kramep1\Local Settings\Temporary Internet Files\Content.IE5\GXIRSPUV\MPj02020110000[1].jpg"/>
          <p:cNvPicPr>
            <a:picLocks noChangeAspect="1" noChangeArrowheads="1"/>
          </p:cNvPicPr>
          <p:nvPr/>
        </p:nvPicPr>
        <p:blipFill>
          <a:blip r:embed="rId3" cstate="print"/>
          <a:srcRect/>
          <a:stretch>
            <a:fillRect/>
          </a:stretch>
        </p:blipFill>
        <p:spPr bwMode="auto">
          <a:xfrm>
            <a:off x="6705600" y="1676400"/>
            <a:ext cx="2057400" cy="137160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Recognition Level Standards</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775191"/>
            <a:ext cx="5410200" cy="4625609"/>
          </a:xfrm>
        </p:spPr>
        <p:txBody>
          <a:bodyPr/>
          <a:lstStyle/>
          <a:p>
            <a:r>
              <a:rPr lang="en-US" dirty="0" smtClean="0">
                <a:latin typeface="Narkisim" pitchFamily="34" charset="-79"/>
                <a:cs typeface="Narkisim" pitchFamily="34" charset="-79"/>
              </a:rPr>
              <a:t>Indoor Physical Activity</a:t>
            </a:r>
          </a:p>
          <a:p>
            <a:r>
              <a:rPr lang="en-US" dirty="0" smtClean="0">
                <a:latin typeface="Narkisim" pitchFamily="34" charset="-79"/>
                <a:cs typeface="Narkisim" pitchFamily="34" charset="-79"/>
              </a:rPr>
              <a:t>Learning Integrated</a:t>
            </a:r>
          </a:p>
          <a:p>
            <a:r>
              <a:rPr lang="en-US" dirty="0" smtClean="0">
                <a:latin typeface="Narkisim" pitchFamily="34" charset="-79"/>
                <a:cs typeface="Narkisim" pitchFamily="34" charset="-79"/>
              </a:rPr>
              <a:t>Screen Time</a:t>
            </a:r>
          </a:p>
          <a:p>
            <a:r>
              <a:rPr lang="en-US" dirty="0" smtClean="0">
                <a:latin typeface="Narkisim" pitchFamily="34" charset="-79"/>
                <a:cs typeface="Narkisim" pitchFamily="34" charset="-79"/>
              </a:rPr>
              <a:t>Written Policy for Physical Activity</a:t>
            </a:r>
          </a:p>
          <a:p>
            <a:pPr>
              <a:buNone/>
            </a:pPr>
            <a:endParaRPr lang="en-US" dirty="0" smtClean="0"/>
          </a:p>
          <a:p>
            <a:endParaRPr lang="en-US" dirty="0"/>
          </a:p>
        </p:txBody>
      </p:sp>
      <p:pic>
        <p:nvPicPr>
          <p:cNvPr id="4" name="Picture 2" descr="https://encrypted-tbn3.gstatic.com/images?q=tbn:ANd9GcSJRJZ1aJJyf9pLXiFthwsJHVaAETZsXpSpjOyQLZuEluse7HXwwaiPww0">
            <a:hlinkClick r:id="rId2"/>
          </p:cNvPr>
          <p:cNvPicPr>
            <a:picLocks noChangeAspect="1" noChangeArrowheads="1"/>
          </p:cNvPicPr>
          <p:nvPr/>
        </p:nvPicPr>
        <p:blipFill>
          <a:blip r:embed="rId3" cstate="print"/>
          <a:srcRect/>
          <a:stretch>
            <a:fillRect/>
          </a:stretch>
        </p:blipFill>
        <p:spPr bwMode="auto">
          <a:xfrm>
            <a:off x="4800600" y="1752600"/>
            <a:ext cx="1600200" cy="1280161"/>
          </a:xfrm>
          <a:prstGeom prst="rect">
            <a:avLst/>
          </a:prstGeom>
          <a:noFill/>
        </p:spPr>
      </p:pic>
      <p:pic>
        <p:nvPicPr>
          <p:cNvPr id="5" name="Picture 5" descr="14"/>
          <p:cNvPicPr>
            <a:picLocks noChangeAspect="1" noChangeArrowheads="1"/>
          </p:cNvPicPr>
          <p:nvPr/>
        </p:nvPicPr>
        <p:blipFill>
          <a:blip r:embed="rId4" cstate="print">
            <a:lum bright="10000" contrast="-20000"/>
          </a:blip>
          <a:srcRect/>
          <a:stretch>
            <a:fillRect/>
          </a:stretch>
        </p:blipFill>
        <p:spPr bwMode="auto">
          <a:xfrm>
            <a:off x="6705600" y="1752600"/>
            <a:ext cx="2004969" cy="3047899"/>
          </a:xfrm>
          <a:prstGeom prst="rect">
            <a:avLst/>
          </a:prstGeom>
          <a:ln>
            <a:noFill/>
          </a:ln>
          <a:effectLst>
            <a:softEdge rad="112500"/>
          </a:effectLst>
        </p:spPr>
      </p:pic>
      <p:pic>
        <p:nvPicPr>
          <p:cNvPr id="6" name="Picture 5" descr="http://www.creativedish.com/wp-content/uploads/2011/08/Recycled-Water-Bottle-Bowling-Pins.jpg"/>
          <p:cNvPicPr>
            <a:picLocks noChangeAspect="1" noChangeArrowheads="1"/>
          </p:cNvPicPr>
          <p:nvPr/>
        </p:nvPicPr>
        <p:blipFill>
          <a:blip r:embed="rId5" cstate="print"/>
          <a:srcRect/>
          <a:stretch>
            <a:fillRect/>
          </a:stretch>
        </p:blipFill>
        <p:spPr bwMode="auto">
          <a:xfrm>
            <a:off x="4038600" y="3886200"/>
            <a:ext cx="3109058" cy="2139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0" descr="1106-feature5"/>
          <p:cNvPicPr>
            <a:picLocks noChangeAspect="1" noChangeArrowheads="1"/>
          </p:cNvPicPr>
          <p:nvPr/>
        </p:nvPicPr>
        <p:blipFill>
          <a:blip r:embed="rId6" cstate="print"/>
          <a:srcRect/>
          <a:stretch>
            <a:fillRect/>
          </a:stretch>
        </p:blipFill>
        <p:spPr bwMode="auto">
          <a:xfrm>
            <a:off x="1524000" y="4419600"/>
            <a:ext cx="2362200" cy="207837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Recognition Level Standards </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775191"/>
            <a:ext cx="5638800" cy="4625609"/>
          </a:xfrm>
        </p:spPr>
        <p:txBody>
          <a:bodyPr/>
          <a:lstStyle/>
          <a:p>
            <a:r>
              <a:rPr lang="en-US" dirty="0" smtClean="0">
                <a:latin typeface="Narkisim" pitchFamily="34" charset="-79"/>
                <a:cs typeface="Narkisim" pitchFamily="34" charset="-79"/>
              </a:rPr>
              <a:t>Staff Education &amp; Training</a:t>
            </a:r>
          </a:p>
          <a:p>
            <a:r>
              <a:rPr lang="en-US" dirty="0" smtClean="0">
                <a:latin typeface="Narkisim" pitchFamily="34" charset="-79"/>
                <a:cs typeface="Narkisim" pitchFamily="34" charset="-79"/>
              </a:rPr>
              <a:t>Sedentary Time Limited</a:t>
            </a:r>
          </a:p>
          <a:p>
            <a:r>
              <a:rPr lang="en-US" dirty="0" smtClean="0">
                <a:latin typeface="Narkisim" pitchFamily="34" charset="-79"/>
                <a:cs typeface="Narkisim" pitchFamily="34" charset="-79"/>
              </a:rPr>
              <a:t>Visual Promotion of Physical Activity </a:t>
            </a:r>
          </a:p>
          <a:p>
            <a:r>
              <a:rPr lang="en-US" dirty="0" smtClean="0">
                <a:latin typeface="Narkisim" pitchFamily="34" charset="-79"/>
                <a:cs typeface="Narkisim" pitchFamily="34" charset="-79"/>
              </a:rPr>
              <a:t>Staff Participation &amp; Role Modeling</a:t>
            </a:r>
          </a:p>
          <a:p>
            <a:endParaRPr lang="en-US" dirty="0"/>
          </a:p>
        </p:txBody>
      </p:sp>
      <p:pic>
        <p:nvPicPr>
          <p:cNvPr id="4" name="Picture 3" descr="C:\Documents and Settings\kramep1\Local Settings\Temporary Internet Files\Content.IE5\Z2C3F9CT\MPj04265170000[1].jpg"/>
          <p:cNvPicPr>
            <a:picLocks noChangeAspect="1" noChangeArrowheads="1"/>
          </p:cNvPicPr>
          <p:nvPr/>
        </p:nvPicPr>
        <p:blipFill>
          <a:blip r:embed="rId3" cstate="print"/>
          <a:srcRect/>
          <a:stretch>
            <a:fillRect/>
          </a:stretch>
        </p:blipFill>
        <p:spPr bwMode="auto">
          <a:xfrm>
            <a:off x="2895600" y="4343400"/>
            <a:ext cx="3352800" cy="2231708"/>
          </a:xfrm>
          <a:prstGeom prst="rect">
            <a:avLst/>
          </a:prstGeom>
          <a:ln>
            <a:noFill/>
          </a:ln>
          <a:effectLst>
            <a:softEdge rad="112500"/>
          </a:effectLst>
        </p:spPr>
      </p:pic>
      <p:graphicFrame>
        <p:nvGraphicFramePr>
          <p:cNvPr id="2050" name="Object 2"/>
          <p:cNvGraphicFramePr>
            <a:graphicFrameLocks noChangeAspect="1"/>
          </p:cNvGraphicFramePr>
          <p:nvPr/>
        </p:nvGraphicFramePr>
        <p:xfrm>
          <a:off x="6248400" y="1752600"/>
          <a:ext cx="2362200" cy="3429000"/>
        </p:xfrm>
        <a:graphic>
          <a:graphicData uri="http://schemas.openxmlformats.org/presentationml/2006/ole">
            <p:oleObj spid="_x0000_s2050" name="Acrobat Document" r:id="rId4" imgW="8228571" imgH="12342857" progId="AcroExch.Document.11">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Benefits to Child Care</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lvl="0">
              <a:spcBef>
                <a:spcPts val="1200"/>
              </a:spcBef>
              <a:spcAft>
                <a:spcPts val="600"/>
              </a:spcAft>
            </a:pPr>
            <a:r>
              <a:rPr lang="en-US" dirty="0" smtClean="0">
                <a:latin typeface="Narkisim" pitchFamily="34" charset="-79"/>
                <a:cs typeface="Narkisim" pitchFamily="34" charset="-79"/>
              </a:rPr>
              <a:t>Framed certificate</a:t>
            </a:r>
          </a:p>
          <a:p>
            <a:pPr lvl="0">
              <a:lnSpc>
                <a:spcPct val="110000"/>
              </a:lnSpc>
            </a:pPr>
            <a:r>
              <a:rPr lang="en-US" dirty="0" smtClean="0">
                <a:latin typeface="Narkisim" pitchFamily="34" charset="-79"/>
                <a:cs typeface="Narkisim" pitchFamily="34" charset="-79"/>
              </a:rPr>
              <a:t>Permission to use the </a:t>
            </a:r>
          </a:p>
          <a:p>
            <a:pPr lvl="0">
              <a:lnSpc>
                <a:spcPct val="110000"/>
              </a:lnSpc>
              <a:buNone/>
            </a:pPr>
            <a:r>
              <a:rPr lang="en-US" dirty="0" smtClean="0">
                <a:latin typeface="Narkisim" pitchFamily="34" charset="-79"/>
                <a:cs typeface="Narkisim" pitchFamily="34" charset="-79"/>
              </a:rPr>
              <a:t>	</a:t>
            </a:r>
            <a:r>
              <a:rPr lang="en-US" dirty="0" err="1" smtClean="0">
                <a:latin typeface="Narkisim" pitchFamily="34" charset="-79"/>
                <a:cs typeface="Narkisim" pitchFamily="34" charset="-79"/>
              </a:rPr>
              <a:t>MOve</a:t>
            </a:r>
            <a:r>
              <a:rPr lang="en-US" dirty="0" smtClean="0">
                <a:latin typeface="Narkisim" pitchFamily="34" charset="-79"/>
                <a:cs typeface="Narkisim" pitchFamily="34" charset="-79"/>
              </a:rPr>
              <a:t> Smart logo</a:t>
            </a:r>
          </a:p>
          <a:p>
            <a:pPr lvl="0">
              <a:spcBef>
                <a:spcPts val="1200"/>
              </a:spcBef>
              <a:spcAft>
                <a:spcPts val="600"/>
              </a:spcAft>
            </a:pPr>
            <a:r>
              <a:rPr lang="en-US" dirty="0" smtClean="0">
                <a:latin typeface="Narkisim" pitchFamily="34" charset="-79"/>
                <a:cs typeface="Narkisim" pitchFamily="34" charset="-79"/>
              </a:rPr>
              <a:t>A sample press release</a:t>
            </a:r>
          </a:p>
          <a:p>
            <a:pPr lvl="0">
              <a:spcBef>
                <a:spcPts val="1200"/>
              </a:spcBef>
              <a:spcAft>
                <a:spcPts val="600"/>
              </a:spcAft>
            </a:pPr>
            <a:r>
              <a:rPr lang="en-US" dirty="0" smtClean="0">
                <a:latin typeface="Narkisim" pitchFamily="34" charset="-79"/>
                <a:cs typeface="Narkisim" pitchFamily="34" charset="-79"/>
              </a:rPr>
              <a:t>Parent informational brochure on </a:t>
            </a:r>
            <a:r>
              <a:rPr lang="en-US" dirty="0" err="1" smtClean="0">
                <a:latin typeface="Narkisim" pitchFamily="34" charset="-79"/>
                <a:cs typeface="Narkisim" pitchFamily="34" charset="-79"/>
              </a:rPr>
              <a:t>MOve</a:t>
            </a:r>
            <a:r>
              <a:rPr lang="en-US" dirty="0" smtClean="0">
                <a:latin typeface="Narkisim" pitchFamily="34" charset="-79"/>
                <a:cs typeface="Narkisim" pitchFamily="34" charset="-79"/>
              </a:rPr>
              <a:t> Smart</a:t>
            </a:r>
          </a:p>
          <a:p>
            <a:pPr lvl="0">
              <a:spcBef>
                <a:spcPts val="1200"/>
              </a:spcBef>
              <a:spcAft>
                <a:spcPts val="600"/>
              </a:spcAft>
            </a:pPr>
            <a:r>
              <a:rPr lang="en-US" dirty="0" smtClean="0">
                <a:latin typeface="Narkisim" pitchFamily="34" charset="-79"/>
                <a:cs typeface="Narkisim" pitchFamily="34" charset="-79"/>
              </a:rPr>
              <a:t>Recognition on the </a:t>
            </a:r>
            <a:r>
              <a:rPr lang="en-US" dirty="0" err="1" smtClean="0">
                <a:latin typeface="Narkisim" pitchFamily="34" charset="-79"/>
                <a:cs typeface="Narkisim" pitchFamily="34" charset="-79"/>
              </a:rPr>
              <a:t>MOve</a:t>
            </a:r>
            <a:r>
              <a:rPr lang="en-US" dirty="0" smtClean="0">
                <a:latin typeface="Narkisim" pitchFamily="34" charset="-79"/>
                <a:cs typeface="Narkisim" pitchFamily="34" charset="-79"/>
              </a:rPr>
              <a:t> Smart website and Healthy Child Care newsletter</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876800" y="2133600"/>
            <a:ext cx="3758771" cy="1752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14400"/>
          </a:xfrm>
        </p:spPr>
        <p:txBody>
          <a:bodyPr/>
          <a:lstStyle/>
          <a:p>
            <a:r>
              <a:rPr lang="en-US" dirty="0" smtClean="0">
                <a:latin typeface="Aharoni" pitchFamily="2" charset="-79"/>
                <a:cs typeface="Aharoni" pitchFamily="2" charset="-79"/>
              </a:rPr>
              <a:t>Partnerships</a:t>
            </a:r>
          </a:p>
        </p:txBody>
      </p:sp>
      <p:sp>
        <p:nvSpPr>
          <p:cNvPr id="3" name="Content Placeholder 2"/>
          <p:cNvSpPr>
            <a:spLocks noGrp="1"/>
          </p:cNvSpPr>
          <p:nvPr>
            <p:ph idx="1"/>
          </p:nvPr>
        </p:nvSpPr>
        <p:spPr>
          <a:xfrm>
            <a:off x="533400" y="1828800"/>
            <a:ext cx="8610600" cy="5105400"/>
          </a:xfrm>
        </p:spPr>
        <p:txBody>
          <a:bodyPr>
            <a:normAutofit/>
          </a:bodyPr>
          <a:lstStyle/>
          <a:p>
            <a:r>
              <a:rPr lang="en-US" sz="3500" dirty="0" smtClean="0">
                <a:latin typeface="Narkisim" pitchFamily="34" charset="-79"/>
                <a:cs typeface="Narkisim" pitchFamily="34" charset="-79"/>
              </a:rPr>
              <a:t>Missouri Department of Social Services</a:t>
            </a:r>
          </a:p>
          <a:p>
            <a:pPr lvl="1"/>
            <a:r>
              <a:rPr lang="en-US" sz="3100" dirty="0" smtClean="0">
                <a:latin typeface="Narkisim" pitchFamily="34" charset="-79"/>
                <a:cs typeface="Narkisim" pitchFamily="34" charset="-79"/>
              </a:rPr>
              <a:t>2010 ARRA Funding – provided mini-grants to child care centers to help meet the Eat Smart Guidelines</a:t>
            </a:r>
          </a:p>
          <a:p>
            <a:r>
              <a:rPr lang="en-US" sz="3500" dirty="0" smtClean="0">
                <a:latin typeface="Narkisim" pitchFamily="34" charset="-79"/>
                <a:cs typeface="Narkisim" pitchFamily="34" charset="-79"/>
              </a:rPr>
              <a:t>United States Department of Agriculture</a:t>
            </a:r>
          </a:p>
          <a:p>
            <a:pPr lvl="1"/>
            <a:r>
              <a:rPr lang="en-US" sz="2800" dirty="0" smtClean="0">
                <a:latin typeface="Narkisim" pitchFamily="34" charset="-79"/>
                <a:cs typeface="Narkisim" pitchFamily="34" charset="-79"/>
              </a:rPr>
              <a:t>CACFP Child Care Wellness Grant </a:t>
            </a:r>
          </a:p>
          <a:p>
            <a:pPr lvl="1"/>
            <a:r>
              <a:rPr lang="en-US" sz="2800" dirty="0" smtClean="0">
                <a:latin typeface="Narkisim" pitchFamily="34" charset="-79"/>
                <a:cs typeface="Narkisim" pitchFamily="34" charset="-79"/>
              </a:rPr>
              <a:t>Team Nutrition Coaching Program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Partnerships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lvl="1"/>
            <a:r>
              <a:rPr lang="en-US" sz="3400" dirty="0" smtClean="0">
                <a:latin typeface="Narkisim" pitchFamily="34" charset="-79"/>
                <a:cs typeface="Narkisim" pitchFamily="34" charset="-79"/>
              </a:rPr>
              <a:t>University of Missouri Extension Service</a:t>
            </a:r>
          </a:p>
          <a:p>
            <a:pPr lvl="2"/>
            <a:r>
              <a:rPr lang="en-US" sz="3000" dirty="0" smtClean="0">
                <a:latin typeface="Narkisim" pitchFamily="34" charset="-79"/>
                <a:cs typeface="Narkisim" pitchFamily="34" charset="-79"/>
              </a:rPr>
              <a:t>Eat Smart/</a:t>
            </a:r>
            <a:r>
              <a:rPr lang="en-US" sz="3000" dirty="0" err="1" smtClean="0">
                <a:latin typeface="Narkisim" pitchFamily="34" charset="-79"/>
                <a:cs typeface="Narkisim" pitchFamily="34" charset="-79"/>
              </a:rPr>
              <a:t>MOve</a:t>
            </a:r>
            <a:r>
              <a:rPr lang="en-US" sz="3000" dirty="0" smtClean="0">
                <a:latin typeface="Narkisim" pitchFamily="34" charset="-79"/>
                <a:cs typeface="Narkisim" pitchFamily="34" charset="-79"/>
              </a:rPr>
              <a:t> Smart Coaching Program</a:t>
            </a:r>
          </a:p>
          <a:p>
            <a:pPr lvl="2">
              <a:spcAft>
                <a:spcPts val="600"/>
              </a:spcAft>
            </a:pPr>
            <a:r>
              <a:rPr lang="en-US" sz="3200" dirty="0" smtClean="0">
                <a:latin typeface="Narkisim" pitchFamily="34" charset="-79"/>
                <a:cs typeface="Narkisim" pitchFamily="34" charset="-79"/>
              </a:rPr>
              <a:t>Eat Smart/</a:t>
            </a:r>
            <a:r>
              <a:rPr lang="en-US" sz="3200" dirty="0" err="1" smtClean="0">
                <a:latin typeface="Narkisim" pitchFamily="34" charset="-79"/>
                <a:cs typeface="Narkisim" pitchFamily="34" charset="-79"/>
              </a:rPr>
              <a:t>MOve</a:t>
            </a:r>
            <a:r>
              <a:rPr lang="en-US" sz="3200" dirty="0" smtClean="0">
                <a:latin typeface="Narkisim" pitchFamily="34" charset="-79"/>
                <a:cs typeface="Narkisim" pitchFamily="34" charset="-79"/>
              </a:rPr>
              <a:t> Smart Training</a:t>
            </a:r>
          </a:p>
          <a:p>
            <a:pPr lvl="1">
              <a:spcAft>
                <a:spcPts val="600"/>
              </a:spcAft>
            </a:pPr>
            <a:r>
              <a:rPr lang="en-US" sz="3400" dirty="0" smtClean="0">
                <a:latin typeface="Narkisim" pitchFamily="34" charset="-79"/>
                <a:cs typeface="Narkisim" pitchFamily="34" charset="-79"/>
              </a:rPr>
              <a:t>Centers for Disease Control and Prevention – Obesity Prevention Grant</a:t>
            </a:r>
          </a:p>
          <a:p>
            <a:pPr lvl="2">
              <a:spcAft>
                <a:spcPts val="600"/>
              </a:spcAft>
            </a:pPr>
            <a:r>
              <a:rPr lang="en-US" sz="3000" dirty="0" smtClean="0">
                <a:latin typeface="Narkisim" pitchFamily="34" charset="-79"/>
                <a:cs typeface="Narkisim" pitchFamily="34" charset="-79"/>
              </a:rPr>
              <a:t>I am Moving, I am Learning Training</a:t>
            </a:r>
          </a:p>
          <a:p>
            <a:pPr marL="896112" lvl="3" indent="-342900">
              <a:spcBef>
                <a:spcPts val="700"/>
              </a:spcBef>
              <a:buClr>
                <a:schemeClr val="tx2"/>
              </a:buClr>
              <a:buSzPct val="95000"/>
              <a:buNone/>
            </a:pPr>
            <a:endParaRPr lang="en-US" sz="2700" dirty="0" smtClean="0">
              <a:latin typeface="Narkisim" pitchFamily="34" charset="-79"/>
              <a:cs typeface="Narkisim" pitchFamily="34" charset="-79"/>
            </a:endParaRP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Partnerships</a:t>
            </a:r>
          </a:p>
        </p:txBody>
      </p:sp>
      <p:sp>
        <p:nvSpPr>
          <p:cNvPr id="3" name="Content Placeholder 2"/>
          <p:cNvSpPr>
            <a:spLocks noGrp="1"/>
          </p:cNvSpPr>
          <p:nvPr>
            <p:ph idx="1"/>
          </p:nvPr>
        </p:nvSpPr>
        <p:spPr>
          <a:xfrm>
            <a:off x="914400" y="1447800"/>
            <a:ext cx="8077200" cy="5486400"/>
          </a:xfrm>
        </p:spPr>
        <p:txBody>
          <a:bodyPr>
            <a:normAutofit/>
          </a:bodyPr>
          <a:lstStyle/>
          <a:p>
            <a:r>
              <a:rPr lang="en-US" sz="3500" dirty="0" smtClean="0">
                <a:latin typeface="Narkisim" pitchFamily="34" charset="-79"/>
                <a:cs typeface="Narkisim" pitchFamily="34" charset="-79"/>
              </a:rPr>
              <a:t>Missouri Foundation for Health</a:t>
            </a:r>
          </a:p>
          <a:p>
            <a:pPr lvl="1">
              <a:spcAft>
                <a:spcPts val="600"/>
              </a:spcAft>
            </a:pPr>
            <a:r>
              <a:rPr lang="en-US" sz="3400" dirty="0" smtClean="0">
                <a:latin typeface="Narkisim" pitchFamily="34" charset="-79"/>
                <a:cs typeface="Narkisim" pitchFamily="34" charset="-79"/>
              </a:rPr>
              <a:t>Healthy Schools, Healthy Communities Grant</a:t>
            </a:r>
          </a:p>
          <a:p>
            <a:pPr marL="411480" lvl="1" indent="-342900">
              <a:spcBef>
                <a:spcPts val="700"/>
              </a:spcBef>
              <a:buClr>
                <a:schemeClr val="tx2"/>
              </a:buClr>
              <a:buSzPct val="95000"/>
            </a:pPr>
            <a:r>
              <a:rPr lang="en-US" sz="3500" dirty="0" smtClean="0">
                <a:latin typeface="Narkisim" pitchFamily="34" charset="-79"/>
                <a:cs typeface="Narkisim" pitchFamily="34" charset="-79"/>
              </a:rPr>
              <a:t>Local Public Health Agencies - </a:t>
            </a:r>
            <a:r>
              <a:rPr lang="en-US" sz="3400" dirty="0" smtClean="0">
                <a:latin typeface="Narkisim" pitchFamily="34" charset="-79"/>
                <a:cs typeface="Narkisim" pitchFamily="34" charset="-79"/>
              </a:rPr>
              <a:t>Child Care Health Consultants</a:t>
            </a:r>
          </a:p>
          <a:p>
            <a:pPr marL="676656" lvl="2" indent="-342900">
              <a:spcBef>
                <a:spcPts val="700"/>
              </a:spcBef>
              <a:buClr>
                <a:schemeClr val="tx2"/>
              </a:buClr>
              <a:buSzPct val="95000"/>
            </a:pPr>
            <a:r>
              <a:rPr lang="en-US" sz="3000" dirty="0" smtClean="0">
                <a:latin typeface="Narkisim" pitchFamily="34" charset="-79"/>
                <a:cs typeface="Narkisim" pitchFamily="34" charset="-79"/>
              </a:rPr>
              <a:t>Eat Smart/</a:t>
            </a:r>
            <a:r>
              <a:rPr lang="en-US" sz="3000" dirty="0" err="1" smtClean="0">
                <a:latin typeface="Narkisim" pitchFamily="34" charset="-79"/>
                <a:cs typeface="Narkisim" pitchFamily="34" charset="-79"/>
              </a:rPr>
              <a:t>MOve</a:t>
            </a:r>
            <a:r>
              <a:rPr lang="en-US" sz="3000" dirty="0" smtClean="0">
                <a:latin typeface="Narkisim" pitchFamily="34" charset="-79"/>
                <a:cs typeface="Narkisim" pitchFamily="34" charset="-79"/>
              </a:rPr>
              <a:t> Smart training and consultation</a:t>
            </a:r>
          </a:p>
          <a:p>
            <a:pPr>
              <a:spcAft>
                <a:spcPts val="600"/>
              </a:spcAft>
            </a:pPr>
            <a:endParaRPr lang="en-US" sz="3400" dirty="0" smtClean="0">
              <a:latin typeface="Narkisim" pitchFamily="34" charset="-79"/>
              <a:cs typeface="Narkisim" pitchFamily="34" charset="-79"/>
            </a:endParaRPr>
          </a:p>
          <a:p>
            <a:endParaRPr lang="en-US" sz="2800" dirty="0" smtClean="0">
              <a:latin typeface="Narkisim" pitchFamily="34" charset="-79"/>
              <a:cs typeface="Narkisi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5" presetID="9" presetClass="emph" presetSubtype="0" nodeType="withEffect">
                                  <p:stCondLst>
                                    <p:cond delay="0"/>
                                  </p:stCondLst>
                                  <p:childTnLst>
                                    <p:set>
                                      <p:cBhvr rctx="PPT">
                                        <p:cTn id="36" dur="indefinite"/>
                                        <p:tgtEl>
                                          <p:spTgt spid="3">
                                            <p:txEl>
                                              <p:pRg st="0" end="0"/>
                                            </p:txEl>
                                          </p:spTgt>
                                        </p:tgtEl>
                                        <p:attrNameLst>
                                          <p:attrName>style.opacity</p:attrName>
                                        </p:attrNameLst>
                                      </p:cBhvr>
                                      <p:to>
                                        <p:strVal val="0.5"/>
                                      </p:to>
                                    </p:set>
                                    <p:animEffect filter="image" prLst="opacity: 0.5">
                                      <p:cBhvr rctx="IE">
                                        <p:cTn id="37" dur="indefinite"/>
                                        <p:tgtEl>
                                          <p:spTgt spid="3">
                                            <p:txEl>
                                              <p:pRg st="0" end="0"/>
                                            </p:txEl>
                                          </p:spTgt>
                                        </p:tgtEl>
                                      </p:cBhvr>
                                    </p:animEffect>
                                  </p:childTnLst>
                                </p:cTn>
                              </p:par>
                              <p:par>
                                <p:cTn id="38" presetID="9" presetClass="emph" presetSubtype="0" nodeType="withEffect">
                                  <p:stCondLst>
                                    <p:cond delay="0"/>
                                  </p:stCondLst>
                                  <p:childTnLst>
                                    <p:set>
                                      <p:cBhvr rctx="PPT">
                                        <p:cTn id="39" dur="indefinite"/>
                                        <p:tgtEl>
                                          <p:spTgt spid="3">
                                            <p:txEl>
                                              <p:pRg st="1" end="1"/>
                                            </p:txEl>
                                          </p:spTgt>
                                        </p:tgtEl>
                                        <p:attrNameLst>
                                          <p:attrName>style.opacity</p:attrName>
                                        </p:attrNameLst>
                                      </p:cBhvr>
                                      <p:to>
                                        <p:strVal val="0.5"/>
                                      </p:to>
                                    </p:set>
                                    <p:animEffect filter="image" prLst="opacity: 0.5">
                                      <p:cBhvr rctx="IE">
                                        <p:cTn id="40" dur="indefinite"/>
                                        <p:tgtEl>
                                          <p:spTgt spid="3">
                                            <p:txEl>
                                              <p:pRg st="1" end="1"/>
                                            </p:txEl>
                                          </p:spTgt>
                                        </p:tgtEl>
                                      </p:cBhvr>
                                    </p:animEffect>
                                  </p:childTnLst>
                                </p:cTn>
                              </p:par>
                              <p:par>
                                <p:cTn id="41" presetID="9" presetClass="emph" presetSubtype="0" nodeType="withEffect">
                                  <p:stCondLst>
                                    <p:cond delay="0"/>
                                  </p:stCondLst>
                                  <p:childTnLst>
                                    <p:set>
                                      <p:cBhvr rctx="PPT">
                                        <p:cTn id="42" dur="indefinite"/>
                                        <p:tgtEl>
                                          <p:spTgt spid="3">
                                            <p:txEl>
                                              <p:pRg st="2" end="2"/>
                                            </p:txEl>
                                          </p:spTgt>
                                        </p:tgtEl>
                                        <p:attrNameLst>
                                          <p:attrName>style.opacity</p:attrName>
                                        </p:attrNameLst>
                                      </p:cBhvr>
                                      <p:to>
                                        <p:strVal val="0.5"/>
                                      </p:to>
                                    </p:set>
                                    <p:animEffect filter="image" prLst="opacity: 0.5">
                                      <p:cBhvr rctx="IE">
                                        <p:cTn id="43" dur="indefinite"/>
                                        <p:tgtEl>
                                          <p:spTgt spid="3">
                                            <p:txEl>
                                              <p:pRg st="2" end="2"/>
                                            </p:txEl>
                                          </p:spTgt>
                                        </p:tgtEl>
                                      </p:cBhvr>
                                    </p:animEffect>
                                  </p:childTnLst>
                                </p:cTn>
                              </p:par>
                              <p:par>
                                <p:cTn id="44" presetID="9" presetClass="emph" presetSubtype="0" nodeType="withEffect">
                                  <p:stCondLst>
                                    <p:cond delay="0"/>
                                  </p:stCondLst>
                                  <p:childTnLst>
                                    <p:set>
                                      <p:cBhvr rctx="PPT">
                                        <p:cTn id="45" dur="indefinite"/>
                                        <p:tgtEl>
                                          <p:spTgt spid="3">
                                            <p:txEl>
                                              <p:pRg st="3" end="3"/>
                                            </p:txEl>
                                          </p:spTgt>
                                        </p:tgtEl>
                                        <p:attrNameLst>
                                          <p:attrName>style.opacity</p:attrName>
                                        </p:attrNameLst>
                                      </p:cBhvr>
                                      <p:to>
                                        <p:strVal val="0.5"/>
                                      </p:to>
                                    </p:set>
                                    <p:animEffect filter="image" prLst="opacity: 0.5">
                                      <p:cBhvr rctx="IE">
                                        <p:cTn id="46"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Partnerships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sz="3500" dirty="0" smtClean="0">
                <a:latin typeface="Narkisim" pitchFamily="34" charset="-79"/>
                <a:cs typeface="Narkisim" pitchFamily="34" charset="-79"/>
              </a:rPr>
              <a:t>Child Care Aware of Missouri - </a:t>
            </a:r>
            <a:r>
              <a:rPr lang="en-US" sz="3400" dirty="0" smtClean="0">
                <a:latin typeface="Narkisim" pitchFamily="34" charset="-79"/>
                <a:cs typeface="Narkisim" pitchFamily="34" charset="-79"/>
              </a:rPr>
              <a:t>National Early Care and Education Learning Collaborative</a:t>
            </a:r>
          </a:p>
          <a:p>
            <a:pPr lvl="2">
              <a:spcAft>
                <a:spcPts val="600"/>
              </a:spcAft>
            </a:pPr>
            <a:r>
              <a:rPr lang="en-US" sz="3200" dirty="0" smtClean="0">
                <a:latin typeface="Narkisim" pitchFamily="34" charset="-79"/>
                <a:cs typeface="Narkisim" pitchFamily="34" charset="-79"/>
              </a:rPr>
              <a:t>Taking Steps to Healthy Success</a:t>
            </a:r>
          </a:p>
          <a:p>
            <a:pPr>
              <a:spcAft>
                <a:spcPts val="600"/>
              </a:spcAft>
            </a:pPr>
            <a:r>
              <a:rPr lang="en-US" sz="3500" dirty="0" smtClean="0">
                <a:latin typeface="Narkisim" pitchFamily="34" charset="-79"/>
                <a:cs typeface="Narkisim" pitchFamily="34" charset="-79"/>
              </a:rPr>
              <a:t>Missouri Council for Activity and Nutrition (MOCAN)</a:t>
            </a:r>
          </a:p>
          <a:p>
            <a:pPr lvl="1">
              <a:spcAft>
                <a:spcPts val="600"/>
              </a:spcAft>
            </a:pPr>
            <a:r>
              <a:rPr lang="en-US" sz="3100" dirty="0" smtClean="0">
                <a:latin typeface="Narkisim" pitchFamily="34" charset="-79"/>
                <a:cs typeface="Narkisim" pitchFamily="34" charset="-79"/>
              </a:rPr>
              <a:t>Eat Smart/</a:t>
            </a:r>
            <a:r>
              <a:rPr lang="en-US" sz="3100" dirty="0" err="1" smtClean="0">
                <a:latin typeface="Narkisim" pitchFamily="34" charset="-79"/>
                <a:cs typeface="Narkisim" pitchFamily="34" charset="-79"/>
              </a:rPr>
              <a:t>MOve</a:t>
            </a:r>
            <a:r>
              <a:rPr lang="en-US" sz="3100" dirty="0" smtClean="0">
                <a:latin typeface="Narkisim" pitchFamily="34" charset="-79"/>
                <a:cs typeface="Narkisim" pitchFamily="34" charset="-79"/>
              </a:rPr>
              <a:t> Smart strategic goals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tsmartred_final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33400" y="838200"/>
            <a:ext cx="8188260" cy="407195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Partnerships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dirty="0" smtClean="0">
                <a:latin typeface="Narkisim" pitchFamily="34" charset="-79"/>
                <a:cs typeface="Narkisim" pitchFamily="34" charset="-79"/>
              </a:rPr>
              <a:t>Missouri Accreditation of Programs for Children and Youth</a:t>
            </a:r>
          </a:p>
          <a:p>
            <a:pPr lvl="1"/>
            <a:r>
              <a:rPr lang="en-US" dirty="0" smtClean="0">
                <a:latin typeface="Narkisim" pitchFamily="34" charset="-79"/>
                <a:cs typeface="Narkisim" pitchFamily="34" charset="-79"/>
              </a:rPr>
              <a:t>Incorporate Eat Smart standards into After School Care Programs and Early Learning Center accreditation standards</a:t>
            </a:r>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Future Projects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dirty="0" smtClean="0">
                <a:latin typeface="Narkisim" pitchFamily="34" charset="-79"/>
                <a:cs typeface="Narkisim" pitchFamily="34" charset="-79"/>
              </a:rPr>
              <a:t>Section for Child Care Regulation</a:t>
            </a:r>
          </a:p>
          <a:p>
            <a:pPr lvl="1"/>
            <a:r>
              <a:rPr lang="en-US" dirty="0" smtClean="0">
                <a:latin typeface="Narkisim" pitchFamily="34" charset="-79"/>
                <a:cs typeface="Narkisim" pitchFamily="34" charset="-79"/>
              </a:rPr>
              <a:t>Eat Smart/</a:t>
            </a:r>
            <a:r>
              <a:rPr lang="en-US" dirty="0" err="1" smtClean="0">
                <a:latin typeface="Narkisim" pitchFamily="34" charset="-79"/>
                <a:cs typeface="Narkisim" pitchFamily="34" charset="-79"/>
              </a:rPr>
              <a:t>MOve</a:t>
            </a:r>
            <a:r>
              <a:rPr lang="en-US" dirty="0" smtClean="0">
                <a:latin typeface="Narkisim" pitchFamily="34" charset="-79"/>
                <a:cs typeface="Narkisim" pitchFamily="34" charset="-79"/>
              </a:rPr>
              <a:t> Smart indicators on child care search public portal</a:t>
            </a:r>
          </a:p>
          <a:p>
            <a:r>
              <a:rPr lang="en-US" dirty="0" smtClean="0">
                <a:latin typeface="Narkisim" pitchFamily="34" charset="-79"/>
                <a:cs typeface="Narkisim" pitchFamily="34" charset="-79"/>
              </a:rPr>
              <a:t>Missouri Foundation for Health</a:t>
            </a:r>
          </a:p>
          <a:p>
            <a:pPr lvl="1"/>
            <a:r>
              <a:rPr lang="en-US" dirty="0" smtClean="0">
                <a:latin typeface="Narkisim" pitchFamily="34" charset="-79"/>
                <a:cs typeface="Narkisim" pitchFamily="34" charset="-79"/>
              </a:rPr>
              <a:t>Expansion to 10 – 15 additional communities in 2015</a:t>
            </a:r>
          </a:p>
          <a:p>
            <a:r>
              <a:rPr lang="en-US" dirty="0" smtClean="0">
                <a:latin typeface="Narkisim" pitchFamily="34" charset="-79"/>
                <a:cs typeface="Narkisim" pitchFamily="34" charset="-79"/>
              </a:rPr>
              <a:t>Missouri Breastfeeding Friendly Child Care</a:t>
            </a:r>
          </a:p>
          <a:p>
            <a:pPr lvl="1"/>
            <a:r>
              <a:rPr lang="en-US" dirty="0" smtClean="0">
                <a:latin typeface="Narkisim" pitchFamily="34" charset="-79"/>
                <a:cs typeface="Narkisim" pitchFamily="34" charset="-79"/>
              </a:rPr>
              <a:t>Program roll-out in fall 2014</a:t>
            </a:r>
          </a:p>
          <a:p>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Successes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10000"/>
          </a:bodyPr>
          <a:lstStyle/>
          <a:p>
            <a:pPr lvl="0"/>
            <a:r>
              <a:rPr lang="en-US" dirty="0" smtClean="0">
                <a:latin typeface="Narkisim" pitchFamily="34" charset="-79"/>
                <a:cs typeface="Narkisim" pitchFamily="34" charset="-79"/>
              </a:rPr>
              <a:t>Eat Smart has been highlighted at national conferences</a:t>
            </a:r>
          </a:p>
          <a:p>
            <a:pPr lvl="0"/>
            <a:r>
              <a:rPr lang="en-US" dirty="0" smtClean="0">
                <a:latin typeface="Narkisim" pitchFamily="34" charset="-79"/>
                <a:cs typeface="Narkisim" pitchFamily="34" charset="-79"/>
              </a:rPr>
              <a:t>The Missouri Council on Activity and Nutrition  (MOCAN) has established Eat Smart as one of its primary goals for Child Care.</a:t>
            </a:r>
          </a:p>
          <a:p>
            <a:pPr lvl="0"/>
            <a:r>
              <a:rPr lang="en-US" dirty="0" smtClean="0">
                <a:latin typeface="Narkisim" pitchFamily="34" charset="-79"/>
                <a:cs typeface="Narkisim" pitchFamily="34" charset="-79"/>
              </a:rPr>
              <a:t>Eat Smart has been recognized by the Food Research and Action Center as a state best practice.</a:t>
            </a:r>
          </a:p>
          <a:p>
            <a:pPr lvl="0"/>
            <a:r>
              <a:rPr lang="en-US" dirty="0" smtClean="0">
                <a:latin typeface="Narkisim" pitchFamily="34" charset="-79"/>
                <a:cs typeface="Narkisim" pitchFamily="34" charset="-79"/>
              </a:rPr>
              <a:t>Eat Smart has been highlighted in CDC’s Early Care and Learning newsletter and in the “Let’s Move Child Care” newsletter.</a:t>
            </a:r>
          </a:p>
          <a:p>
            <a:pPr lvl="0"/>
            <a:r>
              <a:rPr lang="en-US" dirty="0" smtClean="0">
                <a:latin typeface="Narkisim" pitchFamily="34" charset="-79"/>
                <a:cs typeface="Narkisim" pitchFamily="34" charset="-79"/>
              </a:rPr>
              <a:t>In 2014, Eat Smart was awarded the Governor’s Award for Quality and Productivity in the category of Innovation.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Successes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Narkisim" pitchFamily="34" charset="-79"/>
                <a:cs typeface="Narkisim" pitchFamily="34" charset="-79"/>
              </a:rPr>
              <a:t>137 child care centers and 3 family child care homes have been recognized, serving 7,345 children, of which 76% are from low-income families.</a:t>
            </a:r>
          </a:p>
          <a:p>
            <a:pPr>
              <a:buNone/>
            </a:pPr>
            <a:r>
              <a:rPr lang="en-US" dirty="0" smtClean="0">
                <a:latin typeface="Narkisim" pitchFamily="34" charset="-79"/>
                <a:cs typeface="Narkisim" pitchFamily="34" charset="-79"/>
              </a:rPr>
              <a:t> </a:t>
            </a:r>
          </a:p>
          <a:p>
            <a:r>
              <a:rPr lang="en-US" dirty="0" smtClean="0">
                <a:latin typeface="Narkisim" pitchFamily="34" charset="-79"/>
                <a:cs typeface="Narkisim" pitchFamily="34" charset="-79"/>
              </a:rPr>
              <a:t>Training: 736 hours of in-person Eat Smart training to 3,470 individual child care providers from 2010 through 2013.</a:t>
            </a:r>
          </a:p>
          <a:p>
            <a:pPr>
              <a:buNone/>
            </a:pPr>
            <a:r>
              <a:rPr lang="en-US" dirty="0" smtClean="0">
                <a:latin typeface="Narkisim" pitchFamily="34" charset="-79"/>
                <a:cs typeface="Narkisim" pitchFamily="34" charset="-79"/>
              </a:rPr>
              <a:t>      </a:t>
            </a:r>
          </a:p>
          <a:p>
            <a:r>
              <a:rPr lang="en-US" dirty="0" smtClean="0">
                <a:latin typeface="Narkisim" pitchFamily="34" charset="-79"/>
                <a:cs typeface="Narkisim" pitchFamily="34" charset="-79"/>
              </a:rPr>
              <a:t>296 individuals took Eat Smart training on-line.</a:t>
            </a:r>
          </a:p>
          <a:p>
            <a:pPr>
              <a:buNone/>
            </a:pPr>
            <a:r>
              <a:rPr lang="en-US" dirty="0" smtClean="0">
                <a:latin typeface="Narkisim" pitchFamily="34" charset="-79"/>
                <a:cs typeface="Narkisim" pitchFamily="34" charset="-79"/>
              </a:rPr>
              <a:t> </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Evaluation</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Narkisim" pitchFamily="34" charset="-79"/>
                <a:cs typeface="Narkisim" pitchFamily="34" charset="-79"/>
              </a:rPr>
              <a:t>Team Nutrition Coaching Program - 2011 grant period</a:t>
            </a:r>
          </a:p>
          <a:p>
            <a:pPr lvl="1"/>
            <a:r>
              <a:rPr lang="en-US" dirty="0" smtClean="0">
                <a:latin typeface="Narkisim" pitchFamily="34" charset="-79"/>
                <a:cs typeface="Narkisim" pitchFamily="34" charset="-79"/>
              </a:rPr>
              <a:t>66 centers completed the coaching program</a:t>
            </a:r>
          </a:p>
          <a:p>
            <a:pPr lvl="1"/>
            <a:r>
              <a:rPr lang="en-US" dirty="0" smtClean="0">
                <a:latin typeface="Narkisim" pitchFamily="34" charset="-79"/>
                <a:cs typeface="Narkisim" pitchFamily="34" charset="-79"/>
              </a:rPr>
              <a:t>28 have been recognized as Eat Smart</a:t>
            </a:r>
          </a:p>
          <a:p>
            <a:pPr lvl="1"/>
            <a:r>
              <a:rPr lang="en-US" dirty="0" smtClean="0">
                <a:latin typeface="Narkisim" pitchFamily="34" charset="-79"/>
                <a:cs typeface="Narkisim" pitchFamily="34" charset="-79"/>
              </a:rPr>
              <a:t>56% decreased the number of sweet items served at breakfast</a:t>
            </a:r>
          </a:p>
          <a:p>
            <a:pPr lvl="1"/>
            <a:r>
              <a:rPr lang="en-US" dirty="0" smtClean="0">
                <a:latin typeface="Narkisim" pitchFamily="34" charset="-79"/>
                <a:cs typeface="Narkisim" pitchFamily="34" charset="-79"/>
              </a:rPr>
              <a:t>59% increased the number of whole grain foods served at breakfast</a:t>
            </a:r>
          </a:p>
          <a:p>
            <a:pPr lvl="1"/>
            <a:r>
              <a:rPr lang="en-US" dirty="0" smtClean="0">
                <a:latin typeface="Narkisim" pitchFamily="34" charset="-79"/>
                <a:cs typeface="Narkisim" pitchFamily="34" charset="-79"/>
              </a:rPr>
              <a:t>53% increased the number of days they served solid fruit at breakfast instead of fruit juice</a:t>
            </a:r>
          </a:p>
          <a:p>
            <a:pPr lvl="1"/>
            <a:r>
              <a:rPr lang="en-US" dirty="0" smtClean="0">
                <a:latin typeface="Narkisim" pitchFamily="34" charset="-79"/>
                <a:cs typeface="Narkisim" pitchFamily="34" charset="-79"/>
              </a:rPr>
              <a:t>56% increased the number of whole grain foods served at lunch</a:t>
            </a:r>
          </a:p>
          <a:p>
            <a:pPr lvl="1"/>
            <a:r>
              <a:rPr lang="en-US" dirty="0" smtClean="0">
                <a:latin typeface="Narkisim" pitchFamily="34" charset="-79"/>
                <a:cs typeface="Narkisim" pitchFamily="34" charset="-79"/>
              </a:rPr>
              <a:t>56% increased the amount of fresh fruits and vegetables served at lunch</a:t>
            </a:r>
          </a:p>
          <a:p>
            <a:pPr lvl="1"/>
            <a:r>
              <a:rPr lang="en-US" dirty="0" smtClean="0">
                <a:latin typeface="Narkisim" pitchFamily="34" charset="-79"/>
                <a:cs typeface="Narkisim" pitchFamily="34" charset="-79"/>
              </a:rPr>
              <a:t>62% decreased the number of sweet snacks served</a:t>
            </a:r>
          </a:p>
          <a:p>
            <a:pPr lvl="1"/>
            <a:r>
              <a:rPr lang="en-US" dirty="0" smtClean="0">
                <a:latin typeface="Narkisim" pitchFamily="34" charset="-79"/>
                <a:cs typeface="Narkisim" pitchFamily="34" charset="-79"/>
              </a:rPr>
              <a:t>62% increased the amount of fruits and vegetables served at snack</a:t>
            </a:r>
          </a:p>
          <a:p>
            <a:pPr lvl="1"/>
            <a:r>
              <a:rPr lang="en-US" dirty="0" smtClean="0">
                <a:latin typeface="Narkisim" pitchFamily="34" charset="-79"/>
                <a:cs typeface="Narkisim" pitchFamily="34" charset="-79"/>
              </a:rPr>
              <a:t>69% increased the number of whole grain foods served at snack</a:t>
            </a:r>
          </a:p>
          <a:p>
            <a:pPr lvl="1">
              <a:buNone/>
            </a:pPr>
            <a:endParaRPr lang="en-US" dirty="0" smtClean="0">
              <a:latin typeface="Narkisim" pitchFamily="34" charset="-79"/>
              <a:cs typeface="Narkisim" pitchFamily="34" charset="-79"/>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Evaluation</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Narkisim" pitchFamily="34" charset="-79"/>
                <a:cs typeface="Narkisim" pitchFamily="34" charset="-79"/>
              </a:rPr>
              <a:t>CACFP Child Care Wellness Grant - Mini-grants</a:t>
            </a:r>
          </a:p>
          <a:p>
            <a:pPr lvl="1"/>
            <a:r>
              <a:rPr lang="en-US" dirty="0" smtClean="0">
                <a:latin typeface="Narkisim" pitchFamily="34" charset="-79"/>
                <a:cs typeface="Narkisim" pitchFamily="34" charset="-79"/>
              </a:rPr>
              <a:t>75 child care centers, 8 sponsors of centers and 3 sponsors of homes </a:t>
            </a:r>
          </a:p>
          <a:p>
            <a:pPr lvl="1"/>
            <a:r>
              <a:rPr lang="en-US" dirty="0" smtClean="0">
                <a:latin typeface="Narkisim" pitchFamily="34" charset="-79"/>
                <a:cs typeface="Narkisim" pitchFamily="34" charset="-79"/>
              </a:rPr>
              <a:t>Of the 38 tested variables, 26 variables showed to have statistically significant improvements (test p-value &lt;0.05). </a:t>
            </a:r>
          </a:p>
          <a:p>
            <a:pPr lvl="2"/>
            <a:r>
              <a:rPr lang="en-US" dirty="0" smtClean="0">
                <a:latin typeface="Narkisim" pitchFamily="34" charset="-79"/>
                <a:cs typeface="Narkisim" pitchFamily="34" charset="-79"/>
              </a:rPr>
              <a:t>reduced use of high sugar foods </a:t>
            </a:r>
          </a:p>
          <a:p>
            <a:pPr lvl="2"/>
            <a:r>
              <a:rPr lang="en-US" dirty="0" smtClean="0">
                <a:latin typeface="Narkisim" pitchFamily="34" charset="-79"/>
                <a:cs typeface="Narkisim" pitchFamily="34" charset="-79"/>
              </a:rPr>
              <a:t>adults eating with children </a:t>
            </a:r>
          </a:p>
          <a:p>
            <a:pPr lvl="2"/>
            <a:r>
              <a:rPr lang="en-US" dirty="0" smtClean="0">
                <a:latin typeface="Narkisim" pitchFamily="34" charset="-79"/>
                <a:cs typeface="Narkisim" pitchFamily="34" charset="-79"/>
              </a:rPr>
              <a:t>increased use of no-sugar added fruits and vegetables at breakfast, lunch and snack </a:t>
            </a:r>
          </a:p>
          <a:p>
            <a:pPr lvl="2"/>
            <a:r>
              <a:rPr lang="en-US" dirty="0" smtClean="0">
                <a:latin typeface="Narkisim" pitchFamily="34" charset="-79"/>
                <a:cs typeface="Narkisim" pitchFamily="34" charset="-79"/>
              </a:rPr>
              <a:t>healthy celebrations </a:t>
            </a:r>
          </a:p>
          <a:p>
            <a:pPr lvl="2"/>
            <a:r>
              <a:rPr lang="en-US" dirty="0" smtClean="0">
                <a:latin typeface="Narkisim" pitchFamily="34" charset="-79"/>
                <a:cs typeface="Narkisim" pitchFamily="34" charset="-79"/>
              </a:rPr>
              <a:t>family style dining </a:t>
            </a:r>
          </a:p>
          <a:p>
            <a:pPr lvl="2"/>
            <a:r>
              <a:rPr lang="en-US" dirty="0" smtClean="0">
                <a:latin typeface="Narkisim" pitchFamily="34" charset="-79"/>
                <a:cs typeface="Narkisim" pitchFamily="34" charset="-79"/>
              </a:rPr>
              <a:t>increased use of whole grains at breakfast, lunch and snack </a:t>
            </a:r>
          </a:p>
          <a:p>
            <a:pPr lvl="2"/>
            <a:r>
              <a:rPr lang="en-US" dirty="0" smtClean="0">
                <a:latin typeface="Narkisim" pitchFamily="34" charset="-79"/>
                <a:cs typeface="Narkisim" pitchFamily="34" charset="-79"/>
              </a:rPr>
              <a:t>written policies</a:t>
            </a:r>
            <a:endParaRPr lang="en-US" dirty="0">
              <a:latin typeface="Narkisim" pitchFamily="34" charset="-79"/>
              <a:cs typeface="Narkisim" pitchFamily="34" charset="-79"/>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Information</a:t>
            </a:r>
            <a:endParaRPr lang="en-US" dirty="0"/>
          </a:p>
        </p:txBody>
      </p:sp>
      <p:sp>
        <p:nvSpPr>
          <p:cNvPr id="3" name="Content Placeholder 2"/>
          <p:cNvSpPr>
            <a:spLocks noGrp="1"/>
          </p:cNvSpPr>
          <p:nvPr>
            <p:ph idx="1"/>
          </p:nvPr>
        </p:nvSpPr>
        <p:spPr/>
        <p:txBody>
          <a:bodyPr/>
          <a:lstStyle/>
          <a:p>
            <a:r>
              <a:rPr lang="en-US" dirty="0" smtClean="0">
                <a:latin typeface="Narkisim" pitchFamily="34" charset="-79"/>
                <a:cs typeface="Narkisim" pitchFamily="34" charset="-79"/>
              </a:rPr>
              <a:t>Questions?</a:t>
            </a:r>
          </a:p>
          <a:p>
            <a:pPr>
              <a:buNone/>
            </a:pPr>
            <a:endParaRPr lang="en-US" dirty="0" smtClean="0">
              <a:latin typeface="Narkisim" pitchFamily="34" charset="-79"/>
              <a:cs typeface="Narkisim" pitchFamily="34" charset="-79"/>
            </a:endParaRPr>
          </a:p>
          <a:p>
            <a:pPr algn="ctr">
              <a:buNone/>
            </a:pPr>
            <a:r>
              <a:rPr lang="en-US" dirty="0" smtClean="0">
                <a:latin typeface="Narkisim" pitchFamily="34" charset="-79"/>
                <a:cs typeface="Narkisim" pitchFamily="34" charset="-79"/>
                <a:hlinkClick r:id="rId2"/>
              </a:rPr>
              <a:t>ann.mccormack@health.mo.gov</a:t>
            </a:r>
            <a:r>
              <a:rPr lang="en-US" dirty="0" smtClean="0">
                <a:latin typeface="Narkisim" pitchFamily="34" charset="-79"/>
                <a:cs typeface="Narkisim" pitchFamily="34" charset="-79"/>
              </a:rPr>
              <a:t> </a:t>
            </a:r>
          </a:p>
          <a:p>
            <a:pPr algn="ctr">
              <a:buNone/>
            </a:pPr>
            <a:endParaRPr lang="en-US" dirty="0" smtClean="0">
              <a:latin typeface="Narkisim" pitchFamily="34" charset="-79"/>
              <a:cs typeface="Narkisim" pitchFamily="34" charset="-79"/>
            </a:endParaRPr>
          </a:p>
          <a:p>
            <a:pPr algn="ctr">
              <a:buNone/>
            </a:pPr>
            <a:r>
              <a:rPr lang="en-US" dirty="0" smtClean="0">
                <a:latin typeface="Narkisim" pitchFamily="34" charset="-79"/>
                <a:cs typeface="Narkisim" pitchFamily="34" charset="-79"/>
              </a:rPr>
              <a:t>Website:</a:t>
            </a:r>
          </a:p>
          <a:p>
            <a:pPr algn="ctr">
              <a:buNone/>
            </a:pPr>
            <a:endParaRPr lang="en-US" dirty="0" smtClean="0">
              <a:latin typeface="Narkisim" pitchFamily="34" charset="-79"/>
              <a:cs typeface="Narkisim" pitchFamily="34" charset="-79"/>
            </a:endParaRPr>
          </a:p>
          <a:p>
            <a:pPr algn="ctr">
              <a:buNone/>
            </a:pPr>
            <a:r>
              <a:rPr lang="en-US" dirty="0" smtClean="0">
                <a:latin typeface="Narkisim" pitchFamily="34" charset="-79"/>
                <a:cs typeface="Narkisim" pitchFamily="34" charset="-79"/>
                <a:hlinkClick r:id="rId3"/>
              </a:rPr>
              <a:t>www.health.mo.gov/eatsmart</a:t>
            </a:r>
            <a:endParaRPr lang="en-US" dirty="0" smtClean="0">
              <a:latin typeface="Narkisim" pitchFamily="34" charset="-79"/>
              <a:cs typeface="Narkisim" pitchFamily="34" charset="-79"/>
            </a:endParaRPr>
          </a:p>
          <a:p>
            <a:pPr algn="ctr">
              <a:buNone/>
            </a:pPr>
            <a:r>
              <a:rPr lang="en-US" dirty="0" smtClean="0">
                <a:latin typeface="Narkisim" pitchFamily="34" charset="-79"/>
                <a:cs typeface="Narkisim" pitchFamily="34" charset="-79"/>
                <a:hlinkClick r:id="rId4"/>
              </a:rPr>
              <a:t>www.health.mo.gov/movesmart</a:t>
            </a:r>
            <a:r>
              <a:rPr lang="en-US" dirty="0" smtClean="0">
                <a:latin typeface="Narkisim" pitchFamily="34" charset="-79"/>
                <a:cs typeface="Narkisim" pitchFamily="34" charset="-79"/>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4800" dirty="0" smtClean="0">
                <a:latin typeface="Aharoni" pitchFamily="2" charset="-79"/>
                <a:cs typeface="Aharoni" pitchFamily="2" charset="-79"/>
              </a:rPr>
              <a:t>Purpose:</a:t>
            </a:r>
          </a:p>
        </p:txBody>
      </p:sp>
      <p:sp>
        <p:nvSpPr>
          <p:cNvPr id="3" name="Content Placeholder 2"/>
          <p:cNvSpPr>
            <a:spLocks noGrp="1"/>
          </p:cNvSpPr>
          <p:nvPr>
            <p:ph idx="1"/>
          </p:nvPr>
        </p:nvSpPr>
        <p:spPr>
          <a:xfrm>
            <a:off x="914400" y="2133600"/>
            <a:ext cx="7772400" cy="4236240"/>
          </a:xfrm>
        </p:spPr>
        <p:txBody>
          <a:bodyPr>
            <a:normAutofit/>
          </a:bodyPr>
          <a:lstStyle/>
          <a:p>
            <a:r>
              <a:rPr lang="en-US" dirty="0" smtClean="0">
                <a:latin typeface="Narkisim" pitchFamily="34" charset="-79"/>
                <a:cs typeface="Narkisim" pitchFamily="34" charset="-79"/>
              </a:rPr>
              <a:t>Prepare child care facilities for the new CACFP meal pattern</a:t>
            </a:r>
          </a:p>
          <a:p>
            <a:r>
              <a:rPr lang="en-US" dirty="0" smtClean="0">
                <a:latin typeface="Narkisim" pitchFamily="34" charset="-79"/>
                <a:cs typeface="Narkisim" pitchFamily="34" charset="-79"/>
              </a:rPr>
              <a:t>Address childhood obesity</a:t>
            </a:r>
          </a:p>
          <a:p>
            <a:pPr>
              <a:buNone/>
            </a:pPr>
            <a:endParaRPr lang="en-US" dirty="0" smtClean="0">
              <a:latin typeface="Narkisim" pitchFamily="34" charset="-79"/>
              <a:cs typeface="Narkisim" pitchFamily="34" charset="-79"/>
            </a:endParaRPr>
          </a:p>
        </p:txBody>
      </p:sp>
      <p:pic>
        <p:nvPicPr>
          <p:cNvPr id="6" name="Picture 5" descr="apple.jpg"/>
          <p:cNvPicPr/>
          <p:nvPr/>
        </p:nvPicPr>
        <p:blipFill>
          <a:blip r:embed="rId2" cstate="print"/>
          <a:stretch>
            <a:fillRect/>
          </a:stretch>
        </p:blipFill>
        <p:spPr>
          <a:xfrm>
            <a:off x="457200" y="6019800"/>
            <a:ext cx="8229600" cy="578966"/>
          </a:xfrm>
          <a:prstGeom prst="rect">
            <a:avLst/>
          </a:prstGeom>
        </p:spPr>
      </p:pic>
      <p:pic>
        <p:nvPicPr>
          <p:cNvPr id="5" name="Picture 5" descr="overweight child watching television eating chips"/>
          <p:cNvPicPr>
            <a:picLocks noChangeAspect="1" noChangeArrowheads="1"/>
          </p:cNvPicPr>
          <p:nvPr/>
        </p:nvPicPr>
        <p:blipFill>
          <a:blip r:embed="rId3" cstate="print"/>
          <a:srcRect/>
          <a:stretch>
            <a:fillRect/>
          </a:stretch>
        </p:blipFill>
        <p:spPr bwMode="auto">
          <a:xfrm>
            <a:off x="1066800" y="3886200"/>
            <a:ext cx="3124200" cy="2017713"/>
          </a:xfrm>
          <a:prstGeom prst="rect">
            <a:avLst/>
          </a:prstGeom>
          <a:noFill/>
          <a:ln w="9525">
            <a:noFill/>
            <a:miter lim="800000"/>
            <a:headEnd/>
            <a:tailEnd/>
          </a:ln>
          <a:effectLst/>
        </p:spPr>
      </p:pic>
      <p:pic>
        <p:nvPicPr>
          <p:cNvPr id="7" name="Picture 1030" descr="J:\Work Files\Pictures\fatbabies.jpg"/>
          <p:cNvPicPr>
            <a:picLocks noChangeAspect="1" noChangeArrowheads="1"/>
          </p:cNvPicPr>
          <p:nvPr/>
        </p:nvPicPr>
        <p:blipFill>
          <a:blip r:embed="rId4" cstate="print"/>
          <a:srcRect/>
          <a:stretch>
            <a:fillRect/>
          </a:stretch>
        </p:blipFill>
        <p:spPr bwMode="auto">
          <a:xfrm>
            <a:off x="6019799" y="3200400"/>
            <a:ext cx="2493645" cy="2514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9" presetClass="emph" presetSubtype="0"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a:bodyPr>
          <a:lstStyle/>
          <a:p>
            <a:r>
              <a:rPr lang="en-US" sz="4800" dirty="0" smtClean="0">
                <a:latin typeface="Aharoni" pitchFamily="2" charset="-79"/>
                <a:cs typeface="Aharoni" pitchFamily="2" charset="-79"/>
              </a:rPr>
              <a:t>Foundation for Eat Smart:</a:t>
            </a:r>
            <a:endParaRPr lang="en-US" sz="4800" dirty="0"/>
          </a:p>
        </p:txBody>
      </p:sp>
      <p:sp>
        <p:nvSpPr>
          <p:cNvPr id="3" name="Content Placeholder 2"/>
          <p:cNvSpPr>
            <a:spLocks noGrp="1"/>
          </p:cNvSpPr>
          <p:nvPr>
            <p:ph idx="1"/>
          </p:nvPr>
        </p:nvSpPr>
        <p:spPr>
          <a:xfrm>
            <a:off x="457200" y="1828800"/>
            <a:ext cx="4724400" cy="4328160"/>
          </a:xfrm>
        </p:spPr>
        <p:txBody>
          <a:bodyPr>
            <a:normAutofit lnSpcReduction="10000"/>
          </a:bodyPr>
          <a:lstStyle/>
          <a:p>
            <a:pPr lvl="1"/>
            <a:r>
              <a:rPr lang="en-US" sz="3200" dirty="0" smtClean="0">
                <a:latin typeface="Narkisim" pitchFamily="34" charset="-79"/>
                <a:cs typeface="Narkisim" pitchFamily="34" charset="-79"/>
              </a:rPr>
              <a:t>Institute of Medicine recommendations for the CACFP - “Aligning Dietary Guidance for All”</a:t>
            </a:r>
          </a:p>
          <a:p>
            <a:pPr lvl="1"/>
            <a:r>
              <a:rPr lang="en-US" sz="3600" dirty="0" smtClean="0">
                <a:latin typeface="Narkisim" pitchFamily="34" charset="-79"/>
                <a:cs typeface="Narkisim" pitchFamily="34" charset="-79"/>
              </a:rPr>
              <a:t>2010 Dietary Guidelines for Americans</a:t>
            </a:r>
            <a:endParaRPr lang="en-US" sz="3600" dirty="0"/>
          </a:p>
        </p:txBody>
      </p:sp>
      <p:pic>
        <p:nvPicPr>
          <p:cNvPr id="4" name="Picture 3" descr="apple.jpg"/>
          <p:cNvPicPr/>
          <p:nvPr/>
        </p:nvPicPr>
        <p:blipFill>
          <a:blip r:embed="rId2" cstate="print"/>
          <a:stretch>
            <a:fillRect/>
          </a:stretch>
        </p:blipFill>
        <p:spPr>
          <a:xfrm>
            <a:off x="457200" y="6019800"/>
            <a:ext cx="8229600" cy="578966"/>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257800" y="1828800"/>
            <a:ext cx="3299675" cy="399619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How Eat Smart Works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dirty="0" smtClean="0">
                <a:latin typeface="Narkisim" pitchFamily="34" charset="-79"/>
                <a:cs typeface="Narkisim" pitchFamily="34" charset="-79"/>
              </a:rPr>
              <a:t>Voluntary program</a:t>
            </a:r>
          </a:p>
          <a:p>
            <a:r>
              <a:rPr lang="en-US" dirty="0" smtClean="0">
                <a:latin typeface="Narkisim" pitchFamily="34" charset="-79"/>
                <a:cs typeface="Narkisim" pitchFamily="34" charset="-79"/>
              </a:rPr>
              <a:t>Centers apply by submitting menus and supporting documentation</a:t>
            </a:r>
          </a:p>
          <a:p>
            <a:r>
              <a:rPr lang="en-US" dirty="0" smtClean="0">
                <a:latin typeface="Narkisim" pitchFamily="34" charset="-79"/>
                <a:cs typeface="Narkisim" pitchFamily="34" charset="-79"/>
              </a:rPr>
              <a:t>Program staff conduct an on-site assessment</a:t>
            </a:r>
          </a:p>
          <a:p>
            <a:r>
              <a:rPr lang="en-US" dirty="0" smtClean="0">
                <a:latin typeface="Narkisim" pitchFamily="34" charset="-79"/>
                <a:cs typeface="Narkisim" pitchFamily="34" charset="-79"/>
              </a:rPr>
              <a:t>Programs receive recognition</a:t>
            </a:r>
          </a:p>
          <a:p>
            <a:pPr>
              <a:buNone/>
            </a:pPr>
            <a:endParaRPr lang="en-US" dirty="0"/>
          </a:p>
        </p:txBody>
      </p:sp>
      <p:pic>
        <p:nvPicPr>
          <p:cNvPr id="4" name="Content Placeholder 4" descr="apple.jpg"/>
          <p:cNvPicPr>
            <a:picLocks/>
          </p:cNvPicPr>
          <p:nvPr/>
        </p:nvPicPr>
        <p:blipFill>
          <a:blip r:embed="rId2" cstate="print"/>
          <a:stretch>
            <a:fillRect/>
          </a:stretch>
        </p:blipFill>
        <p:spPr>
          <a:xfrm>
            <a:off x="685800" y="5867400"/>
            <a:ext cx="7787640" cy="6736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How do we change behavior?</a:t>
            </a:r>
            <a:endParaRPr lang="en-US" dirty="0">
              <a:latin typeface="Aharoni" pitchFamily="2" charset="-79"/>
              <a:cs typeface="Aharoni" pitchFamily="2" charset="-79"/>
            </a:endParaRPr>
          </a:p>
        </p:txBody>
      </p:sp>
      <p:pic>
        <p:nvPicPr>
          <p:cNvPr id="4" name="Content Placeholder 4" descr="apple.jpg"/>
          <p:cNvPicPr>
            <a:picLocks noGrp="1"/>
          </p:cNvPicPr>
          <p:nvPr>
            <p:ph idx="1"/>
          </p:nvPr>
        </p:nvPicPr>
        <p:blipFill>
          <a:blip r:embed="rId2" cstate="print"/>
          <a:stretch>
            <a:fillRect/>
          </a:stretch>
        </p:blipFill>
        <p:spPr>
          <a:xfrm>
            <a:off x="609600" y="5867400"/>
            <a:ext cx="7787640" cy="673608"/>
          </a:xfrm>
          <a:prstGeom prst="rect">
            <a:avLst/>
          </a:prstGeom>
        </p:spPr>
      </p:pic>
      <p:grpSp>
        <p:nvGrpSpPr>
          <p:cNvPr id="5" name="Group 4"/>
          <p:cNvGrpSpPr/>
          <p:nvPr/>
        </p:nvGrpSpPr>
        <p:grpSpPr>
          <a:xfrm>
            <a:off x="838200" y="1676400"/>
            <a:ext cx="7534275" cy="3962400"/>
            <a:chOff x="1295400" y="2438400"/>
            <a:chExt cx="7305675" cy="3952875"/>
          </a:xfrm>
        </p:grpSpPr>
        <p:sp>
          <p:nvSpPr>
            <p:cNvPr id="6" name="AutoShape 3"/>
            <p:cNvSpPr>
              <a:spLocks noChangeArrowheads="1"/>
            </p:cNvSpPr>
            <p:nvPr/>
          </p:nvSpPr>
          <p:spPr bwMode="auto">
            <a:xfrm>
              <a:off x="2286000" y="2971800"/>
              <a:ext cx="4572000" cy="2667000"/>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dirty="0"/>
            </a:p>
          </p:txBody>
        </p:sp>
        <p:sp>
          <p:nvSpPr>
            <p:cNvPr id="7" name="WordArt 4"/>
            <p:cNvSpPr>
              <a:spLocks noChangeArrowheads="1" noChangeShapeType="1" noTextEdit="1"/>
            </p:cNvSpPr>
            <p:nvPr/>
          </p:nvSpPr>
          <p:spPr bwMode="auto">
            <a:xfrm>
              <a:off x="3962400" y="2438400"/>
              <a:ext cx="1200150" cy="523875"/>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latin typeface="Arial"/>
                  <a:cs typeface="Arial"/>
                </a:rPr>
                <a:t>Policy</a:t>
              </a:r>
            </a:p>
          </p:txBody>
        </p:sp>
        <p:sp>
          <p:nvSpPr>
            <p:cNvPr id="8" name="WordArt 5"/>
            <p:cNvSpPr>
              <a:spLocks noChangeArrowheads="1" noChangeShapeType="1" noTextEdit="1"/>
            </p:cNvSpPr>
            <p:nvPr/>
          </p:nvSpPr>
          <p:spPr bwMode="auto">
            <a:xfrm>
              <a:off x="6934200" y="5791200"/>
              <a:ext cx="1666875" cy="447675"/>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latin typeface="Arial"/>
                  <a:cs typeface="Arial"/>
                </a:rPr>
                <a:t>Behavior</a:t>
              </a:r>
            </a:p>
          </p:txBody>
        </p:sp>
        <p:sp>
          <p:nvSpPr>
            <p:cNvPr id="9" name="WordArt 6"/>
            <p:cNvSpPr>
              <a:spLocks noChangeArrowheads="1" noChangeShapeType="1" noTextEdit="1"/>
            </p:cNvSpPr>
            <p:nvPr/>
          </p:nvSpPr>
          <p:spPr bwMode="auto">
            <a:xfrm>
              <a:off x="1295400" y="5867400"/>
              <a:ext cx="2057400" cy="523875"/>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latin typeface="Arial"/>
                  <a:cs typeface="Arial"/>
                </a:rPr>
                <a:t>Environment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Evidence Base</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lvl="1"/>
            <a:r>
              <a:rPr lang="en-US" dirty="0" smtClean="0">
                <a:latin typeface="Narkisim" pitchFamily="34" charset="-79"/>
                <a:cs typeface="Narkisim" pitchFamily="34" charset="-79"/>
              </a:rPr>
              <a:t>Consume fat free or low-fat milk</a:t>
            </a:r>
          </a:p>
          <a:p>
            <a:pPr lvl="1"/>
            <a:r>
              <a:rPr lang="en-US" dirty="0" smtClean="0">
                <a:latin typeface="Narkisim" pitchFamily="34" charset="-79"/>
                <a:cs typeface="Narkisim" pitchFamily="34" charset="-79"/>
              </a:rPr>
              <a:t>Increase consumption of fruits and vegetables</a:t>
            </a:r>
          </a:p>
          <a:p>
            <a:pPr lvl="1"/>
            <a:r>
              <a:rPr lang="en-US" dirty="0" smtClean="0">
                <a:latin typeface="Narkisim" pitchFamily="34" charset="-79"/>
                <a:cs typeface="Narkisim" pitchFamily="34" charset="-79"/>
              </a:rPr>
              <a:t>Choose whole grains;  Limit refined grains </a:t>
            </a:r>
          </a:p>
          <a:p>
            <a:pPr lvl="1"/>
            <a:r>
              <a:rPr lang="en-US" dirty="0" smtClean="0">
                <a:latin typeface="Narkisim" pitchFamily="34" charset="-79"/>
                <a:cs typeface="Narkisim" pitchFamily="34" charset="-79"/>
              </a:rPr>
              <a:t>Consume lean meats and reduce consumption of trans fat and saturated fat.</a:t>
            </a:r>
          </a:p>
          <a:p>
            <a:pPr lvl="1"/>
            <a:r>
              <a:rPr lang="en-US" dirty="0" smtClean="0">
                <a:latin typeface="Narkisim" pitchFamily="34" charset="-79"/>
                <a:cs typeface="Narkisim" pitchFamily="34" charset="-79"/>
              </a:rPr>
              <a:t>Avoid added sugars and sugar sweetened beverages</a:t>
            </a:r>
          </a:p>
          <a:p>
            <a:endParaRPr lang="en-US" dirty="0"/>
          </a:p>
        </p:txBody>
      </p:sp>
      <p:pic>
        <p:nvPicPr>
          <p:cNvPr id="4" name="Content Placeholder 4" descr="apple.jpg"/>
          <p:cNvPicPr>
            <a:picLocks/>
          </p:cNvPicPr>
          <p:nvPr/>
        </p:nvPicPr>
        <p:blipFill>
          <a:blip r:embed="rId2" cstate="print"/>
          <a:stretch>
            <a:fillRect/>
          </a:stretch>
        </p:blipFill>
        <p:spPr>
          <a:xfrm>
            <a:off x="609600" y="5867400"/>
            <a:ext cx="7787640" cy="6736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Eat Smart Principles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pPr marL="457200" indent="-457200">
              <a:buBlip>
                <a:blip r:embed="rId2"/>
              </a:buBlip>
            </a:pPr>
            <a:r>
              <a:rPr lang="en-US" sz="2800" dirty="0" smtClean="0">
                <a:latin typeface="Narkisim" pitchFamily="34" charset="-79"/>
                <a:cs typeface="Narkisim" pitchFamily="34" charset="-79"/>
              </a:rPr>
              <a:t>Broad dietary recommendations to challenge child care providers to make nutrient dense foods available</a:t>
            </a:r>
          </a:p>
          <a:p>
            <a:pPr marL="457200" lvl="2" indent="-457200">
              <a:lnSpc>
                <a:spcPct val="100000"/>
              </a:lnSpc>
              <a:spcBef>
                <a:spcPts val="0"/>
              </a:spcBef>
              <a:buBlip>
                <a:blip r:embed="rId2"/>
              </a:buBlip>
            </a:pPr>
            <a:endParaRPr lang="en-US" sz="2800" dirty="0" smtClean="0">
              <a:latin typeface="Narkisim" pitchFamily="34" charset="-79"/>
              <a:cs typeface="Narkisim" pitchFamily="34" charset="-79"/>
            </a:endParaRPr>
          </a:p>
          <a:p>
            <a:pPr marL="457200" indent="-457200">
              <a:buBlip>
                <a:blip r:embed="rId2"/>
              </a:buBlip>
            </a:pPr>
            <a:r>
              <a:rPr lang="en-US" sz="2800" dirty="0" smtClean="0">
                <a:latin typeface="Narkisim" pitchFamily="34" charset="-79"/>
                <a:cs typeface="Narkisim" pitchFamily="34" charset="-79"/>
              </a:rPr>
              <a:t>Support policies that create a healthy nutrition environment</a:t>
            </a:r>
          </a:p>
          <a:p>
            <a:pPr marL="457200" indent="-457200"/>
            <a:endParaRPr lang="en-US" sz="2800" dirty="0" smtClean="0">
              <a:latin typeface="Narkisim" pitchFamily="34" charset="-79"/>
              <a:cs typeface="Narkisim" pitchFamily="34" charset="-79"/>
            </a:endParaRPr>
          </a:p>
          <a:p>
            <a:pPr marL="457200" indent="-457200">
              <a:buBlip>
                <a:blip r:embed="rId2"/>
              </a:buBlip>
            </a:pPr>
            <a:r>
              <a:rPr lang="en-US" sz="2800" dirty="0" smtClean="0">
                <a:latin typeface="Narkisim" pitchFamily="34" charset="-79"/>
                <a:cs typeface="Narkisim" pitchFamily="34" charset="-79"/>
              </a:rPr>
              <a:t>A voluntary program f</a:t>
            </a:r>
            <a:r>
              <a:rPr lang="en-US" sz="2800" dirty="0" smtClean="0">
                <a:latin typeface="Narkisim" pitchFamily="34" charset="-79"/>
                <a:cs typeface="Narkisim" pitchFamily="34" charset="-79"/>
              </a:rPr>
              <a:t>or </a:t>
            </a:r>
            <a:r>
              <a:rPr lang="en-US" sz="2800" dirty="0" smtClean="0">
                <a:latin typeface="Narkisim" pitchFamily="34" charset="-79"/>
                <a:cs typeface="Narkisim" pitchFamily="34" charset="-79"/>
              </a:rPr>
              <a:t>any facility, large or </a:t>
            </a:r>
            <a:r>
              <a:rPr lang="en-US" sz="2800" dirty="0" smtClean="0">
                <a:latin typeface="Narkisim" pitchFamily="34" charset="-79"/>
                <a:cs typeface="Narkisim" pitchFamily="34" charset="-79"/>
              </a:rPr>
              <a:t>small</a:t>
            </a:r>
            <a:endParaRPr lang="en-US" sz="2800" dirty="0" smtClean="0">
              <a:latin typeface="Narkisim" pitchFamily="34" charset="-79"/>
              <a:cs typeface="Narkisim" pitchFamily="34" charset="-79"/>
            </a:endParaRPr>
          </a:p>
          <a:p>
            <a:endParaRPr lang="en-US" dirty="0"/>
          </a:p>
        </p:txBody>
      </p:sp>
      <p:pic>
        <p:nvPicPr>
          <p:cNvPr id="4" name="Content Placeholder 4" descr="apple.jpg"/>
          <p:cNvPicPr>
            <a:picLocks/>
          </p:cNvPicPr>
          <p:nvPr/>
        </p:nvPicPr>
        <p:blipFill>
          <a:blip r:embed="rId3" cstate="print"/>
          <a:stretch>
            <a:fillRect/>
          </a:stretch>
        </p:blipFill>
        <p:spPr>
          <a:xfrm>
            <a:off x="609600" y="5867400"/>
            <a:ext cx="7787640" cy="67360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699</TotalTime>
  <Words>1095</Words>
  <Application>Microsoft Office PowerPoint</Application>
  <PresentationFormat>On-screen Show (4:3)</PresentationFormat>
  <Paragraphs>209</Paragraphs>
  <Slides>36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Module</vt:lpstr>
      <vt:lpstr>Acrobat Document</vt:lpstr>
      <vt:lpstr>Partnering to Improve Nutrition and Physical Activity Practices in Child Care  </vt:lpstr>
      <vt:lpstr>Objectives:</vt:lpstr>
      <vt:lpstr>Slide 3</vt:lpstr>
      <vt:lpstr>Purpose:</vt:lpstr>
      <vt:lpstr>Foundation for Eat Smart:</vt:lpstr>
      <vt:lpstr>How Eat Smart Works</vt:lpstr>
      <vt:lpstr>How do we change behavior?</vt:lpstr>
      <vt:lpstr>Evidence Base</vt:lpstr>
      <vt:lpstr>Eat Smart Principles</vt:lpstr>
      <vt:lpstr>Levels of Recognition</vt:lpstr>
      <vt:lpstr>Benefits to Child Care </vt:lpstr>
      <vt:lpstr>Breakfast Standards</vt:lpstr>
      <vt:lpstr>Lunch and Supper Standards</vt:lpstr>
      <vt:lpstr>Snack Standards</vt:lpstr>
      <vt:lpstr>Overall Menu Standards</vt:lpstr>
      <vt:lpstr>Nutrition Environment</vt:lpstr>
      <vt:lpstr>Division of Responsibility</vt:lpstr>
      <vt:lpstr>Nutrition Environment Standards</vt:lpstr>
      <vt:lpstr>Recognition</vt:lpstr>
      <vt:lpstr>Slide 20</vt:lpstr>
      <vt:lpstr>MOve Smart</vt:lpstr>
      <vt:lpstr>Core MOve Smart Standards</vt:lpstr>
      <vt:lpstr>Recognition Level Standards</vt:lpstr>
      <vt:lpstr>Recognition Level Standards </vt:lpstr>
      <vt:lpstr>Benefits to Child Care</vt:lpstr>
      <vt:lpstr>Partnerships</vt:lpstr>
      <vt:lpstr>Partnerships</vt:lpstr>
      <vt:lpstr>Partnerships</vt:lpstr>
      <vt:lpstr>Partnerships</vt:lpstr>
      <vt:lpstr>Partnerships</vt:lpstr>
      <vt:lpstr>Future Projects</vt:lpstr>
      <vt:lpstr>Successes</vt:lpstr>
      <vt:lpstr>Successes</vt:lpstr>
      <vt:lpstr>Evaluation</vt:lpstr>
      <vt:lpstr>Evaluation</vt:lpstr>
      <vt:lpstr>For Information</vt:lpstr>
    </vt:vector>
  </TitlesOfParts>
  <Company>State of Missouri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for a  Healthier Missouri</dc:title>
  <dc:creator>Gaines1</dc:creator>
  <cp:lastModifiedBy>mccora</cp:lastModifiedBy>
  <cp:revision>64</cp:revision>
  <dcterms:created xsi:type="dcterms:W3CDTF">2014-09-05T15:26:02Z</dcterms:created>
  <dcterms:modified xsi:type="dcterms:W3CDTF">2014-10-14T16:40:22Z</dcterms:modified>
</cp:coreProperties>
</file>