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notesMasterIdLst>
    <p:notesMasterId r:id="rId8"/>
  </p:notesMasterIdLst>
  <p:sldIdLst>
    <p:sldId id="263" r:id="rId2"/>
    <p:sldId id="258" r:id="rId3"/>
    <p:sldId id="256" r:id="rId4"/>
    <p:sldId id="260" r:id="rId5"/>
    <p:sldId id="261" r:id="rId6"/>
    <p:sldId id="262"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37" autoAdjust="0"/>
  </p:normalViewPr>
  <p:slideViewPr>
    <p:cSldViewPr>
      <p:cViewPr varScale="1">
        <p:scale>
          <a:sx n="53" d="100"/>
          <a:sy n="53" d="100"/>
        </p:scale>
        <p:origin x="-1639"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55C2790-20E9-4149-88A7-B3CE13AE68CD}" type="datetimeFigureOut">
              <a:rPr lang="en-US" smtClean="0"/>
              <a:t>10/14/2016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5438E2C-A479-455F-90EA-51DF00A4E1B2}" type="slidenum">
              <a:rPr lang="en-US" smtClean="0"/>
              <a:t>‹#›</a:t>
            </a:fld>
            <a:endParaRPr lang="en-US"/>
          </a:p>
        </p:txBody>
      </p:sp>
    </p:spTree>
    <p:extLst>
      <p:ext uri="{BB962C8B-B14F-4D97-AF65-F5344CB8AC3E}">
        <p14:creationId xmlns:p14="http://schemas.microsoft.com/office/powerpoint/2010/main" val="171082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38E2C-A479-455F-90EA-51DF00A4E1B2}" type="slidenum">
              <a:rPr lang="en-US" smtClean="0"/>
              <a:t>2</a:t>
            </a:fld>
            <a:endParaRPr lang="en-US"/>
          </a:p>
        </p:txBody>
      </p:sp>
    </p:spTree>
    <p:extLst>
      <p:ext uri="{BB962C8B-B14F-4D97-AF65-F5344CB8AC3E}">
        <p14:creationId xmlns:p14="http://schemas.microsoft.com/office/powerpoint/2010/main" val="26611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 1. In a large stockpot, combine 4 cups of water with ½ teaspoon salt and the juice from 1½ lemons. Bring to a boil over medium-high heat and add the chicken. Cover with a lid, reduce heat, and simmer for 10 minutes or until the chicken is cooked through. Drain the water and shred the chicken. 2. Meanwhile, in a large bowl, combine the avocado with the Greek yogurt. Add the almonds, raisins, apple, chia seeds, celery, green onions, and remaining lemon juice and salt. Add the chicken and mix well. 3. Dividing evenly, spread the chicken mixture on a tortilla or in the cucumber slices and roll up. Slice the tortilla into bite-sized pieces or secure the cucumbers with a toothpick. Serve with grapes or your favorite fruit or veggie! Cannon’s California Rolls </a:t>
            </a:r>
          </a:p>
          <a:p>
            <a:endParaRPr lang="en-US" dirty="0" smtClean="0"/>
          </a:p>
          <a:p>
            <a:r>
              <a:rPr lang="en-US" dirty="0" smtClean="0"/>
              <a:t>INGREDIENTS 1 teaspoon salt Juice of 2 fresh lemons 1 ½ pounds chicken tenders 1 avocado, peeled, pitted, and thinly sliced ½ cup low-fat Greek yogurt ½ cup toasted sliced almonds ¼ cup raisins 1 apple, peeled, cored, and chopped 2 teaspoons chia seeds 1 celery stalk, finely chopped 2 green onions, peeled and thinly sliced 8 whole-wheat tortillas or thin, wide slices of cucumber</a:t>
            </a:r>
            <a:endParaRPr lang="en-US" dirty="0"/>
          </a:p>
        </p:txBody>
      </p:sp>
      <p:sp>
        <p:nvSpPr>
          <p:cNvPr id="4" name="Slide Number Placeholder 3"/>
          <p:cNvSpPr>
            <a:spLocks noGrp="1"/>
          </p:cNvSpPr>
          <p:nvPr>
            <p:ph type="sldNum" sz="quarter" idx="10"/>
          </p:nvPr>
        </p:nvSpPr>
        <p:spPr/>
        <p:txBody>
          <a:bodyPr/>
          <a:lstStyle/>
          <a:p>
            <a:fld id="{45438E2C-A479-455F-90EA-51DF00A4E1B2}" type="slidenum">
              <a:rPr lang="en-US" smtClean="0"/>
              <a:t>3</a:t>
            </a:fld>
            <a:endParaRPr lang="en-US"/>
          </a:p>
        </p:txBody>
      </p:sp>
    </p:spTree>
    <p:extLst>
      <p:ext uri="{BB962C8B-B14F-4D97-AF65-F5344CB8AC3E}">
        <p14:creationId xmlns:p14="http://schemas.microsoft.com/office/powerpoint/2010/main" val="338377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38E2C-A479-455F-90EA-51DF00A4E1B2}" type="slidenum">
              <a:rPr lang="en-US" smtClean="0"/>
              <a:t>4</a:t>
            </a:fld>
            <a:endParaRPr lang="en-US"/>
          </a:p>
        </p:txBody>
      </p:sp>
    </p:spTree>
    <p:extLst>
      <p:ext uri="{BB962C8B-B14F-4D97-AF65-F5344CB8AC3E}">
        <p14:creationId xmlns:p14="http://schemas.microsoft.com/office/powerpoint/2010/main" val="268844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STEEL CUT OATMEAL WAFFLES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Rolled Oats: 1-1/2 cup</a:t>
            </a:r>
          </a:p>
          <a:p>
            <a:r>
              <a:rPr lang="en-US" sz="1200" kern="1200" dirty="0" smtClean="0">
                <a:solidFill>
                  <a:schemeClr val="tx1"/>
                </a:solidFill>
                <a:effectLst/>
                <a:latin typeface="+mn-lt"/>
                <a:ea typeface="+mn-ea"/>
                <a:cs typeface="+mn-cs"/>
              </a:rPr>
              <a:t>Steel Cut Oatmeal: 3/4 cup</a:t>
            </a:r>
          </a:p>
          <a:p>
            <a:r>
              <a:rPr lang="en-US" sz="1200" kern="1200" dirty="0" smtClean="0">
                <a:solidFill>
                  <a:schemeClr val="tx1"/>
                </a:solidFill>
                <a:effectLst/>
                <a:latin typeface="+mn-lt"/>
                <a:ea typeface="+mn-ea"/>
                <a:cs typeface="+mn-cs"/>
              </a:rPr>
              <a:t>Eggs: 2 eggs, beaten</a:t>
            </a:r>
          </a:p>
          <a:p>
            <a:r>
              <a:rPr lang="en-US" sz="1200" kern="1200" dirty="0" smtClean="0">
                <a:solidFill>
                  <a:schemeClr val="tx1"/>
                </a:solidFill>
                <a:effectLst/>
                <a:latin typeface="+mn-lt"/>
                <a:ea typeface="+mn-ea"/>
                <a:cs typeface="+mn-cs"/>
              </a:rPr>
              <a:t>Himalayan Pink Salt: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Place the rolled oats into a medium sauce pan and add in 3 cups of water.  Soak overnight in the refrigerator.</a:t>
            </a:r>
          </a:p>
          <a:p>
            <a:r>
              <a:rPr lang="en-US" sz="1200" kern="1200" dirty="0" smtClean="0">
                <a:solidFill>
                  <a:schemeClr val="tx1"/>
                </a:solidFill>
                <a:effectLst/>
                <a:latin typeface="+mn-lt"/>
                <a:ea typeface="+mn-ea"/>
                <a:cs typeface="+mn-cs"/>
              </a:rPr>
              <a:t>Place the steel cut oats into a medium sauce pan and add in 1-1/2 cup of water.  Soak overnight in the refrigerator.</a:t>
            </a:r>
          </a:p>
          <a:p>
            <a:r>
              <a:rPr lang="en-US" sz="1200" kern="1200" dirty="0" smtClean="0">
                <a:solidFill>
                  <a:schemeClr val="tx1"/>
                </a:solidFill>
                <a:effectLst/>
                <a:latin typeface="+mn-lt"/>
                <a:ea typeface="+mn-ea"/>
                <a:cs typeface="+mn-cs"/>
              </a:rPr>
              <a:t>The next day, bring the oats separately to a boil and lower to a simmer with the lid on.  Allow to cook for approximately 2o minutes.  Cool and Reserve.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 large bowl, combine the oats and add in beaten eggs.  Mix together well.</a:t>
            </a:r>
          </a:p>
          <a:p>
            <a:r>
              <a:rPr lang="en-US" sz="1200" kern="1200" dirty="0" smtClean="0">
                <a:solidFill>
                  <a:schemeClr val="tx1"/>
                </a:solidFill>
                <a:effectLst/>
                <a:latin typeface="+mn-lt"/>
                <a:ea typeface="+mn-ea"/>
                <a:cs typeface="+mn-cs"/>
              </a:rPr>
              <a:t>Using a waffle iron on medium heat, place 1/2 cup of mixture onto the hot iron.  Press lightly and cook up firm and crispy.</a:t>
            </a:r>
          </a:p>
          <a:p>
            <a:r>
              <a:rPr lang="en-US" sz="1200" kern="1200" dirty="0" smtClean="0">
                <a:solidFill>
                  <a:schemeClr val="tx1"/>
                </a:solidFill>
                <a:effectLst/>
                <a:latin typeface="+mn-lt"/>
                <a:ea typeface="+mn-ea"/>
                <a:cs typeface="+mn-cs"/>
              </a:rPr>
              <a:t>Serve with fruit.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LENTIL TOFU STEW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Carrots: 4 large, peeled and small dice</a:t>
            </a:r>
          </a:p>
          <a:p>
            <a:r>
              <a:rPr lang="en-US" sz="1200" kern="1200" dirty="0" smtClean="0">
                <a:solidFill>
                  <a:schemeClr val="tx1"/>
                </a:solidFill>
                <a:effectLst/>
                <a:latin typeface="+mn-lt"/>
                <a:ea typeface="+mn-ea"/>
                <a:cs typeface="+mn-cs"/>
              </a:rPr>
              <a:t>Celery: 5 stalks, small dice</a:t>
            </a:r>
          </a:p>
          <a:p>
            <a:r>
              <a:rPr lang="en-US" sz="1200" kern="1200" dirty="0" smtClean="0">
                <a:solidFill>
                  <a:schemeClr val="tx1"/>
                </a:solidFill>
                <a:effectLst/>
                <a:latin typeface="+mn-lt"/>
                <a:ea typeface="+mn-ea"/>
                <a:cs typeface="+mn-cs"/>
              </a:rPr>
              <a:t>Tofu: 2 packages, crumbled or diced</a:t>
            </a:r>
          </a:p>
          <a:p>
            <a:r>
              <a:rPr lang="en-US" sz="1200" kern="1200" dirty="0" smtClean="0">
                <a:solidFill>
                  <a:schemeClr val="tx1"/>
                </a:solidFill>
                <a:effectLst/>
                <a:latin typeface="+mn-lt"/>
                <a:ea typeface="+mn-ea"/>
                <a:cs typeface="+mn-cs"/>
              </a:rPr>
              <a:t>San Marzano Tomatoes: Low sodium, 2- 28 ounce cans/ crushed</a:t>
            </a:r>
          </a:p>
          <a:p>
            <a:r>
              <a:rPr lang="en-US" sz="1200" kern="1200" dirty="0" smtClean="0">
                <a:solidFill>
                  <a:schemeClr val="tx1"/>
                </a:solidFill>
                <a:effectLst/>
                <a:latin typeface="+mn-lt"/>
                <a:ea typeface="+mn-ea"/>
                <a:cs typeface="+mn-cs"/>
              </a:rPr>
              <a:t>Lentils: 1 pound, cooked </a:t>
            </a:r>
          </a:p>
          <a:p>
            <a:r>
              <a:rPr lang="en-US" sz="1200" kern="1200" dirty="0" smtClean="0">
                <a:solidFill>
                  <a:schemeClr val="tx1"/>
                </a:solidFill>
                <a:effectLst/>
                <a:latin typeface="+mn-lt"/>
                <a:ea typeface="+mn-ea"/>
                <a:cs typeface="+mn-cs"/>
              </a:rPr>
              <a:t>Himalayan Salt: to taste</a:t>
            </a:r>
          </a:p>
          <a:p>
            <a:r>
              <a:rPr lang="en-US" sz="1200" kern="1200" dirty="0" smtClean="0">
                <a:solidFill>
                  <a:schemeClr val="tx1"/>
                </a:solidFill>
                <a:effectLst/>
                <a:latin typeface="+mn-lt"/>
                <a:ea typeface="+mn-ea"/>
                <a:cs typeface="+mn-cs"/>
              </a:rPr>
              <a:t>Black Pepper</a:t>
            </a:r>
          </a:p>
          <a:p>
            <a:r>
              <a:rPr lang="en-US" sz="1200" kern="1200" dirty="0" smtClean="0">
                <a:solidFill>
                  <a:schemeClr val="tx1"/>
                </a:solidFill>
                <a:effectLst/>
                <a:latin typeface="+mn-lt"/>
                <a:ea typeface="+mn-ea"/>
                <a:cs typeface="+mn-cs"/>
              </a:rPr>
              <a:t>Extra Light Olive Oil </a:t>
            </a:r>
          </a:p>
          <a:p>
            <a:r>
              <a:rPr lang="en-US" sz="1200" kern="1200" dirty="0" smtClean="0">
                <a:solidFill>
                  <a:schemeClr val="tx1"/>
                </a:solidFill>
                <a:effectLst/>
                <a:latin typeface="+mn-lt"/>
                <a:ea typeface="+mn-ea"/>
                <a:cs typeface="+mn-cs"/>
              </a:rPr>
              <a:t>Extra Virgin Olive Oil</a:t>
            </a:r>
          </a:p>
          <a:p>
            <a:r>
              <a:rPr lang="en-US" sz="1200" kern="1200" dirty="0" smtClean="0">
                <a:solidFill>
                  <a:schemeClr val="tx1"/>
                </a:solidFill>
                <a:effectLst/>
                <a:latin typeface="+mn-lt"/>
                <a:ea typeface="+mn-ea"/>
                <a:cs typeface="+mn-cs"/>
              </a:rPr>
              <a:t>Pure Maple Syrup Grade B: Use if a sweeter taste is desired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 large sauce pan over medium heat, add in 1 tablespoon of Extra light olive oil.  </a:t>
            </a:r>
          </a:p>
          <a:p>
            <a:r>
              <a:rPr lang="en-US" sz="1200" kern="1200" dirty="0" smtClean="0">
                <a:solidFill>
                  <a:schemeClr val="tx1"/>
                </a:solidFill>
                <a:effectLst/>
                <a:latin typeface="+mn-lt"/>
                <a:ea typeface="+mn-ea"/>
                <a:cs typeface="+mn-cs"/>
              </a:rPr>
              <a:t>Add in the carrots and stir until golden brown.</a:t>
            </a:r>
          </a:p>
          <a:p>
            <a:r>
              <a:rPr lang="en-US" sz="1200" kern="1200" dirty="0" smtClean="0">
                <a:solidFill>
                  <a:schemeClr val="tx1"/>
                </a:solidFill>
                <a:effectLst/>
                <a:latin typeface="+mn-lt"/>
                <a:ea typeface="+mn-ea"/>
                <a:cs typeface="+mn-cs"/>
              </a:rPr>
              <a:t>Then add in the celery and combine well.</a:t>
            </a:r>
          </a:p>
          <a:p>
            <a:r>
              <a:rPr lang="en-US" sz="1200" kern="1200" dirty="0" smtClean="0">
                <a:solidFill>
                  <a:schemeClr val="tx1"/>
                </a:solidFill>
                <a:effectLst/>
                <a:latin typeface="+mn-lt"/>
                <a:ea typeface="+mn-ea"/>
                <a:cs typeface="+mn-cs"/>
              </a:rPr>
              <a:t>Add in the crumbled pieces of tempeh and allow to get golden brown.</a:t>
            </a:r>
          </a:p>
          <a:p>
            <a:r>
              <a:rPr lang="en-US" sz="1200" kern="1200" dirty="0" smtClean="0">
                <a:solidFill>
                  <a:schemeClr val="tx1"/>
                </a:solidFill>
                <a:effectLst/>
                <a:latin typeface="+mn-lt"/>
                <a:ea typeface="+mn-ea"/>
                <a:cs typeface="+mn-cs"/>
              </a:rPr>
              <a:t>Add in the tomatoes and stir well.</a:t>
            </a:r>
          </a:p>
          <a:p>
            <a:r>
              <a:rPr lang="en-US" sz="1200" kern="1200" dirty="0" smtClean="0">
                <a:solidFill>
                  <a:schemeClr val="tx1"/>
                </a:solidFill>
                <a:effectLst/>
                <a:latin typeface="+mn-lt"/>
                <a:ea typeface="+mn-ea"/>
                <a:cs typeface="+mn-cs"/>
              </a:rPr>
              <a:t>Add in the lentils and combine.  Allow to cook together for 10 minutes at a simmer.</a:t>
            </a:r>
          </a:p>
          <a:p>
            <a:r>
              <a:rPr lang="en-US" sz="1200" kern="1200" dirty="0" smtClean="0">
                <a:solidFill>
                  <a:schemeClr val="tx1"/>
                </a:solidFill>
                <a:effectLst/>
                <a:latin typeface="+mn-lt"/>
                <a:ea typeface="+mn-ea"/>
                <a:cs typeface="+mn-cs"/>
              </a:rPr>
              <a:t>Add in salt , pepper to taste.  Drizzle in Extra Virgin Olive Oil and Pure Maple Syrup.</a:t>
            </a:r>
          </a:p>
          <a:p>
            <a:r>
              <a:rPr lang="en-US" sz="1200" kern="1200" dirty="0" smtClean="0">
                <a:solidFill>
                  <a:schemeClr val="tx1"/>
                </a:solidFill>
                <a:effectLst/>
                <a:latin typeface="+mn-lt"/>
                <a:ea typeface="+mn-ea"/>
                <a:cs typeface="+mn-cs"/>
              </a:rPr>
              <a:t>Serve over a bed of short grain brown rice.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CARAMELIZED PINTO BEAN BURRITO WITH YOGURT TOMATO SALSA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Pinto Beans: 2 cups</a:t>
            </a:r>
          </a:p>
          <a:p>
            <a:r>
              <a:rPr lang="en-US" sz="1200" kern="1200" dirty="0" smtClean="0">
                <a:solidFill>
                  <a:schemeClr val="tx1"/>
                </a:solidFill>
                <a:effectLst/>
                <a:latin typeface="+mn-lt"/>
                <a:ea typeface="+mn-ea"/>
                <a:cs typeface="+mn-cs"/>
              </a:rPr>
              <a:t>Water/vegetable broth or herbal or green tea: 6 cups</a:t>
            </a:r>
          </a:p>
          <a:p>
            <a:r>
              <a:rPr lang="en-US" sz="1200" kern="1200" dirty="0" smtClean="0">
                <a:solidFill>
                  <a:schemeClr val="tx1"/>
                </a:solidFill>
                <a:effectLst/>
                <a:latin typeface="+mn-lt"/>
                <a:ea typeface="+mn-ea"/>
                <a:cs typeface="+mn-cs"/>
              </a:rPr>
              <a:t>Extra light olive oil (In a misting spray bottle)</a:t>
            </a:r>
          </a:p>
          <a:p>
            <a:r>
              <a:rPr lang="en-US" sz="1200" kern="1200" dirty="0" smtClean="0">
                <a:solidFill>
                  <a:schemeClr val="tx1"/>
                </a:solidFill>
                <a:effectLst/>
                <a:latin typeface="+mn-lt"/>
                <a:ea typeface="+mn-ea"/>
                <a:cs typeface="+mn-cs"/>
              </a:rPr>
              <a:t>Extra virgin olive oil</a:t>
            </a:r>
          </a:p>
          <a:p>
            <a:r>
              <a:rPr lang="en-US" sz="1200" kern="1200" dirty="0" smtClean="0">
                <a:solidFill>
                  <a:schemeClr val="tx1"/>
                </a:solidFill>
                <a:effectLst/>
                <a:latin typeface="+mn-lt"/>
                <a:ea typeface="+mn-ea"/>
                <a:cs typeface="+mn-cs"/>
              </a:rPr>
              <a:t>Himalayan pink salt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Rinse beans in a large bowl of cold water and remove any impurities.</a:t>
            </a:r>
          </a:p>
          <a:p>
            <a:r>
              <a:rPr lang="en-US" sz="1200" kern="1200" dirty="0" smtClean="0">
                <a:solidFill>
                  <a:schemeClr val="tx1"/>
                </a:solidFill>
                <a:effectLst/>
                <a:latin typeface="+mn-lt"/>
                <a:ea typeface="+mn-ea"/>
                <a:cs typeface="+mn-cs"/>
              </a:rPr>
              <a:t>Soak the beans in a covered container overnight in the refrigerator.  For larger beans soak for 2 nights.  Additional water may be necessary.  (Ratio for soaking is 3 cups of water to 1 cup of beans). </a:t>
            </a:r>
          </a:p>
          <a:p>
            <a:r>
              <a:rPr lang="en-US" sz="1200" kern="1200" dirty="0" smtClean="0">
                <a:solidFill>
                  <a:schemeClr val="tx1"/>
                </a:solidFill>
                <a:effectLst/>
                <a:latin typeface="+mn-lt"/>
                <a:ea typeface="+mn-ea"/>
                <a:cs typeface="+mn-cs"/>
              </a:rPr>
              <a:t>Remove from the refrigerator and drain soaking water. </a:t>
            </a:r>
          </a:p>
          <a:p>
            <a:r>
              <a:rPr lang="en-US" sz="1200" kern="1200" dirty="0" smtClean="0">
                <a:solidFill>
                  <a:schemeClr val="tx1"/>
                </a:solidFill>
                <a:effectLst/>
                <a:latin typeface="+mn-lt"/>
                <a:ea typeface="+mn-ea"/>
                <a:cs typeface="+mn-cs"/>
              </a:rPr>
              <a:t>Place the beans in a large stock pot.  Cover beans with twice the height with cold water or any desired cooking liquid.</a:t>
            </a:r>
          </a:p>
          <a:p>
            <a:r>
              <a:rPr lang="en-US" sz="1200" kern="1200" dirty="0" smtClean="0">
                <a:solidFill>
                  <a:schemeClr val="tx1"/>
                </a:solidFill>
                <a:effectLst/>
                <a:latin typeface="+mn-lt"/>
                <a:ea typeface="+mn-ea"/>
                <a:cs typeface="+mn-cs"/>
              </a:rPr>
              <a:t>Bring the beans to a boil.  At the boil, lower to a simmer and cover with a lid.    </a:t>
            </a:r>
          </a:p>
          <a:p>
            <a:r>
              <a:rPr lang="en-US" sz="1200" kern="1200" dirty="0" smtClean="0">
                <a:solidFill>
                  <a:schemeClr val="tx1"/>
                </a:solidFill>
                <a:effectLst/>
                <a:latin typeface="+mn-lt"/>
                <a:ea typeface="+mn-ea"/>
                <a:cs typeface="+mn-cs"/>
              </a:rPr>
              <a:t>Allow the beans to cook until “al dente”…(depending on the size of the bean,  the cooking time can range from 45 minutes to 1-1/2 hours).</a:t>
            </a:r>
          </a:p>
          <a:p>
            <a:r>
              <a:rPr lang="en-US" sz="1200" kern="1200" dirty="0" smtClean="0">
                <a:solidFill>
                  <a:schemeClr val="tx1"/>
                </a:solidFill>
                <a:effectLst/>
                <a:latin typeface="+mn-lt"/>
                <a:ea typeface="+mn-ea"/>
                <a:cs typeface="+mn-cs"/>
              </a:rPr>
              <a:t>Remove from heat, drain and rinse under cold water.  Reserve.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METHOD FOR CARAMELIZING: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a </a:t>
            </a:r>
            <a:r>
              <a:rPr lang="en-US" sz="1200" kern="1200" dirty="0" err="1" smtClean="0">
                <a:solidFill>
                  <a:schemeClr val="tx1"/>
                </a:solidFill>
                <a:effectLst/>
                <a:latin typeface="+mn-lt"/>
                <a:ea typeface="+mn-ea"/>
                <a:cs typeface="+mn-cs"/>
              </a:rPr>
              <a:t>saute</a:t>
            </a:r>
            <a:r>
              <a:rPr lang="en-US" sz="1200" kern="1200" dirty="0" smtClean="0">
                <a:solidFill>
                  <a:schemeClr val="tx1"/>
                </a:solidFill>
                <a:effectLst/>
                <a:latin typeface="+mn-lt"/>
                <a:ea typeface="+mn-ea"/>
                <a:cs typeface="+mn-cs"/>
              </a:rPr>
              <a:t> pan and heat over medium heat.  Using a mister bottle, spray in extra light olive oil. </a:t>
            </a:r>
          </a:p>
          <a:p>
            <a:r>
              <a:rPr lang="en-US" sz="1200" kern="1200" dirty="0" smtClean="0">
                <a:solidFill>
                  <a:schemeClr val="tx1"/>
                </a:solidFill>
                <a:effectLst/>
                <a:latin typeface="+mn-lt"/>
                <a:ea typeface="+mn-ea"/>
                <a:cs typeface="+mn-cs"/>
              </a:rPr>
              <a:t>Add in a small amount of cooked beans.  With a meat pounder, wooden spoon or high heat spatula, gently press the beans in a random fashion.</a:t>
            </a:r>
          </a:p>
          <a:p>
            <a:r>
              <a:rPr lang="en-US" sz="1200" kern="1200" dirty="0" smtClean="0">
                <a:solidFill>
                  <a:schemeClr val="tx1"/>
                </a:solidFill>
                <a:effectLst/>
                <a:latin typeface="+mn-lt"/>
                <a:ea typeface="+mn-ea"/>
                <a:cs typeface="+mn-cs"/>
              </a:rPr>
              <a:t>Add in more beans and continue the above process.  Make sure to allow some beans to remain whole for texture.</a:t>
            </a:r>
          </a:p>
          <a:p>
            <a:r>
              <a:rPr lang="en-US" sz="1200" kern="1200" dirty="0" smtClean="0">
                <a:solidFill>
                  <a:schemeClr val="tx1"/>
                </a:solidFill>
                <a:effectLst/>
                <a:latin typeface="+mn-lt"/>
                <a:ea typeface="+mn-ea"/>
                <a:cs typeface="+mn-cs"/>
              </a:rPr>
              <a:t>Remove from heat and drizzle with extra virgin olive oil and </a:t>
            </a:r>
            <a:r>
              <a:rPr lang="en-US" sz="1200" kern="1200" dirty="0" err="1" smtClean="0">
                <a:solidFill>
                  <a:schemeClr val="tx1"/>
                </a:solidFill>
                <a:effectLst/>
                <a:latin typeface="+mn-lt"/>
                <a:ea typeface="+mn-ea"/>
                <a:cs typeface="+mn-cs"/>
              </a:rPr>
              <a:t>himalayan</a:t>
            </a:r>
            <a:r>
              <a:rPr lang="en-US" sz="1200" kern="1200" dirty="0" smtClean="0">
                <a:solidFill>
                  <a:schemeClr val="tx1"/>
                </a:solidFill>
                <a:effectLst/>
                <a:latin typeface="+mn-lt"/>
                <a:ea typeface="+mn-ea"/>
                <a:cs typeface="+mn-cs"/>
              </a:rPr>
              <a:t> pink salt and any other desired seasonings…serve with a whole wheat tortilla, tomatoes lettuce and </a:t>
            </a:r>
            <a:r>
              <a:rPr lang="en-US" sz="1200" kern="1200" dirty="0" err="1" smtClean="0">
                <a:solidFill>
                  <a:schemeClr val="tx1"/>
                </a:solidFill>
                <a:effectLst/>
                <a:latin typeface="+mn-lt"/>
                <a:ea typeface="+mn-ea"/>
                <a:cs typeface="+mn-cs"/>
              </a:rPr>
              <a:t>greek</a:t>
            </a:r>
            <a:r>
              <a:rPr lang="en-US" sz="1200" kern="1200" dirty="0" smtClean="0">
                <a:solidFill>
                  <a:schemeClr val="tx1"/>
                </a:solidFill>
                <a:effectLst/>
                <a:latin typeface="+mn-lt"/>
                <a:ea typeface="+mn-ea"/>
                <a:cs typeface="+mn-cs"/>
              </a:rPr>
              <a:t> yogurt.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*Any bean taste delicious with this cooking method.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BLACK BEAN SWEET POTATO PATTY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Black Beans: 1-1/2 cups dry and cooked or 3 cups canned</a:t>
            </a:r>
          </a:p>
          <a:p>
            <a:r>
              <a:rPr lang="en-US" sz="1200" kern="1200" dirty="0" smtClean="0">
                <a:solidFill>
                  <a:schemeClr val="tx1"/>
                </a:solidFill>
                <a:effectLst/>
                <a:latin typeface="+mn-lt"/>
                <a:ea typeface="+mn-ea"/>
                <a:cs typeface="+mn-cs"/>
              </a:rPr>
              <a:t>Sweet Potato: 2 cups, cooked/approximately 2 large</a:t>
            </a:r>
          </a:p>
          <a:p>
            <a:r>
              <a:rPr lang="en-US" sz="1200" kern="1200" dirty="0" smtClean="0">
                <a:solidFill>
                  <a:schemeClr val="tx1"/>
                </a:solidFill>
                <a:effectLst/>
                <a:latin typeface="+mn-lt"/>
                <a:ea typeface="+mn-ea"/>
                <a:cs typeface="+mn-cs"/>
              </a:rPr>
              <a:t>Rolled Oats: 3/4 cup</a:t>
            </a:r>
          </a:p>
          <a:p>
            <a:r>
              <a:rPr lang="en-US" sz="1200" kern="1200" dirty="0" smtClean="0">
                <a:solidFill>
                  <a:schemeClr val="tx1"/>
                </a:solidFill>
                <a:effectLst/>
                <a:latin typeface="+mn-lt"/>
                <a:ea typeface="+mn-ea"/>
                <a:cs typeface="+mn-cs"/>
              </a:rPr>
              <a:t>Vegetable Broth or Water: 1-1/2 cup</a:t>
            </a:r>
          </a:p>
          <a:p>
            <a:r>
              <a:rPr lang="en-US" sz="1200" kern="1200" dirty="0" smtClean="0">
                <a:solidFill>
                  <a:schemeClr val="tx1"/>
                </a:solidFill>
                <a:effectLst/>
                <a:latin typeface="+mn-lt"/>
                <a:ea typeface="+mn-ea"/>
                <a:cs typeface="+mn-cs"/>
              </a:rPr>
              <a:t>Tomato Paste Low Sodium: 2 Tablespoons</a:t>
            </a:r>
          </a:p>
          <a:p>
            <a:r>
              <a:rPr lang="en-US" sz="1200" kern="1200" dirty="0" smtClean="0">
                <a:solidFill>
                  <a:schemeClr val="tx1"/>
                </a:solidFill>
                <a:effectLst/>
                <a:latin typeface="+mn-lt"/>
                <a:ea typeface="+mn-ea"/>
                <a:cs typeface="+mn-cs"/>
              </a:rPr>
              <a:t>Eggs: 2 whole</a:t>
            </a:r>
          </a:p>
          <a:p>
            <a:r>
              <a:rPr lang="en-US" sz="1200" kern="1200" dirty="0" smtClean="0">
                <a:solidFill>
                  <a:schemeClr val="tx1"/>
                </a:solidFill>
                <a:effectLst/>
                <a:latin typeface="+mn-lt"/>
                <a:ea typeface="+mn-ea"/>
                <a:cs typeface="+mn-cs"/>
              </a:rPr>
              <a:t>Himalayan Pink Salt: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Rinse beans in a large bowl of cold water and remove any impurities.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Soak the beans in a covered container overnight in the refrigerator.  For larger beans soak for 2 nights.  Additional water may be necessary.  (Ratio for soaking is 3 cups of water to 1 cup of beans). </a:t>
            </a:r>
          </a:p>
          <a:p>
            <a:r>
              <a:rPr lang="en-US" sz="1200" kern="1200" dirty="0" smtClean="0">
                <a:solidFill>
                  <a:schemeClr val="tx1"/>
                </a:solidFill>
                <a:effectLst/>
                <a:latin typeface="+mn-lt"/>
                <a:ea typeface="+mn-ea"/>
                <a:cs typeface="+mn-cs"/>
              </a:rPr>
              <a:t>Remove from the refrigerator and drain soaking water. </a:t>
            </a:r>
          </a:p>
          <a:p>
            <a:r>
              <a:rPr lang="en-US" sz="1200" kern="1200" dirty="0" smtClean="0">
                <a:solidFill>
                  <a:schemeClr val="tx1"/>
                </a:solidFill>
                <a:effectLst/>
                <a:latin typeface="+mn-lt"/>
                <a:ea typeface="+mn-ea"/>
                <a:cs typeface="+mn-cs"/>
              </a:rPr>
              <a:t>Place the beans in a large stock pot.  Cover beans with twice the height with cold water or any desired cooking liquid.</a:t>
            </a:r>
          </a:p>
          <a:p>
            <a:r>
              <a:rPr lang="en-US" sz="1200" kern="1200" dirty="0" smtClean="0">
                <a:solidFill>
                  <a:schemeClr val="tx1"/>
                </a:solidFill>
                <a:effectLst/>
                <a:latin typeface="+mn-lt"/>
                <a:ea typeface="+mn-ea"/>
                <a:cs typeface="+mn-cs"/>
              </a:rPr>
              <a:t>Bring the beans to a boil.  At the boil, lower to a simmer and cover with a lid.    </a:t>
            </a:r>
          </a:p>
          <a:p>
            <a:r>
              <a:rPr lang="en-US" sz="1200" kern="1200" dirty="0" smtClean="0">
                <a:solidFill>
                  <a:schemeClr val="tx1"/>
                </a:solidFill>
                <a:effectLst/>
                <a:latin typeface="+mn-lt"/>
                <a:ea typeface="+mn-ea"/>
                <a:cs typeface="+mn-cs"/>
              </a:rPr>
              <a:t>Allow the beans to cook until “al dente”…(depending on the size of the bean,  the cooking time can range from 45 minutes to 1-1/2 hours).  Remove from heat, drain and rinse under cold water.  Puree half the beans.  Reserve.</a:t>
            </a:r>
          </a:p>
          <a:p>
            <a:r>
              <a:rPr lang="en-US" sz="1200" kern="1200" dirty="0" smtClean="0">
                <a:solidFill>
                  <a:schemeClr val="tx1"/>
                </a:solidFill>
                <a:effectLst/>
                <a:latin typeface="+mn-lt"/>
                <a:ea typeface="+mn-ea"/>
                <a:cs typeface="+mn-cs"/>
              </a:rPr>
              <a:t>Scrub the skin of the sweet potatoes under cold water using an allocated kitchen brush.  Oven roast the potatoes whole at 375 degrees F for approximately 45 minutes.  Allow to cool and then remove the skin.  Remove the flesh. Reserve.</a:t>
            </a:r>
          </a:p>
          <a:p>
            <a:r>
              <a:rPr lang="en-US" sz="1200" kern="1200" dirty="0" smtClean="0">
                <a:solidFill>
                  <a:schemeClr val="tx1"/>
                </a:solidFill>
                <a:effectLst/>
                <a:latin typeface="+mn-lt"/>
                <a:ea typeface="+mn-ea"/>
                <a:cs typeface="+mn-cs"/>
              </a:rPr>
              <a:t>Place the Rolled Oats in medium sauce pan and add in the vegetable broth or the water.  Bring to a boil and then cover with a lid and simmer for approximately 20 minutes.   Reserve.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 small bowl, beat the 2 eggs together with a whisk.  Reserve.</a:t>
            </a:r>
          </a:p>
          <a:p>
            <a:r>
              <a:rPr lang="en-US" sz="1200" kern="1200" dirty="0" smtClean="0">
                <a:solidFill>
                  <a:schemeClr val="tx1"/>
                </a:solidFill>
                <a:effectLst/>
                <a:latin typeface="+mn-lt"/>
                <a:ea typeface="+mn-ea"/>
                <a:cs typeface="+mn-cs"/>
              </a:rPr>
              <a:t>In a large bowl combine the beans, sweet potatoes, cooked rolled oats and tomato paste.  Using a rubber spatula “fold” the ingredients together.  </a:t>
            </a:r>
          </a:p>
          <a:p>
            <a:r>
              <a:rPr lang="en-US" sz="1200" kern="1200" dirty="0" smtClean="0">
                <a:solidFill>
                  <a:schemeClr val="tx1"/>
                </a:solidFill>
                <a:effectLst/>
                <a:latin typeface="+mn-lt"/>
                <a:ea typeface="+mn-ea"/>
                <a:cs typeface="+mn-cs"/>
              </a:rPr>
              <a:t>Add in the beaten eggs and any desired seasoning such as salt, cumin and black pepper.</a:t>
            </a:r>
          </a:p>
          <a:p>
            <a:r>
              <a:rPr lang="en-US" sz="1200" kern="1200" dirty="0" smtClean="0">
                <a:solidFill>
                  <a:schemeClr val="tx1"/>
                </a:solidFill>
                <a:effectLst/>
                <a:latin typeface="+mn-lt"/>
                <a:ea typeface="+mn-ea"/>
                <a:cs typeface="+mn-cs"/>
              </a:rPr>
              <a:t>Form the mixture into desired size patties and place on a sheet pan lined with parchment paper.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Bake at 375 degrees F for approximately 3o minutes.</a:t>
            </a:r>
          </a:p>
          <a:p>
            <a:r>
              <a:rPr lang="en-US" sz="1200" kern="1200" dirty="0" smtClean="0">
                <a:solidFill>
                  <a:schemeClr val="tx1"/>
                </a:solidFill>
                <a:effectLst/>
                <a:latin typeface="+mn-lt"/>
                <a:ea typeface="+mn-ea"/>
                <a:cs typeface="+mn-cs"/>
              </a:rPr>
              <a:t>Serve as is or with a multi grain bun and lettuce, tomato and any other desired condiments.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SWEET VANILLA CHIA SEED PUDDING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Almond Coconut Milk or Regular Milk:  2 cups</a:t>
            </a:r>
          </a:p>
          <a:p>
            <a:r>
              <a:rPr lang="en-US" sz="1200" kern="1200" dirty="0" smtClean="0">
                <a:solidFill>
                  <a:schemeClr val="tx1"/>
                </a:solidFill>
                <a:effectLst/>
                <a:latin typeface="+mn-lt"/>
                <a:ea typeface="+mn-ea"/>
                <a:cs typeface="+mn-cs"/>
              </a:rPr>
              <a:t>Chia Seeds: 1/2 cup / 3 ounces</a:t>
            </a:r>
          </a:p>
          <a:p>
            <a:r>
              <a:rPr lang="en-US" sz="1200" kern="1200" dirty="0" smtClean="0">
                <a:solidFill>
                  <a:schemeClr val="tx1"/>
                </a:solidFill>
                <a:effectLst/>
                <a:latin typeface="+mn-lt"/>
                <a:ea typeface="+mn-ea"/>
                <a:cs typeface="+mn-cs"/>
              </a:rPr>
              <a:t>Vanilla: 1 teaspoon</a:t>
            </a:r>
          </a:p>
          <a:p>
            <a:r>
              <a:rPr lang="en-US" sz="1200" kern="1200" dirty="0" smtClean="0">
                <a:solidFill>
                  <a:schemeClr val="tx1"/>
                </a:solidFill>
                <a:effectLst/>
                <a:latin typeface="+mn-lt"/>
                <a:ea typeface="+mn-ea"/>
                <a:cs typeface="+mn-cs"/>
              </a:rPr>
              <a:t>Cinnamon: 1 teaspoon</a:t>
            </a:r>
          </a:p>
          <a:p>
            <a:r>
              <a:rPr lang="en-US" sz="1200" kern="1200" dirty="0" smtClean="0">
                <a:solidFill>
                  <a:schemeClr val="tx1"/>
                </a:solidFill>
                <a:effectLst/>
                <a:latin typeface="+mn-lt"/>
                <a:ea typeface="+mn-ea"/>
                <a:cs typeface="+mn-cs"/>
              </a:rPr>
              <a:t>Pure Maple Syrup: 1 Tablespoon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 large jar with a lid, pour in the 2 cups of the milk.</a:t>
            </a:r>
          </a:p>
          <a:p>
            <a:r>
              <a:rPr lang="en-US" sz="1200" kern="1200" dirty="0" smtClean="0">
                <a:solidFill>
                  <a:schemeClr val="tx1"/>
                </a:solidFill>
                <a:effectLst/>
                <a:latin typeface="+mn-lt"/>
                <a:ea typeface="+mn-ea"/>
                <a:cs typeface="+mn-cs"/>
              </a:rPr>
              <a:t>Add in the chia seeds, vanilla, cinnamon and pure maple syrup.</a:t>
            </a:r>
          </a:p>
          <a:p>
            <a:r>
              <a:rPr lang="en-US" sz="1200" kern="1200" dirty="0" smtClean="0">
                <a:solidFill>
                  <a:schemeClr val="tx1"/>
                </a:solidFill>
                <a:effectLst/>
                <a:latin typeface="+mn-lt"/>
                <a:ea typeface="+mn-ea"/>
                <a:cs typeface="+mn-cs"/>
              </a:rPr>
              <a:t>Place lid on jar and shake vigorously.</a:t>
            </a:r>
          </a:p>
          <a:p>
            <a:r>
              <a:rPr lang="en-US" sz="1200" kern="1200" dirty="0" smtClean="0">
                <a:solidFill>
                  <a:schemeClr val="tx1"/>
                </a:solidFill>
                <a:effectLst/>
                <a:latin typeface="+mn-lt"/>
                <a:ea typeface="+mn-ea"/>
                <a:cs typeface="+mn-cs"/>
              </a:rPr>
              <a:t>Refrigerate overnight with jar on the side.</a:t>
            </a:r>
          </a:p>
          <a:p>
            <a:r>
              <a:rPr lang="en-US" sz="1200" kern="1200" dirty="0" smtClean="0">
                <a:solidFill>
                  <a:schemeClr val="tx1"/>
                </a:solidFill>
                <a:effectLst/>
                <a:latin typeface="+mn-lt"/>
                <a:ea typeface="+mn-ea"/>
                <a:cs typeface="+mn-cs"/>
              </a:rPr>
              <a:t>Serve pudding fresh berries or any other desired fruit.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fontAlgn="base"/>
            <a:r>
              <a:rPr lang="en-US" sz="1200" u="none" strike="noStrike" kern="1200" dirty="0" smtClean="0">
                <a:solidFill>
                  <a:schemeClr val="tx1"/>
                </a:solidFill>
                <a:effectLst/>
                <a:latin typeface="+mn-lt"/>
                <a:ea typeface="+mn-ea"/>
                <a:cs typeface="+mn-cs"/>
              </a:rPr>
              <a:t>For a Rich Cocoa Chia Seed Pudding add in 2 Tablespoons of Organic Cocoa Powder or use Chocolate Almond Coconut Milk</a:t>
            </a:r>
          </a:p>
          <a:p>
            <a:pPr lvl="0" fontAlgn="base"/>
            <a:r>
              <a:rPr lang="en-US" sz="1200" u="none" strike="noStrike" kern="1200" dirty="0" smtClean="0">
                <a:solidFill>
                  <a:schemeClr val="tx1"/>
                </a:solidFill>
                <a:effectLst/>
                <a:latin typeface="+mn-lt"/>
                <a:ea typeface="+mn-ea"/>
                <a:cs typeface="+mn-cs"/>
              </a:rPr>
              <a:t>For “sweeter” pudding add in more Pure Maple Syrup</a:t>
            </a:r>
          </a:p>
          <a:p>
            <a:r>
              <a:rPr lang="en-US" sz="1200" kern="1200" dirty="0" smtClean="0">
                <a:solidFill>
                  <a:schemeClr val="tx1"/>
                </a:solidFill>
                <a:effectLst/>
                <a:latin typeface="+mn-lt"/>
                <a:ea typeface="+mn-ea"/>
                <a:cs typeface="+mn-cs"/>
              </a:rPr>
              <a:t>Steel Cut Oatmeal Waffles (approximations) </a:t>
            </a:r>
          </a:p>
          <a:p>
            <a:r>
              <a:rPr lang="en-US" sz="1200" kern="1200" dirty="0" smtClean="0">
                <a:solidFill>
                  <a:schemeClr val="tx1"/>
                </a:solidFill>
                <a:effectLst/>
                <a:latin typeface="+mn-lt"/>
                <a:ea typeface="+mn-ea"/>
                <a:cs typeface="+mn-cs"/>
              </a:rPr>
              <a:t>For Breakfast, Lunch, Snack or Supper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one through two years: </a:t>
            </a:r>
          </a:p>
          <a:p>
            <a:r>
              <a:rPr lang="en-US" sz="1200" kern="1200" dirty="0" smtClean="0">
                <a:solidFill>
                  <a:schemeClr val="tx1"/>
                </a:solidFill>
                <a:effectLst/>
                <a:latin typeface="+mn-lt"/>
                <a:ea typeface="+mn-ea"/>
                <a:cs typeface="+mn-cs"/>
              </a:rPr>
              <a:t>Breads/Grains- 16 servings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three through five years old:</a:t>
            </a:r>
          </a:p>
          <a:p>
            <a:r>
              <a:rPr lang="en-US" sz="1200" kern="1200" dirty="0" smtClean="0">
                <a:solidFill>
                  <a:schemeClr val="tx1"/>
                </a:solidFill>
                <a:effectLst/>
                <a:latin typeface="+mn-lt"/>
                <a:ea typeface="+mn-ea"/>
                <a:cs typeface="+mn-cs"/>
              </a:rPr>
              <a:t>Breads/Grains- 16 servings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6-12 year olds: </a:t>
            </a:r>
          </a:p>
          <a:p>
            <a:r>
              <a:rPr lang="en-US" sz="1200" kern="1200" dirty="0" smtClean="0">
                <a:solidFill>
                  <a:schemeClr val="tx1"/>
                </a:solidFill>
                <a:effectLst/>
                <a:latin typeface="+mn-lt"/>
                <a:ea typeface="+mn-ea"/>
                <a:cs typeface="+mn-cs"/>
              </a:rPr>
              <a:t>Breads/Grains- 8 servings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recipe does not indicate how many waffles it makes.</a:t>
            </a:r>
          </a:p>
          <a:p>
            <a:r>
              <a:rPr lang="en-US" sz="1200" kern="1200" dirty="0" smtClean="0">
                <a:solidFill>
                  <a:schemeClr val="tx1"/>
                </a:solidFill>
                <a:effectLst/>
                <a:latin typeface="+mn-lt"/>
                <a:ea typeface="+mn-ea"/>
                <a:cs typeface="+mn-cs"/>
              </a:rPr>
              <a:t>The grains are not calculated to ounce equivalents.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Lentil Tofu Stew (approximations)</a:t>
            </a:r>
          </a:p>
          <a:p>
            <a:r>
              <a:rPr lang="en-US" sz="1200" kern="1200" dirty="0" smtClean="0">
                <a:solidFill>
                  <a:schemeClr val="tx1"/>
                </a:solidFill>
                <a:effectLst/>
                <a:latin typeface="+mn-lt"/>
                <a:ea typeface="+mn-ea"/>
                <a:cs typeface="+mn-cs"/>
              </a:rPr>
              <a:t>For Lunch or Supper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one through two years: </a:t>
            </a:r>
          </a:p>
          <a:p>
            <a:r>
              <a:rPr lang="en-US" sz="1200" kern="1200" dirty="0" smtClean="0">
                <a:solidFill>
                  <a:schemeClr val="tx1"/>
                </a:solidFill>
                <a:effectLst/>
                <a:latin typeface="+mn-lt"/>
                <a:ea typeface="+mn-ea"/>
                <a:cs typeface="+mn-cs"/>
              </a:rPr>
              <a:t>Meat/meat alternate- 29 servings (1/4 cup) </a:t>
            </a:r>
          </a:p>
          <a:p>
            <a:r>
              <a:rPr lang="en-US" sz="1200" kern="1200" dirty="0" smtClean="0">
                <a:solidFill>
                  <a:schemeClr val="tx1"/>
                </a:solidFill>
                <a:effectLst/>
                <a:latin typeface="+mn-lt"/>
                <a:ea typeface="+mn-ea"/>
                <a:cs typeface="+mn-cs"/>
              </a:rPr>
              <a:t>Fruit/Vegetable- 64 servings (1/8 cup), (1/4 cup total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three through five years old:</a:t>
            </a:r>
          </a:p>
          <a:p>
            <a:r>
              <a:rPr lang="en-US" sz="1200" kern="1200" dirty="0" smtClean="0">
                <a:solidFill>
                  <a:schemeClr val="tx1"/>
                </a:solidFill>
                <a:effectLst/>
                <a:latin typeface="+mn-lt"/>
                <a:ea typeface="+mn-ea"/>
                <a:cs typeface="+mn-cs"/>
              </a:rPr>
              <a:t>Meat/meat alternate- 19 servings (3/8 cup) </a:t>
            </a:r>
          </a:p>
          <a:p>
            <a:r>
              <a:rPr lang="en-US" sz="1200" kern="1200" dirty="0" smtClean="0">
                <a:solidFill>
                  <a:schemeClr val="tx1"/>
                </a:solidFill>
                <a:effectLst/>
                <a:latin typeface="+mn-lt"/>
                <a:ea typeface="+mn-ea"/>
                <a:cs typeface="+mn-cs"/>
              </a:rPr>
              <a:t>Fruit/Vegetable- 32 servings (1/4 cup), (1/2 cup total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6-12 year olds:</a:t>
            </a:r>
          </a:p>
          <a:p>
            <a:r>
              <a:rPr lang="en-US" sz="1200" kern="1200" dirty="0" smtClean="0">
                <a:solidFill>
                  <a:schemeClr val="tx1"/>
                </a:solidFill>
                <a:effectLst/>
                <a:latin typeface="+mn-lt"/>
                <a:ea typeface="+mn-ea"/>
                <a:cs typeface="+mn-cs"/>
              </a:rPr>
              <a:t>Protein/meat alternate- 14 servings (1/2 cup)</a:t>
            </a:r>
          </a:p>
          <a:p>
            <a:r>
              <a:rPr lang="en-US" sz="1200" kern="1200" dirty="0" smtClean="0">
                <a:solidFill>
                  <a:schemeClr val="tx1"/>
                </a:solidFill>
                <a:effectLst/>
                <a:latin typeface="+mn-lt"/>
                <a:ea typeface="+mn-ea"/>
                <a:cs typeface="+mn-cs"/>
              </a:rPr>
              <a:t>Fruit/Vegetable- 32 servings (1/4 cup), (¾ cup total needed) OR 16 servings (1/2 cup)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tofu</a:t>
            </a:r>
            <a:r>
              <a:rPr lang="en-US" sz="1200" kern="1200" dirty="0" smtClean="0">
                <a:solidFill>
                  <a:schemeClr val="tx1"/>
                </a:solidFill>
                <a:effectLst/>
                <a:latin typeface="+mn-lt"/>
                <a:ea typeface="+mn-ea"/>
                <a:cs typeface="+mn-cs"/>
              </a:rPr>
              <a:t> in this recipe is an extra and will not count as protein until 10/1/2017. The vegetable serving amount can vary as a portion of the total.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Caramelized Pinto bean Burrito with Yogurt Tomato Salsa (approximations)</a:t>
            </a:r>
          </a:p>
          <a:p>
            <a:r>
              <a:rPr lang="en-US" sz="1200" kern="1200" dirty="0" smtClean="0">
                <a:solidFill>
                  <a:schemeClr val="tx1"/>
                </a:solidFill>
                <a:effectLst/>
                <a:latin typeface="+mn-lt"/>
                <a:ea typeface="+mn-ea"/>
                <a:cs typeface="+mn-cs"/>
              </a:rPr>
              <a:t>For Lunch or Supper </a:t>
            </a:r>
            <a:r>
              <a:rPr lang="en-US" sz="1200" i="1" kern="1200" dirty="0" smtClean="0">
                <a:solidFill>
                  <a:schemeClr val="tx1"/>
                </a:solidFill>
                <a:effectLst/>
                <a:latin typeface="+mn-lt"/>
                <a:ea typeface="+mn-ea"/>
                <a:cs typeface="+mn-cs"/>
              </a:rPr>
              <a:t>for the beans only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one through two years: </a:t>
            </a:r>
          </a:p>
          <a:p>
            <a:r>
              <a:rPr lang="en-US" sz="1200" kern="1200" dirty="0" smtClean="0">
                <a:solidFill>
                  <a:schemeClr val="tx1"/>
                </a:solidFill>
                <a:effectLst/>
                <a:latin typeface="+mn-lt"/>
                <a:ea typeface="+mn-ea"/>
                <a:cs typeface="+mn-cs"/>
              </a:rPr>
              <a:t>Meat/meat alternate- 21 servings (1/4 cup)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three through five years old:</a:t>
            </a:r>
          </a:p>
          <a:p>
            <a:r>
              <a:rPr lang="en-US" sz="1200" kern="1200" dirty="0" smtClean="0">
                <a:solidFill>
                  <a:schemeClr val="tx1"/>
                </a:solidFill>
                <a:effectLst/>
                <a:latin typeface="+mn-lt"/>
                <a:ea typeface="+mn-ea"/>
                <a:cs typeface="+mn-cs"/>
              </a:rPr>
              <a:t>Meat/meat alternate- 14 servings (3/8 cup)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6-12 year olds:</a:t>
            </a:r>
          </a:p>
          <a:p>
            <a:r>
              <a:rPr lang="en-US" sz="1200" kern="1200" dirty="0" smtClean="0">
                <a:solidFill>
                  <a:schemeClr val="tx1"/>
                </a:solidFill>
                <a:effectLst/>
                <a:latin typeface="+mn-lt"/>
                <a:ea typeface="+mn-ea"/>
                <a:cs typeface="+mn-cs"/>
              </a:rPr>
              <a:t>Protein/meat alternate- 10 servings (1/2 cup)</a:t>
            </a:r>
          </a:p>
          <a:p>
            <a:r>
              <a:rPr lang="en-US" sz="1200" kern="1200" dirty="0" smtClean="0">
                <a:solidFill>
                  <a:schemeClr val="tx1"/>
                </a:solidFill>
                <a:effectLst/>
                <a:latin typeface="+mn-lt"/>
                <a:ea typeface="+mn-ea"/>
                <a:cs typeface="+mn-cs"/>
              </a:rPr>
              <a:t>Black Bean Sweet Potato Patty (approximations)</a:t>
            </a:r>
          </a:p>
          <a:p>
            <a:r>
              <a:rPr lang="en-US" sz="1200" kern="1200" dirty="0" smtClean="0">
                <a:solidFill>
                  <a:schemeClr val="tx1"/>
                </a:solidFill>
                <a:effectLst/>
                <a:latin typeface="+mn-lt"/>
                <a:ea typeface="+mn-ea"/>
                <a:cs typeface="+mn-cs"/>
              </a:rPr>
              <a:t>For Lunch or Supper </a:t>
            </a:r>
            <a:r>
              <a:rPr lang="en-US" sz="1200" i="1" kern="1200" dirty="0" smtClean="0">
                <a:solidFill>
                  <a:schemeClr val="tx1"/>
                </a:solidFill>
                <a:effectLst/>
                <a:latin typeface="+mn-lt"/>
                <a:ea typeface="+mn-ea"/>
                <a:cs typeface="+mn-cs"/>
              </a:rPr>
              <a:t>for the patty only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Ages one through two years: </a:t>
            </a:r>
          </a:p>
          <a:p>
            <a:r>
              <a:rPr lang="en-US" sz="1200" kern="1200" dirty="0" smtClean="0">
                <a:solidFill>
                  <a:schemeClr val="tx1"/>
                </a:solidFill>
                <a:effectLst/>
                <a:latin typeface="+mn-lt"/>
                <a:ea typeface="+mn-ea"/>
                <a:cs typeface="+mn-cs"/>
              </a:rPr>
              <a:t>Meat/meat alternate- 16 servings </a:t>
            </a:r>
          </a:p>
          <a:p>
            <a:r>
              <a:rPr lang="en-US" sz="1200" kern="1200" dirty="0" smtClean="0">
                <a:solidFill>
                  <a:schemeClr val="tx1"/>
                </a:solidFill>
                <a:effectLst/>
                <a:latin typeface="+mn-lt"/>
                <a:ea typeface="+mn-ea"/>
                <a:cs typeface="+mn-cs"/>
              </a:rPr>
              <a:t>Fruit/Vegetable- 16 servings (1/8 cup), (1/4 cup total needed)</a:t>
            </a:r>
          </a:p>
          <a:p>
            <a:r>
              <a:rPr lang="en-US" sz="1200" kern="1200" dirty="0" smtClean="0">
                <a:solidFill>
                  <a:schemeClr val="tx1"/>
                </a:solidFill>
                <a:effectLst/>
                <a:latin typeface="+mn-lt"/>
                <a:ea typeface="+mn-ea"/>
                <a:cs typeface="+mn-cs"/>
              </a:rPr>
              <a:t>Breads/Grains- 6 servings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three through five years old:</a:t>
            </a:r>
          </a:p>
          <a:p>
            <a:r>
              <a:rPr lang="en-US" sz="1200" kern="1200" dirty="0" smtClean="0">
                <a:solidFill>
                  <a:schemeClr val="tx1"/>
                </a:solidFill>
                <a:effectLst/>
                <a:latin typeface="+mn-lt"/>
                <a:ea typeface="+mn-ea"/>
                <a:cs typeface="+mn-cs"/>
              </a:rPr>
              <a:t>Meat/meat alternate- 10 servings </a:t>
            </a:r>
          </a:p>
          <a:p>
            <a:r>
              <a:rPr lang="en-US" sz="1200" kern="1200" dirty="0" smtClean="0">
                <a:solidFill>
                  <a:schemeClr val="tx1"/>
                </a:solidFill>
                <a:effectLst/>
                <a:latin typeface="+mn-lt"/>
                <a:ea typeface="+mn-ea"/>
                <a:cs typeface="+mn-cs"/>
              </a:rPr>
              <a:t>Fruit/Vegetable- 8 servings (1/4 cup), (1/2 cup total needed)</a:t>
            </a:r>
          </a:p>
          <a:p>
            <a:r>
              <a:rPr lang="en-US" sz="1200" kern="1200" dirty="0" smtClean="0">
                <a:solidFill>
                  <a:schemeClr val="tx1"/>
                </a:solidFill>
                <a:effectLst/>
                <a:latin typeface="+mn-lt"/>
                <a:ea typeface="+mn-ea"/>
                <a:cs typeface="+mn-cs"/>
              </a:rPr>
              <a:t>Breads/Grains- 6 servings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Ages 6-12 year olds:</a:t>
            </a:r>
          </a:p>
          <a:p>
            <a:r>
              <a:rPr lang="en-US" sz="1200" kern="1200" dirty="0" smtClean="0">
                <a:solidFill>
                  <a:schemeClr val="tx1"/>
                </a:solidFill>
                <a:effectLst/>
                <a:latin typeface="+mn-lt"/>
                <a:ea typeface="+mn-ea"/>
                <a:cs typeface="+mn-cs"/>
              </a:rPr>
              <a:t>Protein/meat alternate- 8 servings </a:t>
            </a:r>
          </a:p>
          <a:p>
            <a:r>
              <a:rPr lang="en-US" sz="1200" kern="1200" dirty="0" smtClean="0">
                <a:solidFill>
                  <a:schemeClr val="tx1"/>
                </a:solidFill>
                <a:effectLst/>
                <a:latin typeface="+mn-lt"/>
                <a:ea typeface="+mn-ea"/>
                <a:cs typeface="+mn-cs"/>
              </a:rPr>
              <a:t>Fruit/Vegetable- 8 servings (1/4 cup), (¾ cup total needed) OR 4 servings (1/2 cup)</a:t>
            </a:r>
          </a:p>
          <a:p>
            <a:r>
              <a:rPr lang="en-US" sz="1200" kern="1200" dirty="0" smtClean="0">
                <a:solidFill>
                  <a:schemeClr val="tx1"/>
                </a:solidFill>
                <a:effectLst/>
                <a:latin typeface="+mn-lt"/>
                <a:ea typeface="+mn-ea"/>
                <a:cs typeface="+mn-cs"/>
              </a:rPr>
              <a:t>Breads/Grains- 3 servings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vegetable serving amount can vary as a portion of the total.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serving would be one creditable portion of the minimum requirement, of course some children will eat more than the minimum portion.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last recipe is not creditable toward the meal pattern.</a:t>
            </a:r>
          </a:p>
          <a:p>
            <a:r>
              <a:rPr lang="en-US" sz="1200" kern="1200" dirty="0" smtClean="0">
                <a:solidFill>
                  <a:schemeClr val="tx1"/>
                </a:solidFill>
                <a:effectLst/>
                <a:latin typeface="+mn-lt"/>
                <a:ea typeface="+mn-ea"/>
                <a:cs typeface="+mn-cs"/>
              </a:rPr>
              <a:t> </a:t>
            </a:r>
          </a:p>
          <a:p>
            <a:pPr lvl="0" fontAlgn="base"/>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438E2C-A479-455F-90EA-51DF00A4E1B2}" type="slidenum">
              <a:rPr lang="en-US" smtClean="0"/>
              <a:t>5</a:t>
            </a:fld>
            <a:endParaRPr lang="en-US"/>
          </a:p>
        </p:txBody>
      </p:sp>
    </p:spTree>
    <p:extLst>
      <p:ext uri="{BB962C8B-B14F-4D97-AF65-F5344CB8AC3E}">
        <p14:creationId xmlns:p14="http://schemas.microsoft.com/office/powerpoint/2010/main" val="105233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38E2C-A479-455F-90EA-51DF00A4E1B2}" type="slidenum">
              <a:rPr lang="en-US" smtClean="0"/>
              <a:t>6</a:t>
            </a:fld>
            <a:endParaRPr lang="en-US"/>
          </a:p>
        </p:txBody>
      </p:sp>
    </p:spTree>
    <p:extLst>
      <p:ext uri="{BB962C8B-B14F-4D97-AF65-F5344CB8AC3E}">
        <p14:creationId xmlns:p14="http://schemas.microsoft.com/office/powerpoint/2010/main" val="119818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77C4AA-EDBD-41A9-BC90-FB3539DDAC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B75F16-ADB4-4619-B4E7-F2EA6B7E96AF}" type="datetimeFigureOut">
              <a:rPr lang="en-US" smtClean="0"/>
              <a:t>10/14/2016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77C4AA-EDBD-41A9-BC90-FB3539DDAC54}"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EB75F16-ADB4-4619-B4E7-F2EA6B7E96AF}" type="datetimeFigureOut">
              <a:rPr lang="en-US" smtClean="0"/>
              <a:t>10/14/2016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77C4AA-EDBD-41A9-BC90-FB3539DDAC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363200"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14800" y="3657600"/>
            <a:ext cx="5328703" cy="584775"/>
          </a:xfrm>
          <a:prstGeom prst="rect">
            <a:avLst/>
          </a:prstGeom>
        </p:spPr>
        <p:txBody>
          <a:bodyPr wrap="none">
            <a:spAutoFit/>
          </a:bodyPr>
          <a:lstStyle/>
          <a:p>
            <a:r>
              <a:rPr lang="en-US" sz="3200" dirty="0">
                <a:solidFill>
                  <a:schemeClr val="bg1"/>
                </a:solidFill>
                <a:latin typeface="Arial Rounded MT Bold" panose="020F0704030504030204" pitchFamily="34" charset="0"/>
              </a:rPr>
              <a:t>Chef Michelle </a:t>
            </a:r>
            <a:r>
              <a:rPr lang="en-US" sz="3200" dirty="0" err="1">
                <a:solidFill>
                  <a:schemeClr val="bg1"/>
                </a:solidFill>
                <a:latin typeface="Arial Rounded MT Bold" panose="020F0704030504030204" pitchFamily="34" charset="0"/>
              </a:rPr>
              <a:t>Bommarito</a:t>
            </a:r>
            <a:endParaRPr lang="en-US"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06429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0"/>
            <a:ext cx="6187440" cy="1408701"/>
          </a:xfrm>
        </p:spPr>
        <p:txBody>
          <a:bodyPr>
            <a:normAutofit fontScale="90000"/>
          </a:bodyPr>
          <a:lstStyle/>
          <a:p>
            <a:r>
              <a:rPr lang="en-US" dirty="0" smtClean="0"/>
              <a:t>Putting it to Practice</a:t>
            </a:r>
            <a:endParaRPr lang="en-US" dirty="0"/>
          </a:p>
        </p:txBody>
      </p:sp>
      <p:sp>
        <p:nvSpPr>
          <p:cNvPr id="6" name="Subtitle 5"/>
          <p:cNvSpPr>
            <a:spLocks noGrp="1"/>
          </p:cNvSpPr>
          <p:nvPr>
            <p:ph type="subTitle" idx="1"/>
          </p:nvPr>
        </p:nvSpPr>
        <p:spPr>
          <a:xfrm>
            <a:off x="2438400" y="3007500"/>
            <a:ext cx="6400800" cy="1752600"/>
          </a:xfrm>
        </p:spPr>
        <p:txBody>
          <a:bodyPr/>
          <a:lstStyle/>
          <a:p>
            <a:r>
              <a:rPr lang="en-US" dirty="0" smtClean="0"/>
              <a:t>Chef Michelle </a:t>
            </a:r>
            <a:r>
              <a:rPr lang="en-US" dirty="0" err="1" smtClean="0"/>
              <a:t>Bommarito</a:t>
            </a:r>
            <a:endParaRPr lang="en-US" dirty="0"/>
          </a:p>
        </p:txBody>
      </p:sp>
      <p:sp>
        <p:nvSpPr>
          <p:cNvPr id="7" name="TextBox 6"/>
          <p:cNvSpPr txBox="1"/>
          <p:nvPr/>
        </p:nvSpPr>
        <p:spPr>
          <a:xfrm>
            <a:off x="1828800" y="5363272"/>
            <a:ext cx="7086600" cy="1077218"/>
          </a:xfrm>
          <a:prstGeom prst="rect">
            <a:avLst/>
          </a:prstGeom>
          <a:noFill/>
        </p:spPr>
        <p:txBody>
          <a:bodyPr wrap="square" rtlCol="0">
            <a:spAutoFit/>
          </a:bodyPr>
          <a:lstStyle/>
          <a:p>
            <a:r>
              <a:rPr lang="en-US" sz="3200" dirty="0" smtClean="0"/>
              <a:t>Let’s have some fun with the </a:t>
            </a:r>
          </a:p>
          <a:p>
            <a:r>
              <a:rPr lang="en-US" sz="3200" dirty="0" smtClean="0"/>
              <a:t>Meal Pattern Changes</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0" y="1524000"/>
            <a:ext cx="2468880" cy="3703700"/>
          </a:xfrm>
          <a:prstGeom prst="rect">
            <a:avLst/>
          </a:prstGeom>
        </p:spPr>
      </p:pic>
    </p:spTree>
    <p:extLst>
      <p:ext uri="{BB962C8B-B14F-4D97-AF65-F5344CB8AC3E}">
        <p14:creationId xmlns:p14="http://schemas.microsoft.com/office/powerpoint/2010/main" val="400003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5334000"/>
            <a:ext cx="8915400" cy="369332"/>
          </a:xfrm>
          <a:prstGeom prst="rect">
            <a:avLst/>
          </a:prstGeom>
          <a:noFill/>
        </p:spPr>
        <p:txBody>
          <a:bodyPr wrap="square" rtlCol="0">
            <a:spAutoFit/>
          </a:bodyPr>
          <a:lstStyle/>
          <a:p>
            <a:endParaRPr lang="en-US" dirty="0"/>
          </a:p>
        </p:txBody>
      </p:sp>
      <p:grpSp>
        <p:nvGrpSpPr>
          <p:cNvPr id="8" name="Group 7"/>
          <p:cNvGrpSpPr/>
          <p:nvPr/>
        </p:nvGrpSpPr>
        <p:grpSpPr>
          <a:xfrm>
            <a:off x="-88896" y="184666"/>
            <a:ext cx="9185478" cy="6724083"/>
            <a:chOff x="-166246" y="49929"/>
            <a:chExt cx="9209849" cy="6724083"/>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1" r="1613"/>
            <a:stretch/>
          </p:blipFill>
          <p:spPr bwMode="auto">
            <a:xfrm>
              <a:off x="-166246" y="49929"/>
              <a:ext cx="914504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91328" y="3727024"/>
              <a:ext cx="4452275" cy="3046988"/>
            </a:xfrm>
            <a:prstGeom prst="rect">
              <a:avLst/>
            </a:prstGeom>
            <a:solidFill>
              <a:schemeClr val="bg1"/>
            </a:solidFill>
          </p:spPr>
          <p:txBody>
            <a:bodyPr wrap="square" rtlCol="0">
              <a:spAutoFit/>
            </a:bodyPr>
            <a:lstStyle/>
            <a:p>
              <a:r>
                <a:rPr lang="en-US" sz="1200" b="1" dirty="0" smtClean="0"/>
                <a:t>Creditable:</a:t>
              </a:r>
            </a:p>
            <a:p>
              <a:r>
                <a:rPr lang="en-US" sz="1200" b="1" dirty="0" smtClean="0"/>
                <a:t>Ages </a:t>
              </a:r>
              <a:r>
                <a:rPr lang="en-US" sz="1200" b="1" dirty="0"/>
                <a:t>one through two years:</a:t>
              </a:r>
            </a:p>
            <a:p>
              <a:r>
                <a:rPr lang="en-US" sz="1200" dirty="0"/>
                <a:t>Meat/meat alternate- 24 servings (1 oz.)</a:t>
              </a:r>
            </a:p>
            <a:p>
              <a:r>
                <a:rPr lang="en-US" sz="1200" dirty="0"/>
                <a:t>Breads/Grains- 32 servings if they are 2oz tortillas</a:t>
              </a:r>
            </a:p>
            <a:p>
              <a:r>
                <a:rPr lang="en-US" sz="1200" dirty="0"/>
                <a:t>Fruit/Vegetable- 18-20 servings (1/8 cup), (1/4 cup total needed)</a:t>
              </a:r>
            </a:p>
            <a:p>
              <a:endParaRPr lang="en-US" sz="1200" b="1" dirty="0" smtClean="0"/>
            </a:p>
            <a:p>
              <a:r>
                <a:rPr lang="en-US" sz="1200" b="1" dirty="0" smtClean="0"/>
                <a:t>Ages </a:t>
              </a:r>
              <a:r>
                <a:rPr lang="en-US" sz="1200" b="1" dirty="0"/>
                <a:t>three through five years old:</a:t>
              </a:r>
            </a:p>
            <a:p>
              <a:r>
                <a:rPr lang="en-US" sz="1200" dirty="0"/>
                <a:t>Meat/meat alternate- 18 servings (1 1/2 oz.)</a:t>
              </a:r>
            </a:p>
            <a:p>
              <a:r>
                <a:rPr lang="en-US" sz="1200" dirty="0"/>
                <a:t>Breads/Grains- 32 servings if they are 2oz tortillas</a:t>
              </a:r>
            </a:p>
            <a:p>
              <a:r>
                <a:rPr lang="en-US" sz="1200" dirty="0"/>
                <a:t>Fruit/Vegetable- 9-10 servings (1/4 cup), (1/2 cup total needed</a:t>
              </a:r>
              <a:r>
                <a:rPr lang="en-US" sz="1200" dirty="0" smtClean="0"/>
                <a:t>)</a:t>
              </a:r>
              <a:r>
                <a:rPr lang="en-US" sz="1200" dirty="0"/>
                <a:t> </a:t>
              </a:r>
              <a:endParaRPr lang="en-US" sz="1200" dirty="0" smtClean="0"/>
            </a:p>
            <a:p>
              <a:endParaRPr lang="en-US" sz="1200" dirty="0"/>
            </a:p>
            <a:p>
              <a:r>
                <a:rPr lang="en-US" sz="1100" dirty="0" smtClean="0"/>
                <a:t>The </a:t>
              </a:r>
              <a:r>
                <a:rPr lang="en-US" sz="1100" dirty="0"/>
                <a:t>grains are not calculated to ounce equivalents and the vegetable serving amount can vary as a portion of the total.</a:t>
              </a:r>
            </a:p>
            <a:p>
              <a:endParaRPr lang="en-US" sz="1400" dirty="0"/>
            </a:p>
          </p:txBody>
        </p:sp>
        <p:sp>
          <p:nvSpPr>
            <p:cNvPr id="6" name="TextBox 5"/>
            <p:cNvSpPr txBox="1"/>
            <p:nvPr/>
          </p:nvSpPr>
          <p:spPr>
            <a:xfrm>
              <a:off x="304897" y="5427863"/>
              <a:ext cx="4101381" cy="1015663"/>
            </a:xfrm>
            <a:prstGeom prst="rect">
              <a:avLst/>
            </a:prstGeom>
            <a:noFill/>
          </p:spPr>
          <p:txBody>
            <a:bodyPr wrap="square" rtlCol="0">
              <a:spAutoFit/>
            </a:bodyPr>
            <a:lstStyle/>
            <a:p>
              <a:r>
                <a:rPr lang="en-US" sz="1200" b="1" dirty="0"/>
                <a:t>For 6-12 year olds </a:t>
              </a:r>
              <a:r>
                <a:rPr lang="en-US" sz="1200" dirty="0"/>
                <a:t>this recipes serves roughly:</a:t>
              </a:r>
            </a:p>
            <a:p>
              <a:r>
                <a:rPr lang="en-US" sz="1200" dirty="0"/>
                <a:t>Protein/meat alternate- 12 servings (2oz.)</a:t>
              </a:r>
            </a:p>
            <a:p>
              <a:r>
                <a:rPr lang="en-US" sz="1200" dirty="0"/>
                <a:t>Breads/Grains- 16 servings if they are 2oz tortillas</a:t>
              </a:r>
            </a:p>
            <a:p>
              <a:r>
                <a:rPr lang="en-US" sz="1200" dirty="0"/>
                <a:t>Fruit/Vegetable- 9-10 servings (1/4 cup) (¾ total needed</a:t>
              </a:r>
              <a:r>
                <a:rPr lang="en-US" sz="1200" dirty="0" smtClean="0"/>
                <a:t>)</a:t>
              </a:r>
              <a:endParaRPr lang="en-US" sz="1400" dirty="0"/>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28600"/>
            <a:ext cx="1676400" cy="976217"/>
          </a:xfrm>
          <a:prstGeom prst="rect">
            <a:avLst/>
          </a:prstGeom>
        </p:spPr>
      </p:pic>
    </p:spTree>
    <p:extLst>
      <p:ext uri="{BB962C8B-B14F-4D97-AF65-F5344CB8AC3E}">
        <p14:creationId xmlns:p14="http://schemas.microsoft.com/office/powerpoint/2010/main" val="25471665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32" y="429768"/>
            <a:ext cx="8183880" cy="1051560"/>
          </a:xfrm>
        </p:spPr>
        <p:txBody>
          <a:bodyPr/>
          <a:lstStyle/>
          <a:p>
            <a:r>
              <a:rPr lang="en-US" dirty="0" smtClean="0"/>
              <a:t>A bit about Cannon</a:t>
            </a:r>
            <a:endParaRPr lang="en-US" dirty="0"/>
          </a:p>
        </p:txBody>
      </p:sp>
      <p:sp>
        <p:nvSpPr>
          <p:cNvPr id="4" name="Content Placeholder 2"/>
          <p:cNvSpPr>
            <a:spLocks noGrp="1"/>
          </p:cNvSpPr>
          <p:nvPr>
            <p:ph idx="1"/>
          </p:nvPr>
        </p:nvSpPr>
        <p:spPr>
          <a:xfrm>
            <a:off x="433733" y="1219200"/>
            <a:ext cx="8153400" cy="4648200"/>
          </a:xfrm>
        </p:spPr>
        <p:txBody>
          <a:bodyPr>
            <a:normAutofit fontScale="25000" lnSpcReduction="20000"/>
          </a:bodyPr>
          <a:lstStyle/>
          <a:p>
            <a:pPr marL="0" indent="0" fontAlgn="base">
              <a:buNone/>
            </a:pPr>
            <a:endParaRPr lang="en-US" sz="11200" dirty="0" smtClean="0">
              <a:latin typeface="Baskerville Old Face" panose="02020602080505020303" pitchFamily="18" charset="0"/>
            </a:endParaRPr>
          </a:p>
          <a:p>
            <a:pPr marL="0" indent="0" fontAlgn="base">
              <a:buNone/>
            </a:pPr>
            <a:r>
              <a:rPr lang="en-US" sz="11200" dirty="0" smtClean="0">
                <a:latin typeface="Baskerville Old Face" panose="02020602080505020303" pitchFamily="18" charset="0"/>
              </a:rPr>
              <a:t>“</a:t>
            </a:r>
            <a:r>
              <a:rPr lang="en-US" sz="11200" dirty="0">
                <a:latin typeface="Baskerville Old Face" panose="02020602080505020303" pitchFamily="18" charset="0"/>
              </a:rPr>
              <a:t>Cannon created this recipe because he loves eating fruits, vegetables, lean protein, and whole grains,” says Cannon’s mom, Amanda. “He couldn't always eat whole grains because   of a rare food allergy that he's since outgrown. Cannon also has a very rare genetic disorder called Mosaic Trisomy 14 and Uniparental </a:t>
            </a:r>
            <a:r>
              <a:rPr lang="en-US" sz="11200" dirty="0" err="1">
                <a:latin typeface="Baskerville Old Face" panose="02020602080505020303" pitchFamily="18" charset="0"/>
              </a:rPr>
              <a:t>Disomy</a:t>
            </a:r>
            <a:r>
              <a:rPr lang="en-US" sz="11200" dirty="0">
                <a:latin typeface="Baskerville Old Face" panose="02020602080505020303" pitchFamily="18" charset="0"/>
              </a:rPr>
              <a:t> 14, so eating healthy and exercising is a top priority for us! Cannon has been making this recipe for a little over a year, changing things along the way. Living in California, we are so lucky to have a variety of fruits and veggies that are easily accessible</a:t>
            </a:r>
            <a:r>
              <a:rPr lang="en-US" sz="11200" dirty="0" smtClean="0">
                <a:latin typeface="Baskerville Old Face" panose="02020602080505020303" pitchFamily="18" charset="0"/>
              </a:rPr>
              <a:t>.”</a:t>
            </a:r>
            <a:endParaRPr lang="en-US" sz="11200" dirty="0">
              <a:latin typeface="Baskerville Old Face" panose="020206020805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00912" cy="1328928"/>
          </a:xfrm>
          <a:prstGeom prst="rect">
            <a:avLst/>
          </a:prstGeom>
        </p:spPr>
      </p:pic>
      <p:sp>
        <p:nvSpPr>
          <p:cNvPr id="6" name="TextBox 5"/>
          <p:cNvSpPr txBox="1"/>
          <p:nvPr/>
        </p:nvSpPr>
        <p:spPr>
          <a:xfrm>
            <a:off x="609600" y="5943600"/>
            <a:ext cx="6858000" cy="646331"/>
          </a:xfrm>
          <a:prstGeom prst="rect">
            <a:avLst/>
          </a:prstGeom>
          <a:noFill/>
        </p:spPr>
        <p:txBody>
          <a:bodyPr wrap="square" rtlCol="0">
            <a:spAutoFit/>
          </a:bodyPr>
          <a:lstStyle/>
          <a:p>
            <a:pPr fontAlgn="base"/>
            <a:r>
              <a:rPr lang="en-US" dirty="0">
                <a:latin typeface="Baskerville Old Face" panose="02020602080505020303" pitchFamily="18" charset="0"/>
              </a:rPr>
              <a:t> </a:t>
            </a:r>
            <a:r>
              <a:rPr lang="en-US" i="1" dirty="0">
                <a:latin typeface="Baskerville Old Face" panose="02020602080505020303" pitchFamily="18" charset="0"/>
              </a:rPr>
              <a:t>Cannon </a:t>
            </a:r>
            <a:r>
              <a:rPr lang="en-US" i="1" dirty="0" err="1">
                <a:latin typeface="Baskerville Old Face" panose="02020602080505020303" pitchFamily="18" charset="0"/>
              </a:rPr>
              <a:t>Meiers</a:t>
            </a:r>
            <a:r>
              <a:rPr lang="en-US" i="1" dirty="0">
                <a:latin typeface="Baskerville Old Face" panose="02020602080505020303" pitchFamily="18" charset="0"/>
              </a:rPr>
              <a:t>, Age 8, is the 2016 Healthy Lunchtime Challenge </a:t>
            </a:r>
            <a:endParaRPr lang="en-US" i="1" dirty="0" smtClean="0">
              <a:latin typeface="Baskerville Old Face" panose="02020602080505020303" pitchFamily="18" charset="0"/>
            </a:endParaRPr>
          </a:p>
          <a:p>
            <a:pPr fontAlgn="base"/>
            <a:r>
              <a:rPr lang="en-US" i="1" dirty="0" smtClean="0">
                <a:latin typeface="Baskerville Old Face" panose="02020602080505020303" pitchFamily="18" charset="0"/>
              </a:rPr>
              <a:t>winner </a:t>
            </a:r>
            <a:r>
              <a:rPr lang="en-US" i="1" dirty="0">
                <a:latin typeface="Baskerville Old Face" panose="02020602080505020303" pitchFamily="18" charset="0"/>
              </a:rPr>
              <a:t>from  Santa Rosa, California.</a:t>
            </a:r>
            <a:endParaRPr lang="en-US" dirty="0">
              <a:latin typeface="Baskerville Old Face" panose="02020602080505020303" pitchFamily="18" charset="0"/>
            </a:endParaRPr>
          </a:p>
        </p:txBody>
      </p:sp>
    </p:spTree>
    <p:extLst>
      <p:ext uri="{BB962C8B-B14F-4D97-AF65-F5344CB8AC3E}">
        <p14:creationId xmlns:p14="http://schemas.microsoft.com/office/powerpoint/2010/main" val="189000688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0"/>
            <a:ext cx="9110709" cy="914400"/>
          </a:xfrm>
        </p:spPr>
        <p:txBody>
          <a:bodyPr>
            <a:normAutofit fontScale="90000"/>
          </a:bodyPr>
          <a:lstStyle/>
          <a:p>
            <a:r>
              <a:rPr lang="en-US" sz="4000" dirty="0" smtClean="0"/>
              <a:t>Meet up with Chef Michelle </a:t>
            </a:r>
            <a:br>
              <a:rPr lang="en-US" sz="4000" dirty="0" smtClean="0"/>
            </a:br>
            <a:r>
              <a:rPr lang="en-US" sz="4000" dirty="0" smtClean="0"/>
              <a:t>in the Exhibitor Learning Expo</a:t>
            </a:r>
            <a:br>
              <a:rPr lang="en-US" sz="4000" dirty="0" smtClean="0"/>
            </a:br>
            <a:r>
              <a:rPr lang="en-US" sz="4000" dirty="0" smtClean="0"/>
              <a:t>FIVE </a:t>
            </a:r>
            <a:r>
              <a:rPr lang="en-US" sz="4000" dirty="0"/>
              <a:t>MINI </a:t>
            </a:r>
            <a:r>
              <a:rPr lang="en-US" sz="4000" dirty="0" smtClean="0"/>
              <a:t>CULINARY DEMONSTRATIONS today</a:t>
            </a:r>
            <a:br>
              <a:rPr lang="en-US" sz="4000" dirty="0" smtClean="0"/>
            </a:br>
            <a:r>
              <a:rPr lang="en-US" sz="4000" dirty="0" smtClean="0"/>
              <a:t/>
            </a:r>
            <a:br>
              <a:rPr lang="en-US" sz="4000" dirty="0" smtClean="0"/>
            </a:br>
            <a:r>
              <a:rPr lang="en-US" dirty="0"/>
              <a:t/>
            </a:r>
            <a:br>
              <a:rPr lang="en-US" dirty="0"/>
            </a:br>
            <a:endParaRPr lang="en-US" dirty="0"/>
          </a:p>
        </p:txBody>
      </p:sp>
      <p:sp>
        <p:nvSpPr>
          <p:cNvPr id="3" name="Content Placeholder 2"/>
          <p:cNvSpPr>
            <a:spLocks noGrp="1"/>
          </p:cNvSpPr>
          <p:nvPr>
            <p:ph idx="1"/>
          </p:nvPr>
        </p:nvSpPr>
        <p:spPr>
          <a:xfrm>
            <a:off x="304800" y="3124200"/>
            <a:ext cx="8382000" cy="2819400"/>
          </a:xfrm>
        </p:spPr>
        <p:txBody>
          <a:bodyPr>
            <a:normAutofit fontScale="92500" lnSpcReduction="10000"/>
          </a:bodyPr>
          <a:lstStyle/>
          <a:p>
            <a:pPr marL="0" indent="0">
              <a:buNone/>
            </a:pPr>
            <a:r>
              <a:rPr lang="en-US" dirty="0" smtClean="0"/>
              <a:t>◦</a:t>
            </a:r>
            <a:r>
              <a:rPr lang="en-US" dirty="0"/>
              <a:t>	</a:t>
            </a:r>
            <a:r>
              <a:rPr lang="en-US" sz="2800" dirty="0"/>
              <a:t>Steel Cut Oatmeal Waffles</a:t>
            </a:r>
          </a:p>
          <a:p>
            <a:pPr marL="0" indent="0">
              <a:buNone/>
            </a:pPr>
            <a:r>
              <a:rPr lang="en-US" sz="2800" dirty="0" smtClean="0"/>
              <a:t>◦</a:t>
            </a:r>
            <a:r>
              <a:rPr lang="en-US" sz="2800" dirty="0"/>
              <a:t>	Lentil Tofu Stew</a:t>
            </a:r>
          </a:p>
          <a:p>
            <a:pPr marL="0" indent="0">
              <a:buNone/>
            </a:pPr>
            <a:r>
              <a:rPr lang="en-US" sz="2800" dirty="0" smtClean="0"/>
              <a:t>◦</a:t>
            </a:r>
            <a:r>
              <a:rPr lang="en-US" sz="2800" dirty="0"/>
              <a:t>	Caramelized Pinto Bean </a:t>
            </a:r>
            <a:r>
              <a:rPr lang="en-US" sz="2800" dirty="0" smtClean="0"/>
              <a:t>Burrito and		</a:t>
            </a:r>
            <a:r>
              <a:rPr lang="en-US" sz="2800" i="1" dirty="0" smtClean="0"/>
              <a:t>Yogurt </a:t>
            </a:r>
            <a:r>
              <a:rPr lang="en-US" sz="2800" i="1" dirty="0"/>
              <a:t>Tomato Salsa</a:t>
            </a:r>
          </a:p>
          <a:p>
            <a:pPr marL="0" indent="0">
              <a:buNone/>
            </a:pPr>
            <a:r>
              <a:rPr lang="en-US" sz="2800" dirty="0" smtClean="0"/>
              <a:t>◦</a:t>
            </a:r>
            <a:r>
              <a:rPr lang="en-US" sz="2800" dirty="0"/>
              <a:t>	Black Bean Sweet Potato Patty</a:t>
            </a:r>
          </a:p>
          <a:p>
            <a:pPr marL="0" indent="0">
              <a:buNone/>
            </a:pPr>
            <a:r>
              <a:rPr lang="en-US" sz="2800" dirty="0" smtClean="0"/>
              <a:t>◦</a:t>
            </a:r>
            <a:r>
              <a:rPr lang="en-US" sz="2800" dirty="0"/>
              <a:t>	Sweet Vanilla Chia Seed </a:t>
            </a:r>
            <a:r>
              <a:rPr lang="en-US" sz="2800" dirty="0" smtClean="0"/>
              <a:t>Pudding w/fruit			</a:t>
            </a:r>
            <a:endParaRPr lang="en-US" dirty="0"/>
          </a:p>
        </p:txBody>
      </p:sp>
    </p:spTree>
    <p:extLst>
      <p:ext uri="{BB962C8B-B14F-4D97-AF65-F5344CB8AC3E}">
        <p14:creationId xmlns:p14="http://schemas.microsoft.com/office/powerpoint/2010/main" val="132107210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15" y="457200"/>
            <a:ext cx="8183880" cy="1051560"/>
          </a:xfrm>
        </p:spPr>
        <p:txBody>
          <a:bodyPr>
            <a:normAutofit/>
          </a:bodyPr>
          <a:lstStyle/>
          <a:p>
            <a:r>
              <a:rPr lang="en-US" sz="2800" i="1" dirty="0" smtClean="0"/>
              <a:t>See you in the Exhibitor Learning Expo!</a:t>
            </a:r>
            <a:endParaRPr lang="en-US" sz="2800" i="1" dirty="0"/>
          </a:p>
        </p:txBody>
      </p:sp>
      <p:sp>
        <p:nvSpPr>
          <p:cNvPr id="5" name="TextBox 4"/>
          <p:cNvSpPr txBox="1"/>
          <p:nvPr/>
        </p:nvSpPr>
        <p:spPr>
          <a:xfrm>
            <a:off x="457200" y="5181600"/>
            <a:ext cx="8305800" cy="369332"/>
          </a:xfrm>
          <a:prstGeom prst="rect">
            <a:avLst/>
          </a:prstGeom>
          <a:noFill/>
        </p:spPr>
        <p:txBody>
          <a:bodyPr wrap="square" rtlCol="0">
            <a:spAutoFit/>
          </a:bodyPr>
          <a:lstStyle/>
          <a:p>
            <a:r>
              <a:rPr lang="en-US" dirty="0" smtClean="0"/>
              <a:t>All of the recipes used Tuesday will be posted on the conference page.</a:t>
            </a:r>
            <a:endParaRPr lang="en-US" dirty="0"/>
          </a:p>
        </p:txBody>
      </p:sp>
      <p:sp>
        <p:nvSpPr>
          <p:cNvPr id="3" name="TextBox 2"/>
          <p:cNvSpPr txBox="1"/>
          <p:nvPr/>
        </p:nvSpPr>
        <p:spPr>
          <a:xfrm>
            <a:off x="2057400" y="5543310"/>
            <a:ext cx="4343400" cy="369332"/>
          </a:xfrm>
          <a:prstGeom prst="rect">
            <a:avLst/>
          </a:prstGeom>
          <a:noFill/>
        </p:spPr>
        <p:txBody>
          <a:bodyPr wrap="square" rtlCol="0">
            <a:spAutoFit/>
          </a:bodyPr>
          <a:lstStyle/>
          <a:p>
            <a:r>
              <a:rPr lang="en-US" dirty="0"/>
              <a:t>michelle@michellebommarito.com</a:t>
            </a:r>
          </a:p>
        </p:txBody>
      </p:sp>
      <p:sp>
        <p:nvSpPr>
          <p:cNvPr id="6" name="TextBox 5"/>
          <p:cNvSpPr txBox="1"/>
          <p:nvPr/>
        </p:nvSpPr>
        <p:spPr>
          <a:xfrm rot="21017575">
            <a:off x="4825112" y="4298234"/>
            <a:ext cx="2209800" cy="400110"/>
          </a:xfrm>
          <a:prstGeom prst="rect">
            <a:avLst/>
          </a:prstGeom>
          <a:noFill/>
        </p:spPr>
        <p:txBody>
          <a:bodyPr wrap="square" rtlCol="0">
            <a:spAutoFit/>
          </a:bodyPr>
          <a:lstStyle/>
          <a:p>
            <a:r>
              <a:rPr lang="en-US" sz="2000" dirty="0" smtClean="0">
                <a:latin typeface="Lucida Handwriting" panose="03010101010101010101" pitchFamily="66" charset="0"/>
              </a:rPr>
              <a:t>Thank you</a:t>
            </a:r>
            <a:endParaRPr lang="en-US" sz="2000" dirty="0">
              <a:latin typeface="Lucida Handwriting" panose="03010101010101010101"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34503"/>
            <a:ext cx="2362200" cy="354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26129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8525</TotalTime>
  <Words>423</Words>
  <Application>Microsoft Office PowerPoint</Application>
  <PresentationFormat>On-screen Show (4:3)</PresentationFormat>
  <Paragraphs>223</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Aspect</vt:lpstr>
      <vt:lpstr>PowerPoint Presentation</vt:lpstr>
      <vt:lpstr>Putting it to Practice</vt:lpstr>
      <vt:lpstr>PowerPoint Presentation</vt:lpstr>
      <vt:lpstr>A bit about Cannon</vt:lpstr>
      <vt:lpstr>Meet up with Chef Michelle  in the Exhibitor Learning Expo FIVE MINI CULINARY DEMONSTRATIONS today   </vt:lpstr>
      <vt:lpstr>See you in the Exhibitor Learning Expo!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28</cp:revision>
  <cp:lastPrinted>2016-10-07T04:12:05Z</cp:lastPrinted>
  <dcterms:created xsi:type="dcterms:W3CDTF">2016-10-03T04:35:22Z</dcterms:created>
  <dcterms:modified xsi:type="dcterms:W3CDTF">2016-10-14T23:00:12Z</dcterms:modified>
</cp:coreProperties>
</file>