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79" r:id="rId2"/>
    <p:sldId id="380" r:id="rId3"/>
    <p:sldId id="258" r:id="rId4"/>
    <p:sldId id="263" r:id="rId5"/>
    <p:sldId id="360" r:id="rId6"/>
    <p:sldId id="361" r:id="rId7"/>
    <p:sldId id="362" r:id="rId8"/>
    <p:sldId id="363" r:id="rId9"/>
    <p:sldId id="364" r:id="rId10"/>
    <p:sldId id="365" r:id="rId11"/>
    <p:sldId id="366" r:id="rId12"/>
    <p:sldId id="368" r:id="rId13"/>
    <p:sldId id="273" r:id="rId14"/>
    <p:sldId id="369" r:id="rId15"/>
    <p:sldId id="370" r:id="rId16"/>
    <p:sldId id="372" r:id="rId17"/>
    <p:sldId id="275" r:id="rId18"/>
    <p:sldId id="278" r:id="rId19"/>
    <p:sldId id="351" r:id="rId20"/>
    <p:sldId id="307" r:id="rId21"/>
    <p:sldId id="308" r:id="rId22"/>
    <p:sldId id="310" r:id="rId23"/>
    <p:sldId id="276" r:id="rId24"/>
    <p:sldId id="280" r:id="rId25"/>
    <p:sldId id="282" r:id="rId26"/>
    <p:sldId id="343" r:id="rId27"/>
    <p:sldId id="352" r:id="rId28"/>
    <p:sldId id="311" r:id="rId29"/>
    <p:sldId id="354" r:id="rId30"/>
    <p:sldId id="359" r:id="rId31"/>
    <p:sldId id="337" r:id="rId32"/>
    <p:sldId id="373" r:id="rId33"/>
    <p:sldId id="374" r:id="rId34"/>
    <p:sldId id="375" r:id="rId35"/>
    <p:sldId id="376" r:id="rId36"/>
    <p:sldId id="292" r:id="rId37"/>
    <p:sldId id="305" r:id="rId38"/>
    <p:sldId id="345" r:id="rId39"/>
    <p:sldId id="344" r:id="rId40"/>
    <p:sldId id="346" r:id="rId41"/>
    <p:sldId id="296" r:id="rId42"/>
    <p:sldId id="314" r:id="rId43"/>
    <p:sldId id="315" r:id="rId44"/>
    <p:sldId id="317" r:id="rId45"/>
    <p:sldId id="319" r:id="rId46"/>
    <p:sldId id="322" r:id="rId47"/>
    <p:sldId id="356" r:id="rId48"/>
    <p:sldId id="323" r:id="rId49"/>
    <p:sldId id="358" r:id="rId50"/>
    <p:sldId id="355" r:id="rId51"/>
    <p:sldId id="318" r:id="rId52"/>
    <p:sldId id="324" r:id="rId53"/>
    <p:sldId id="325" r:id="rId54"/>
    <p:sldId id="326" r:id="rId55"/>
    <p:sldId id="327" r:id="rId56"/>
    <p:sldId id="329" r:id="rId57"/>
    <p:sldId id="330" r:id="rId58"/>
    <p:sldId id="331" r:id="rId59"/>
    <p:sldId id="328" r:id="rId60"/>
    <p:sldId id="340" r:id="rId61"/>
    <p:sldId id="334" r:id="rId62"/>
    <p:sldId id="350" r:id="rId63"/>
    <p:sldId id="335" r:id="rId64"/>
    <p:sldId id="336" r:id="rId65"/>
    <p:sldId id="383" r:id="rId66"/>
    <p:sldId id="333" r:id="rId67"/>
    <p:sldId id="38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2" autoAdjust="0"/>
    <p:restoredTop sz="82593" autoAdjust="0"/>
  </p:normalViewPr>
  <p:slideViewPr>
    <p:cSldViewPr>
      <p:cViewPr>
        <p:scale>
          <a:sx n="90" d="100"/>
          <a:sy n="90" d="100"/>
        </p:scale>
        <p:origin x="-582" y="115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7680"/>
    </p:cViewPr>
  </p:sorterViewPr>
  <p:notesViewPr>
    <p:cSldViewPr>
      <p:cViewPr varScale="1">
        <p:scale>
          <a:sx n="67" d="100"/>
          <a:sy n="67" d="100"/>
        </p:scale>
        <p:origin x="-312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01784-9B8B-40E8-8A31-F6DDB69B4E66}" type="datetimeFigureOut">
              <a:rPr lang="en-US" smtClean="0"/>
              <a:t>10/24/2017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E57CD-45FF-41CD-BD0C-DB5252F7E865}" type="slidenum">
              <a:rPr lang="en-US" smtClean="0"/>
              <a:t>‹#›</a:t>
            </a:fld>
            <a:endParaRPr lang="en-US"/>
          </a:p>
        </p:txBody>
      </p:sp>
    </p:spTree>
    <p:extLst>
      <p:ext uri="{BB962C8B-B14F-4D97-AF65-F5344CB8AC3E}">
        <p14:creationId xmlns:p14="http://schemas.microsoft.com/office/powerpoint/2010/main" val="221964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dirty="0">
                <a:latin typeface="Arial" panose="020B0604020202020204" pitchFamily="34" charset="0"/>
                <a:cs typeface="Arial" panose="020B0604020202020204" pitchFamily="34" charset="0"/>
              </a:rPr>
              <a:t>Hi Everyone! </a:t>
            </a:r>
            <a:r>
              <a:rPr lang="en-US" sz="1600" dirty="0" smtClean="0">
                <a:latin typeface="Arial" panose="020B0604020202020204" pitchFamily="34" charset="0"/>
                <a:cs typeface="Arial" panose="020B0604020202020204" pitchFamily="34" charset="0"/>
              </a:rPr>
              <a:t>Thank</a:t>
            </a:r>
            <a:r>
              <a:rPr lang="en-US" sz="1600" baseline="0" dirty="0" smtClean="0">
                <a:latin typeface="Arial" panose="020B0604020202020204" pitchFamily="34" charset="0"/>
                <a:cs typeface="Arial" panose="020B0604020202020204" pitchFamily="34" charset="0"/>
              </a:rPr>
              <a:t> you for taking the time to check out our session this morning. Today you will hear from myself Xaviera Davis and I am from the USDA and Linda Simmons from the Texas Department of Agriculture. </a:t>
            </a:r>
            <a:endParaRPr lang="en-US" sz="1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8435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6200" y="685800"/>
            <a:ext cx="3481388" cy="2611438"/>
          </a:xfrm>
        </p:spPr>
      </p:sp>
      <p:sp>
        <p:nvSpPr>
          <p:cNvPr id="3" name="Notes Placeholder 2"/>
          <p:cNvSpPr>
            <a:spLocks noGrp="1"/>
          </p:cNvSpPr>
          <p:nvPr>
            <p:ph type="body" idx="1"/>
          </p:nvPr>
        </p:nvSpPr>
        <p:spPr>
          <a:xfrm>
            <a:off x="228600" y="3447738"/>
            <a:ext cx="6400800" cy="5239062"/>
          </a:xfrm>
        </p:spPr>
        <p:txBody>
          <a:bodyPr/>
          <a:lstStyle/>
          <a:p>
            <a:pPr marL="0" indent="0">
              <a:spcBef>
                <a:spcPts val="600"/>
              </a:spcBef>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also released a set of posters that visually depicts the meal patterns for the different age groups ( 1-2, 3-5, 6-12 and 13-18 as well as adults). The images for the posters represent actual CACFP serving sizes</a:t>
            </a:r>
            <a:endParaRPr lang="en-US" dirty="0" smtClean="0"/>
          </a:p>
          <a:p>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628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5800"/>
            <a:ext cx="3481387" cy="2611438"/>
          </a:xfrm>
        </p:spPr>
      </p:sp>
      <p:sp>
        <p:nvSpPr>
          <p:cNvPr id="3" name="Notes Placeholder 2"/>
          <p:cNvSpPr>
            <a:spLocks noGrp="1"/>
          </p:cNvSpPr>
          <p:nvPr>
            <p:ph type="body" idx="1"/>
          </p:nvPr>
        </p:nvSpPr>
        <p:spPr>
          <a:xfrm>
            <a:off x="685800" y="3375036"/>
            <a:ext cx="5486400" cy="5469161"/>
          </a:xfrm>
        </p:spPr>
        <p:txBody>
          <a:bodyPr/>
          <a:lstStyle/>
          <a:p>
            <a:pPr marL="0" indent="0">
              <a:spcBef>
                <a:spcPts val="600"/>
              </a:spcBef>
              <a:buFont typeface="Arial" panose="020B0604020202020204" pitchFamily="34" charset="0"/>
              <a:buNone/>
            </a:pPr>
            <a:r>
              <a:rPr lang="en-US" sz="1400" dirty="0" smtClean="0">
                <a:latin typeface="Arial" panose="020B0604020202020204" pitchFamily="34" charset="0"/>
                <a:cs typeface="Arial" panose="020B0604020202020204" pitchFamily="34" charset="0"/>
              </a:rPr>
              <a:t>We are also</a:t>
            </a:r>
            <a:r>
              <a:rPr lang="en-US" sz="1400" baseline="0" dirty="0" smtClean="0">
                <a:latin typeface="Arial" panose="020B0604020202020204" pitchFamily="34" charset="0"/>
                <a:cs typeface="Arial" panose="020B0604020202020204" pitchFamily="34" charset="0"/>
              </a:rPr>
              <a:t> working on releasing a series of worksheets.</a:t>
            </a:r>
            <a:endParaRPr lang="en-US" sz="140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--Methods for Healthy Cooking</a:t>
            </a:r>
          </a:p>
          <a:p>
            <a:pPr>
              <a:spcBef>
                <a:spcPts val="600"/>
              </a:spcBef>
            </a:pPr>
            <a:r>
              <a:rPr lang="en-US" sz="1400" baseline="0" dirty="0" smtClean="0">
                <a:latin typeface="Arial" panose="020B0604020202020204" pitchFamily="34" charset="0"/>
                <a:cs typeface="Arial" panose="020B0604020202020204" pitchFamily="34" charset="0"/>
              </a:rPr>
              <a:t>Choose Yogurts That Are Lower in Added Sugars</a:t>
            </a:r>
          </a:p>
          <a:p>
            <a:pPr>
              <a:spcBef>
                <a:spcPts val="600"/>
              </a:spcBef>
            </a:pPr>
            <a:r>
              <a:rPr lang="en-US" sz="1400" baseline="0" dirty="0" smtClean="0">
                <a:latin typeface="Arial" panose="020B0604020202020204" pitchFamily="34" charset="0"/>
                <a:cs typeface="Arial" panose="020B0604020202020204" pitchFamily="34" charset="0"/>
              </a:rPr>
              <a:t>--Choose Breakfast Cereals That Are Lower in Added Sugars</a:t>
            </a:r>
          </a:p>
          <a:p>
            <a:pPr>
              <a:spcBef>
                <a:spcPts val="600"/>
              </a:spcBef>
            </a:pPr>
            <a:r>
              <a:rPr lang="en-US" sz="1400" baseline="0" dirty="0" smtClean="0">
                <a:latin typeface="Arial" panose="020B0604020202020204" pitchFamily="34" charset="0"/>
                <a:cs typeface="Arial" panose="020B0604020202020204" pitchFamily="34" charset="0"/>
              </a:rPr>
              <a:t>--Serving Milk in the CACFP</a:t>
            </a:r>
            <a:endParaRPr lang="en-US" sz="140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--How to Serve Meat and Meat Alternates Instead of Grains at Breakfast</a:t>
            </a: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--Identify Foods That Are Whole Grain-Rich</a:t>
            </a: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--Grain-Based Desserts in the CACFP</a:t>
            </a: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--Serve Tasty Whole Grain-Rich Foods While Staying on a Budget</a:t>
            </a:r>
          </a:p>
          <a:p>
            <a:pPr marL="0" indent="0">
              <a:spcBef>
                <a:spcPts val="600"/>
              </a:spcBef>
              <a:buFont typeface="Arial" panose="020B0604020202020204" pitchFamily="34" charset="0"/>
              <a:buNone/>
            </a:pPr>
            <a:r>
              <a:rPr lang="en-US" sz="1400" baseline="0" dirty="0" smtClean="0">
                <a:latin typeface="Arial" panose="020B0604020202020204" pitchFamily="34" charset="0"/>
                <a:cs typeface="Arial" panose="020B0604020202020204" pitchFamily="34" charset="0"/>
              </a:rPr>
              <a:t>--Offer Versus Serve in the CACFP</a:t>
            </a:r>
          </a:p>
          <a:p>
            <a:pPr marL="0" indent="0">
              <a:spcBef>
                <a:spcPts val="600"/>
              </a:spcBef>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p>
            <a:pPr>
              <a:spcBef>
                <a:spcPts val="600"/>
              </a:spcBef>
            </a:pPr>
            <a:endParaRPr lang="en-US" sz="1400" dirty="0" smtClean="0">
              <a:latin typeface="Arial" panose="020B0604020202020204" pitchFamily="34" charset="0"/>
              <a:cs typeface="Arial" panose="020B0604020202020204" pitchFamily="34" charset="0"/>
            </a:endParaRPr>
          </a:p>
          <a:p>
            <a:pPr>
              <a:spcBef>
                <a:spcPts val="600"/>
              </a:spcBef>
            </a:pPr>
            <a:endParaRPr lang="en-US" sz="1400" dirty="0" smtClean="0">
              <a:latin typeface="Arial" panose="020B0604020202020204" pitchFamily="34" charset="0"/>
              <a:cs typeface="Arial" panose="020B0604020202020204" pitchFamily="34" charset="0"/>
            </a:endParaRPr>
          </a:p>
          <a:p>
            <a:pPr>
              <a:spcBef>
                <a:spcPts val="600"/>
              </a:spcBef>
            </a:pPr>
            <a:endParaRPr lang="en-US" sz="1400" dirty="0" smtClean="0">
              <a:latin typeface="Arial" panose="020B0604020202020204" pitchFamily="34" charset="0"/>
              <a:cs typeface="Arial" panose="020B0604020202020204" pitchFamily="34" charset="0"/>
            </a:endParaRPr>
          </a:p>
          <a:p>
            <a:pPr marL="285731" indent="-285731">
              <a:spcBef>
                <a:spcPts val="600"/>
              </a:spcBef>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3850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5800"/>
            <a:ext cx="3481387" cy="2611438"/>
          </a:xfrm>
        </p:spPr>
      </p:sp>
      <p:sp>
        <p:nvSpPr>
          <p:cNvPr id="3" name="Notes Placeholder 2"/>
          <p:cNvSpPr>
            <a:spLocks noGrp="1"/>
          </p:cNvSpPr>
          <p:nvPr>
            <p:ph type="body" idx="1"/>
          </p:nvPr>
        </p:nvSpPr>
        <p:spPr>
          <a:xfrm>
            <a:off x="685800" y="3375036"/>
            <a:ext cx="5486400" cy="5469161"/>
          </a:xfrm>
        </p:spPr>
        <p:txBody>
          <a:bodyPr/>
          <a:lstStyle/>
          <a:p>
            <a:pPr>
              <a:spcBef>
                <a:spcPts val="600"/>
              </a:spcBef>
            </a:pPr>
            <a:r>
              <a:rPr lang="en-US" sz="1400" dirty="0" smtClean="0">
                <a:latin typeface="Arial" panose="020B0604020202020204" pitchFamily="34" charset="0"/>
                <a:cs typeface="Arial" panose="020B0604020202020204" pitchFamily="34" charset="0"/>
              </a:rPr>
              <a:t>Great!</a:t>
            </a:r>
            <a:r>
              <a:rPr lang="en-US" sz="1400" baseline="0" dirty="0" smtClean="0">
                <a:latin typeface="Arial" panose="020B0604020202020204" pitchFamily="34" charset="0"/>
                <a:cs typeface="Arial" panose="020B0604020202020204" pitchFamily="34" charset="0"/>
              </a:rPr>
              <a:t> So now we will turn to take a deeper look into three training worksheets that you see on the screen:</a:t>
            </a:r>
          </a:p>
          <a:p>
            <a:pPr>
              <a:spcBef>
                <a:spcPts val="600"/>
              </a:spcBef>
            </a:pPr>
            <a:r>
              <a:rPr lang="en-US" sz="1400" baseline="0" dirty="0" smtClean="0">
                <a:latin typeface="Arial" panose="020B0604020202020204" pitchFamily="34" charset="0"/>
                <a:cs typeface="Arial" panose="020B0604020202020204" pitchFamily="34" charset="0"/>
              </a:rPr>
              <a:t>---Choose Yogurts That Are Lower in Added Sugars</a:t>
            </a:r>
          </a:p>
          <a:p>
            <a:pPr>
              <a:spcBef>
                <a:spcPts val="600"/>
              </a:spcBef>
            </a:pPr>
            <a:r>
              <a:rPr lang="en-US" sz="1400" baseline="0" dirty="0" smtClean="0">
                <a:latin typeface="Arial" panose="020B0604020202020204" pitchFamily="34" charset="0"/>
                <a:cs typeface="Arial" panose="020B0604020202020204" pitchFamily="34" charset="0"/>
              </a:rPr>
              <a:t>--Choose Breakfast Cereals That Are Lower in Added Sugars</a:t>
            </a:r>
          </a:p>
          <a:p>
            <a:pPr>
              <a:spcBef>
                <a:spcPts val="600"/>
              </a:spcBef>
            </a:pPr>
            <a:r>
              <a:rPr lang="en-US" sz="1400" baseline="0" dirty="0" smtClean="0">
                <a:latin typeface="Arial" panose="020B0604020202020204" pitchFamily="34" charset="0"/>
                <a:cs typeface="Arial" panose="020B0604020202020204" pitchFamily="34" charset="0"/>
              </a:rPr>
              <a:t>--Serving Milk in the CACFP</a:t>
            </a:r>
            <a:endParaRPr lang="en-US" sz="1400" dirty="0" smtClean="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p>
            <a:pPr>
              <a:spcBef>
                <a:spcPts val="600"/>
              </a:spcBef>
            </a:pPr>
            <a:endParaRPr lang="en-US" sz="1400" dirty="0" smtClean="0">
              <a:latin typeface="Arial" panose="020B0604020202020204" pitchFamily="34" charset="0"/>
              <a:cs typeface="Arial" panose="020B0604020202020204" pitchFamily="34" charset="0"/>
            </a:endParaRPr>
          </a:p>
          <a:p>
            <a:pPr>
              <a:spcBef>
                <a:spcPts val="600"/>
              </a:spcBef>
            </a:pPr>
            <a:endParaRPr lang="en-US" sz="1400" dirty="0" smtClean="0">
              <a:latin typeface="Arial" panose="020B0604020202020204" pitchFamily="34" charset="0"/>
              <a:cs typeface="Arial" panose="020B0604020202020204" pitchFamily="34" charset="0"/>
            </a:endParaRPr>
          </a:p>
          <a:p>
            <a:pPr marL="285731" indent="-285731">
              <a:spcBef>
                <a:spcPts val="600"/>
              </a:spcBef>
              <a:buFont typeface="Arial" panose="020B0604020202020204" pitchFamily="34" charset="0"/>
              <a:buChar char="•"/>
            </a:pPr>
            <a:r>
              <a:rPr lang="en-US" sz="1400" dirty="0" smtClean="0">
                <a:latin typeface="Arial" panose="020B0604020202020204" pitchFamily="34" charset="0"/>
                <a:cs typeface="Arial" panose="020B0604020202020204" pitchFamily="34" charset="0"/>
              </a:rPr>
              <a:t>Should have received the worksheets,</a:t>
            </a:r>
            <a:r>
              <a:rPr lang="en-US" sz="1400" baseline="0" dirty="0" smtClean="0">
                <a:latin typeface="Arial" panose="020B0604020202020204" pitchFamily="34" charset="0"/>
                <a:cs typeface="Arial" panose="020B0604020202020204" pitchFamily="34" charset="0"/>
              </a:rPr>
              <a:t> if you did not please raise you hand and someone will get them to you. </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3850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worksheet is one page</a:t>
            </a:r>
            <a:r>
              <a:rPr lang="en-US" baseline="0" dirty="0" smtClean="0"/>
              <a:t>, front and back. </a:t>
            </a:r>
          </a:p>
          <a:p>
            <a:endParaRPr lang="en-US" baseline="0" dirty="0" smtClean="0"/>
          </a:p>
          <a:p>
            <a:r>
              <a:rPr lang="en-US" baseline="0" dirty="0" smtClean="0"/>
              <a:t>The front:</a:t>
            </a:r>
          </a:p>
          <a:p>
            <a:r>
              <a:rPr lang="en-US" dirty="0" smtClean="0"/>
              <a:t>has a brief</a:t>
            </a:r>
            <a:r>
              <a:rPr lang="en-US" baseline="0" dirty="0" smtClean="0"/>
              <a:t> sentence with the implementation date and the rule regarding the amount of sugars in yogurt, as well as a brief overview of how to use this worksheet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also walks you  through the steps of how to find yogurts that meet the sugar limit using the Nutrition Facts Panel</a:t>
            </a:r>
            <a:endParaRPr lang="en-US"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13</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n the back of the sheet you’ll also see that there is more extensive chart of the yogurt by weight. The front had what we liked to call the “greatest hits’, or more commonly found amounts of yogurt on a nutrition facts label, but we know manufacturers may come up with new products that come in different serving sizes. So, this way you are covered no matter the yogurt you choose!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14</a:t>
            </a:fld>
            <a:endParaRPr lang="en-US" dirty="0"/>
          </a:p>
        </p:txBody>
      </p:sp>
    </p:spTree>
    <p:extLst>
      <p:ext uri="{BB962C8B-B14F-4D97-AF65-F5344CB8AC3E}">
        <p14:creationId xmlns:p14="http://schemas.microsoft.com/office/powerpoint/2010/main" val="760947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back of the worksheet also has a  list that people can use to write down their favorite brand and flavor of yogurt that are creditable, so they can use it as a shopping list. </a:t>
            </a:r>
          </a:p>
          <a:p>
            <a:r>
              <a:rPr lang="en-US" baseline="0" dirty="0" smtClean="0"/>
              <a:t>Because we know that yogurt formulations can change from time to time, we also include a note reminding users to check the nutrition facts label on the yogurt every time to make sure their yogurt meets the sugar limit. </a:t>
            </a:r>
          </a:p>
          <a:p>
            <a:endParaRPr lang="en-US" baseline="0" dirty="0" smtClean="0"/>
          </a:p>
          <a:p>
            <a:r>
              <a:rPr lang="en-US" baseline="0" dirty="0" smtClean="0"/>
              <a:t>Does anyone have any questions about this activity so far? Great! Let’s do a few more examples.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15</a:t>
            </a:fld>
            <a:endParaRPr lang="en-US" dirty="0"/>
          </a:p>
        </p:txBody>
      </p:sp>
    </p:spTree>
    <p:extLst>
      <p:ext uri="{BB962C8B-B14F-4D97-AF65-F5344CB8AC3E}">
        <p14:creationId xmlns:p14="http://schemas.microsoft.com/office/powerpoint/2010/main" val="76094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review </a:t>
            </a:r>
            <a:r>
              <a:rPr lang="en-US" baseline="0" dirty="0" smtClean="0"/>
              <a:t> the 4 easy steps that will help you identify a yogurt that meets the sugar limit of ( 23 grams per 6 ounces of yogurt).</a:t>
            </a:r>
          </a:p>
          <a:p>
            <a:endParaRPr lang="en-US" baseline="0" dirty="0" smtClean="0"/>
          </a:p>
          <a:p>
            <a:r>
              <a:rPr lang="en-US" baseline="0" dirty="0" smtClean="0"/>
              <a:t>Step 1: points to the Nutrition Facts label and asks you to find the  Serving Size of the yogurt, either in oz or grams,</a:t>
            </a:r>
          </a:p>
          <a:p>
            <a:endParaRPr lang="en-US" baseline="0" dirty="0" smtClean="0"/>
          </a:p>
          <a:p>
            <a:r>
              <a:rPr lang="en-US" baseline="0" dirty="0" smtClean="0"/>
              <a:t>Step 2: locate the amount of sugars  in the product</a:t>
            </a:r>
          </a:p>
          <a:p>
            <a:r>
              <a:rPr lang="en-US" baseline="0" dirty="0" smtClean="0"/>
              <a:t> </a:t>
            </a:r>
          </a:p>
          <a:p>
            <a:endParaRPr lang="en-US" baseline="0" dirty="0" smtClean="0"/>
          </a:p>
          <a:p>
            <a:r>
              <a:rPr lang="en-US" baseline="0" dirty="0" smtClean="0"/>
              <a:t>As you see here, the serving size is listed in ounces and in grams. Many yogurts will list both, but some containers will only list ounces, while others only list grams. </a:t>
            </a:r>
          </a:p>
          <a:p>
            <a:r>
              <a:rPr lang="en-US" baseline="0" dirty="0" smtClean="0"/>
              <a:t>Sometimes the label may also say “one container”, and then you would have to look at the weight of the container, usually on the front of the yogurt, to find the weight. </a:t>
            </a:r>
          </a:p>
          <a:p>
            <a:endParaRPr lang="en-US" dirty="0" smtClean="0"/>
          </a:p>
          <a:p>
            <a:r>
              <a:rPr lang="en-US" dirty="0" smtClean="0"/>
              <a:t>Luckily, for sugars, they</a:t>
            </a:r>
            <a:r>
              <a:rPr lang="en-US" baseline="0" dirty="0" smtClean="0"/>
              <a:t> are only listed in grams! </a:t>
            </a:r>
          </a:p>
          <a:p>
            <a:r>
              <a:rPr lang="en-US" baseline="0" dirty="0" smtClean="0"/>
              <a:t>So once you have identified your serving size and your sugars, you can move on to step 3.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16</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3:  asks you to find your serving size in the chart below. Again, we give the option of using ounces or grams.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17</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asks you to look at amount of sugar listed next to the serving size in the chart. This is the maximum amount of sugar that a yogurt can contain, based on its serving size. </a:t>
            </a:r>
          </a:p>
          <a:p>
            <a:endParaRPr lang="en-US" baseline="0" dirty="0" smtClean="0"/>
          </a:p>
          <a:p>
            <a:r>
              <a:rPr lang="en-US" baseline="0" dirty="0" smtClean="0"/>
              <a:t>If the amount of sugar in your yogurt is equal to, or less than that number, then the yogurt is creditable. </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18</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for example, if you have 4 oz of yogurt, the maximum amount of sugar you can have would be 15 grams.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19</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dirty="0">
                <a:latin typeface="Arial" panose="020B0604020202020204" pitchFamily="34" charset="0"/>
                <a:cs typeface="Arial" panose="020B0604020202020204" pitchFamily="34" charset="0"/>
              </a:rPr>
              <a:t>Hi Everyone! My name is </a:t>
            </a:r>
            <a:r>
              <a:rPr lang="en-US" sz="1600" dirty="0" smtClean="0">
                <a:latin typeface="Arial" panose="020B0604020202020204" pitchFamily="34" charset="0"/>
                <a:cs typeface="Arial" panose="020B0604020202020204" pitchFamily="34" charset="0"/>
              </a:rPr>
              <a:t>Xaviera Davis and </a:t>
            </a:r>
            <a:r>
              <a:rPr lang="en-US" sz="1600" dirty="0">
                <a:latin typeface="Arial" panose="020B0604020202020204" pitchFamily="34" charset="0"/>
                <a:cs typeface="Arial" panose="020B0604020202020204" pitchFamily="34" charset="0"/>
              </a:rPr>
              <a:t>I am a Nutritionist with the Nutrition Education and Promotion Branch at the USDA’s Food and Nutrition Service, in Child Nutrition Programs. </a:t>
            </a:r>
          </a:p>
          <a:p>
            <a:pPr>
              <a:lnSpc>
                <a:spcPct val="200000"/>
              </a:lnSpc>
            </a:pPr>
            <a:endParaRPr lang="en-US" sz="1600" dirty="0" smtClean="0">
              <a:latin typeface="Arial" panose="020B0604020202020204" pitchFamily="34" charset="0"/>
              <a:cs typeface="Arial" panose="020B0604020202020204" pitchFamily="34" charset="0"/>
            </a:endParaRPr>
          </a:p>
          <a:p>
            <a:pPr>
              <a:lnSpc>
                <a:spcPct val="200000"/>
              </a:lnSpc>
            </a:pPr>
            <a:endParaRPr lang="en-US" sz="1600" dirty="0" smtClean="0">
              <a:latin typeface="Arial" panose="020B0604020202020204" pitchFamily="34" charset="0"/>
              <a:cs typeface="Arial" panose="020B0604020202020204" pitchFamily="34" charset="0"/>
            </a:endParaRPr>
          </a:p>
          <a:p>
            <a:pPr>
              <a:lnSpc>
                <a:spcPct val="200000"/>
              </a:lnSpc>
            </a:pPr>
            <a:r>
              <a:rPr lang="en-US" sz="1600" dirty="0" smtClean="0">
                <a:latin typeface="Arial" panose="020B0604020202020204" pitchFamily="34" charset="0"/>
                <a:cs typeface="Arial" panose="020B0604020202020204" pitchFamily="34" charset="0"/>
              </a:rPr>
              <a:t>This</a:t>
            </a:r>
            <a:r>
              <a:rPr lang="en-US" sz="1600" baseline="0" dirty="0" smtClean="0">
                <a:latin typeface="Arial" panose="020B0604020202020204" pitchFamily="34" charset="0"/>
                <a:cs typeface="Arial" panose="020B0604020202020204" pitchFamily="34" charset="0"/>
              </a:rPr>
              <a:t> morning I am </a:t>
            </a:r>
            <a:r>
              <a:rPr lang="en-US" sz="1600" dirty="0" smtClean="0">
                <a:latin typeface="Arial" panose="020B0604020202020204" pitchFamily="34" charset="0"/>
                <a:cs typeface="Arial" panose="020B0604020202020204" pitchFamily="34" charset="0"/>
              </a:rPr>
              <a:t>here </a:t>
            </a:r>
            <a:r>
              <a:rPr lang="en-US" sz="1600" dirty="0">
                <a:latin typeface="Arial" panose="020B0604020202020204" pitchFamily="34" charset="0"/>
                <a:cs typeface="Arial" panose="020B0604020202020204" pitchFamily="34" charset="0"/>
              </a:rPr>
              <a:t>to talk about the resources that we </a:t>
            </a:r>
            <a:r>
              <a:rPr lang="en-US" sz="1600" dirty="0" smtClean="0">
                <a:latin typeface="Arial" panose="020B0604020202020204" pitchFamily="34" charset="0"/>
                <a:cs typeface="Arial" panose="020B0604020202020204" pitchFamily="34" charset="0"/>
              </a:rPr>
              <a:t>have developed to </a:t>
            </a:r>
            <a:r>
              <a:rPr lang="en-US" sz="1600" dirty="0">
                <a:latin typeface="Arial" panose="020B0604020202020204" pitchFamily="34" charset="0"/>
                <a:cs typeface="Arial" panose="020B0604020202020204" pitchFamily="34" charset="0"/>
              </a:rPr>
              <a:t>empower child care providers with the knowledge and skills needed to successfully implement the updated CACFP Meal Pattern Requirements </a:t>
            </a:r>
            <a:r>
              <a:rPr lang="en-US" sz="1600" dirty="0" smtClean="0">
                <a:latin typeface="Arial" panose="020B0604020202020204" pitchFamily="34" charset="0"/>
                <a:cs typeface="Arial" panose="020B0604020202020204" pitchFamily="34" charset="0"/>
              </a:rPr>
              <a:t>which went into</a:t>
            </a:r>
            <a:r>
              <a:rPr lang="en-US" sz="1600" baseline="0" dirty="0" smtClean="0">
                <a:latin typeface="Arial" panose="020B0604020202020204" pitchFamily="34" charset="0"/>
                <a:cs typeface="Arial" panose="020B0604020202020204" pitchFamily="34" charset="0"/>
              </a:rPr>
              <a:t> effect earlier this month, October 1</a:t>
            </a:r>
            <a:r>
              <a:rPr lang="en-US" sz="1600" baseline="30000" dirty="0" smtClean="0">
                <a:latin typeface="Arial" panose="020B0604020202020204" pitchFamily="34" charset="0"/>
                <a:cs typeface="Arial" panose="020B0604020202020204" pitchFamily="34" charset="0"/>
              </a:rPr>
              <a:t>st</a:t>
            </a:r>
            <a:r>
              <a:rPr lang="en-US" sz="1600" baseline="0" dirty="0" smtClean="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884357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Great! So we can also practice this with the Nutrition Facts Label of the yogurt on this page. I’ll give you a minute now to go through the steps on your own and fill out the Test Yourself box on the front. Look up at me when you are done. </a:t>
            </a:r>
          </a:p>
          <a:p>
            <a:endParaRPr lang="en-US" baseline="0" dirty="0" smtClean="0"/>
          </a:p>
          <a:p>
            <a:r>
              <a:rPr lang="en-US" baseline="0" dirty="0" smtClean="0"/>
              <a:t>Ok, it looks like most people are done. Let’s go through the answer together. What is the serving size of this yogurt?</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20</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Yep! 8 oz, or 227 grams. </a:t>
            </a:r>
          </a:p>
          <a:p>
            <a:r>
              <a:rPr lang="en-US" baseline="0" dirty="0" smtClean="0"/>
              <a:t>And how many grams of sugars does it have?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21</a:t>
            </a:fld>
            <a:endParaRPr lang="en-US" dirty="0"/>
          </a:p>
        </p:txBody>
      </p:sp>
    </p:spTree>
    <p:extLst>
      <p:ext uri="{BB962C8B-B14F-4D97-AF65-F5344CB8AC3E}">
        <p14:creationId xmlns:p14="http://schemas.microsoft.com/office/powerpoint/2010/main" val="379399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grams! So, does</a:t>
            </a:r>
            <a:r>
              <a:rPr lang="en-US" baseline="0" dirty="0" smtClean="0"/>
              <a:t> this yogurt meet the sugar requirement?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22</a:t>
            </a:fld>
            <a:endParaRPr lang="en-US"/>
          </a:p>
        </p:txBody>
      </p:sp>
    </p:spTree>
    <p:extLst>
      <p:ext uri="{BB962C8B-B14F-4D97-AF65-F5344CB8AC3E}">
        <p14:creationId xmlns:p14="http://schemas.microsoft.com/office/powerpoint/2010/main" val="379399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Yes! Yes it does! As you can see on the chart, the maximum amount of sugar allowed in 8 </a:t>
            </a:r>
            <a:r>
              <a:rPr lang="en-US" baseline="0" dirty="0" err="1" smtClean="0"/>
              <a:t>oz</a:t>
            </a:r>
            <a:r>
              <a:rPr lang="en-US" baseline="0" dirty="0" smtClean="0"/>
              <a:t> of yogurt is 31 grams. Because this yogurt only has 9 grams of sugar, it is below the limit of 31 grams of sugar, and therefore meets the sugar requirement for yogurt in the CACFP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23</a:t>
            </a:fld>
            <a:endParaRPr lang="en-US"/>
          </a:p>
        </p:txBody>
      </p:sp>
    </p:spTree>
    <p:extLst>
      <p:ext uri="{BB962C8B-B14F-4D97-AF65-F5344CB8AC3E}">
        <p14:creationId xmlns:p14="http://schemas.microsoft.com/office/powerpoint/2010/main" val="379399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answer is also</a:t>
            </a:r>
            <a:r>
              <a:rPr lang="en-US" baseline="0" dirty="0" smtClean="0"/>
              <a:t> on the back of the worksheet, on the bottom so people can check their work on their own.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24</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you see the nutrition facts label for two different yogurts. Take a look at the Nutrition Facts label and use the chart on the worksheet to decide which yogurt or yogurts meets the sugar limit. You can write it down on your “Yogurts to Serve in CACFP” list. </a:t>
            </a:r>
          </a:p>
          <a:p>
            <a:endParaRPr lang="en-US" baseline="0" dirty="0" smtClean="0"/>
          </a:p>
          <a:p>
            <a:r>
              <a:rPr lang="en-US" baseline="0" dirty="0" smtClean="0"/>
              <a:t>NEXT SLIDE </a:t>
            </a:r>
          </a:p>
        </p:txBody>
      </p:sp>
      <p:sp>
        <p:nvSpPr>
          <p:cNvPr id="4" name="Slide Number Placeholder 3"/>
          <p:cNvSpPr>
            <a:spLocks noGrp="1"/>
          </p:cNvSpPr>
          <p:nvPr>
            <p:ph type="sldNum" sz="quarter" idx="10"/>
          </p:nvPr>
        </p:nvSpPr>
        <p:spPr/>
        <p:txBody>
          <a:bodyPr/>
          <a:lstStyle/>
          <a:p>
            <a:fld id="{EF2E57CD-45FF-41CD-BD0C-DB5252F7E865}" type="slidenum">
              <a:rPr lang="en-US" smtClean="0"/>
              <a:t>25</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go ahead and do that now, and look at up at me when you are done. </a:t>
            </a:r>
          </a:p>
          <a:p>
            <a:r>
              <a:rPr lang="en-US" baseline="0" dirty="0" smtClean="0"/>
              <a:t>Ok! Let’s take a look at our answers. Can we add yogurt A? </a:t>
            </a:r>
          </a:p>
        </p:txBody>
      </p:sp>
      <p:sp>
        <p:nvSpPr>
          <p:cNvPr id="4" name="Slide Number Placeholder 3"/>
          <p:cNvSpPr>
            <a:spLocks noGrp="1"/>
          </p:cNvSpPr>
          <p:nvPr>
            <p:ph type="sldNum" sz="quarter" idx="10"/>
          </p:nvPr>
        </p:nvSpPr>
        <p:spPr/>
        <p:txBody>
          <a:bodyPr/>
          <a:lstStyle/>
          <a:p>
            <a:fld id="{EF2E57CD-45FF-41CD-BD0C-DB5252F7E865}" type="slidenum">
              <a:rPr lang="en-US" smtClean="0"/>
              <a:t>26</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Yogurt A </a:t>
            </a:r>
          </a:p>
        </p:txBody>
      </p:sp>
      <p:sp>
        <p:nvSpPr>
          <p:cNvPr id="4" name="Slide Number Placeholder 3"/>
          <p:cNvSpPr>
            <a:spLocks noGrp="1"/>
          </p:cNvSpPr>
          <p:nvPr>
            <p:ph type="sldNum" sz="quarter" idx="10"/>
          </p:nvPr>
        </p:nvSpPr>
        <p:spPr/>
        <p:txBody>
          <a:bodyPr/>
          <a:lstStyle/>
          <a:p>
            <a:fld id="{EF2E57CD-45FF-41CD-BD0C-DB5252F7E865}" type="slidenum">
              <a:rPr lang="en-US" smtClean="0"/>
              <a:t>27</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Yep, A brand yogurt meets the sugar limit, so we can add it to our List. What about B brand yogurt </a:t>
            </a:r>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Yogurt B</a:t>
            </a:r>
          </a:p>
        </p:txBody>
      </p:sp>
      <p:sp>
        <p:nvSpPr>
          <p:cNvPr id="4" name="Slide Number Placeholder 3"/>
          <p:cNvSpPr>
            <a:spLocks noGrp="1"/>
          </p:cNvSpPr>
          <p:nvPr>
            <p:ph type="sldNum" sz="quarter" idx="10"/>
          </p:nvPr>
        </p:nvSpPr>
        <p:spPr/>
        <p:txBody>
          <a:bodyPr/>
          <a:lstStyle/>
          <a:p>
            <a:fld id="{EF2E57CD-45FF-41CD-BD0C-DB5252F7E865}" type="slidenum">
              <a:rPr lang="en-US" smtClean="0"/>
              <a:t>29</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As many of you know, the USDA’s Team Nutrition initiative is here to help you create and support a culture of healthy eating and physical activity habits within your programs.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Team Nutrition supports the Child and Adult Care Food Program through </a:t>
            </a:r>
          </a:p>
          <a:p>
            <a:pPr marL="280406" indent="-280406">
              <a:buFont typeface="Arial" panose="020B0604020202020204" pitchFamily="34" charset="0"/>
              <a:buChar char="•"/>
            </a:pPr>
            <a:r>
              <a:rPr lang="en-US" sz="1400" dirty="0">
                <a:latin typeface="Arial" panose="020B0604020202020204" pitchFamily="34" charset="0"/>
                <a:cs typeface="Arial" panose="020B0604020202020204" pitchFamily="34" charset="0"/>
              </a:rPr>
              <a:t>training and technical assistance for those preparing and serving meals</a:t>
            </a:r>
          </a:p>
          <a:p>
            <a:pPr marL="280406" indent="-280406">
              <a:buFont typeface="Arial" panose="020B0604020202020204" pitchFamily="34" charset="0"/>
              <a:buChar char="•"/>
            </a:pPr>
            <a:r>
              <a:rPr lang="en-US" sz="1400" dirty="0">
                <a:latin typeface="Arial" panose="020B0604020202020204" pitchFamily="34" charset="0"/>
                <a:cs typeface="Arial" panose="020B0604020202020204" pitchFamily="34" charset="0"/>
              </a:rPr>
              <a:t>nutrition education resources for children and their caregivers, and </a:t>
            </a:r>
          </a:p>
          <a:p>
            <a:pPr marL="280406" indent="-280406">
              <a:buFont typeface="Arial" panose="020B0604020202020204" pitchFamily="34" charset="0"/>
              <a:buChar char="•"/>
            </a:pPr>
            <a:r>
              <a:rPr lang="en-US" sz="1400" dirty="0">
                <a:latin typeface="Arial" panose="020B0604020202020204" pitchFamily="34" charset="0"/>
                <a:cs typeface="Arial" panose="020B0604020202020204" pitchFamily="34" charset="0"/>
              </a:rPr>
              <a:t>by helping child care providers create environments that support nutritious food choices and physical activity.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Working together with our State agencies, CACFP sponsoring organizations, and child care centers and family day care </a:t>
            </a:r>
            <a:r>
              <a:rPr lang="en-US" sz="1400" dirty="0" smtClean="0">
                <a:latin typeface="Arial" panose="020B0604020202020204" pitchFamily="34" charset="0"/>
                <a:cs typeface="Arial" panose="020B0604020202020204" pitchFamily="34" charset="0"/>
              </a:rPr>
              <a:t>homes, and parents and the community </a:t>
            </a:r>
            <a:r>
              <a:rPr lang="en-US" sz="1400" dirty="0">
                <a:latin typeface="Arial" panose="020B0604020202020204" pitchFamily="34" charset="0"/>
                <a:cs typeface="Arial" panose="020B0604020202020204" pitchFamily="34" charset="0"/>
              </a:rPr>
              <a:t>we can improve children's lifelong eating and physical activity </a:t>
            </a:r>
            <a:r>
              <a:rPr lang="en-US" sz="1400" dirty="0" smtClean="0">
                <a:latin typeface="Arial" panose="020B0604020202020204" pitchFamily="34" charset="0"/>
                <a:cs typeface="Arial" panose="020B0604020202020204" pitchFamily="34" charset="0"/>
              </a:rPr>
              <a:t>habits</a:t>
            </a:r>
            <a:r>
              <a:rPr lang="en-US" sz="1400" baseline="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and support</a:t>
            </a:r>
            <a:r>
              <a:rPr lang="en-US" sz="1400" baseline="0" dirty="0" smtClean="0">
                <a:latin typeface="Arial" panose="020B0604020202020204" pitchFamily="34" charset="0"/>
                <a:cs typeface="Arial" panose="020B0604020202020204" pitchFamily="34" charset="0"/>
              </a:rPr>
              <a:t> learning both inside and </a:t>
            </a:r>
            <a:r>
              <a:rPr lang="en-US" sz="1400" dirty="0" smtClean="0">
                <a:latin typeface="Arial" panose="020B0604020202020204" pitchFamily="34" charset="0"/>
                <a:cs typeface="Arial" panose="020B0604020202020204" pitchFamily="34" charset="0"/>
              </a:rPr>
              <a:t>outside </a:t>
            </a:r>
            <a:r>
              <a:rPr lang="en-US" sz="1400" dirty="0">
                <a:latin typeface="Arial" panose="020B0604020202020204" pitchFamily="34" charset="0"/>
                <a:cs typeface="Arial" panose="020B0604020202020204" pitchFamily="34" charset="0"/>
              </a:rPr>
              <a:t>of </a:t>
            </a:r>
            <a:r>
              <a:rPr lang="en-US" sz="1400" dirty="0" smtClean="0">
                <a:latin typeface="Arial" panose="020B0604020202020204" pitchFamily="34" charset="0"/>
                <a:cs typeface="Arial" panose="020B0604020202020204" pitchFamily="34" charset="0"/>
              </a:rPr>
              <a:t>child care</a:t>
            </a:r>
            <a:r>
              <a:rPr lang="en-US" sz="1400" baseline="0" dirty="0" smtClean="0">
                <a:latin typeface="Arial" panose="020B0604020202020204" pitchFamily="34" charset="0"/>
                <a:cs typeface="Arial" panose="020B0604020202020204" pitchFamily="34" charset="0"/>
              </a:rPr>
              <a:t>, day care, and afterschool settings.</a:t>
            </a:r>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 know many of you are</a:t>
            </a:r>
            <a:r>
              <a:rPr lang="en-US" sz="1400" baseline="0" dirty="0" smtClean="0">
                <a:latin typeface="Arial" panose="020B0604020202020204" pitchFamily="34" charset="0"/>
                <a:cs typeface="Arial" panose="020B0604020202020204" pitchFamily="34" charset="0"/>
              </a:rPr>
              <a:t> already familiar with the vast collection of materials in Team Nutrition’s collection.  The focus of today’s session is on a few of the CACFP Meal Pattern Training Tools we released earlier this year.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74287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Yogurt B</a:t>
            </a:r>
          </a:p>
        </p:txBody>
      </p:sp>
      <p:sp>
        <p:nvSpPr>
          <p:cNvPr id="4" name="Slide Number Placeholder 3"/>
          <p:cNvSpPr>
            <a:spLocks noGrp="1"/>
          </p:cNvSpPr>
          <p:nvPr>
            <p:ph type="sldNum" sz="quarter" idx="10"/>
          </p:nvPr>
        </p:nvSpPr>
        <p:spPr/>
        <p:txBody>
          <a:bodyPr/>
          <a:lstStyle/>
          <a:p>
            <a:fld id="{EF2E57CD-45FF-41CD-BD0C-DB5252F7E865}" type="slidenum">
              <a:rPr lang="en-US" smtClean="0"/>
              <a:t>30</a:t>
            </a:fld>
            <a:endParaRPr lang="en-US"/>
          </a:p>
        </p:txBody>
      </p:sp>
    </p:spTree>
    <p:extLst>
      <p:ext uri="{BB962C8B-B14F-4D97-AF65-F5344CB8AC3E}">
        <p14:creationId xmlns:p14="http://schemas.microsoft.com/office/powerpoint/2010/main" val="760947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Yep! B brand yogurt made the list too. </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of the page has a brief</a:t>
            </a:r>
            <a:r>
              <a:rPr lang="en-US" baseline="0" dirty="0" smtClean="0"/>
              <a:t> sentence with the implementation date and the rule. This worksheet also points out that any cereal on any State’s WIC cereal list, as part of the overall WIC-approved foods list, will meet the sugar requirement in CACFP. So if you know your cereal is on a State’s WIC list, you will not have to do any further calculations. If your cereal is not on any State’s list, you can also use this worksheet to see if your breakfast cereal meets the sugar limit. </a:t>
            </a:r>
          </a:p>
          <a:p>
            <a:endParaRPr lang="en-US" baseline="0" dirty="0" smtClean="0"/>
          </a:p>
          <a:p>
            <a:r>
              <a:rPr lang="en-US" baseline="0" dirty="0" smtClean="0"/>
              <a:t>Please remember that once you determine if a cereal meets the CACFP sugar limit, you must do some further investigation. To be creditable in the CACFP a cereal must meet the sugar limit and be made with enriched, fortified or whole grains.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cereal worksheet is very similar to the yogurt worksheet, in that it’s one page front and back. The first page focuses on the steps of how to find yogurts that meet the sugar limit using the Nutrition Facts Panel</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66336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n the back of the sheet you’ll also see that there is more extensive chart of cereal serving sizes, listed by weight. The front had what we liked to call the “greatest hits’, or more commonly found amounts of cereal  on a nutrition facts label, but we know manufacturers may come up with new products that come in different serving sizes. So, this way you are covered no matter the cereal  you choose!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back of the worksheet also has a  list that people can use to write down their favorite brand and flavor of cereal that are creditable, so they can use it as a shopping list. </a:t>
            </a:r>
          </a:p>
          <a:p>
            <a:r>
              <a:rPr lang="en-US" baseline="0" dirty="0" smtClean="0"/>
              <a:t>Because we know that cereal formulations can change from time to time, we also include a note reminding users to check the nutrition facts label on the cereal every time to make sure their cereal meets the sugar limit.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you have your four steps, with the first steps of finding the Serving Size, in grams, of the cereal. Remember that for yogurt, you looked at ounces and grams, but here you are just looking at grams. Many times cereals will also list servings in cups—here you have ¾ cup of cereal—but you only have to pay attention to grams here. </a:t>
            </a:r>
          </a:p>
          <a:p>
            <a:endParaRPr lang="en-US" baseline="0" dirty="0" smtClean="0"/>
          </a:p>
          <a:p>
            <a:r>
              <a:rPr lang="en-US" baseline="0" dirty="0" smtClean="0"/>
              <a:t>Once you have your Serving size, you can then look at the amount of sugars in one serving of the cereal.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Step</a:t>
            </a:r>
            <a:r>
              <a:rPr lang="en-US" baseline="0" dirty="0" smtClean="0"/>
              <a:t> 3, you take the serving size of the cereal, and look at which row it belongs to under “Serving Size”.  Here serving sizes are listed as a range, so find the range that’s appropriate for your serving size. For example, if my serving size for cereal was 27 grams, which row would it belong in? (the 26-30 grams range). </a:t>
            </a:r>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Perfect! 27 is between</a:t>
            </a:r>
            <a:r>
              <a:rPr lang="en-US" baseline="0" dirty="0" smtClean="0"/>
              <a:t> 26 and 30 grams, so you would look at the 26-30 grams row on this chart. </a:t>
            </a:r>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asks you to look at maximum amount of sugar listed next to the serving size in the chart. If the amount of sugar in your cereal is less than or equal to that number, then the cereal is creditable.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tools consist of an infographic that highlights some of the updates to the meal pattern.  A poster set that provides sample meals and a series of  training worksheets on a number of  topics, to date we have released 3 and more are under development.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anose="020B0604020202020204" pitchFamily="34" charset="0"/>
                <a:cs typeface="Arial" panose="020B0604020202020204" pitchFamily="34" charset="0"/>
              </a:rPr>
              <a:t>All materials were developed with the input of peer reviewers from State agencies, sponsoring organizations, and other stakeholders with decades of experience in CACFP. We also held feedback groups with providers in Texas and Virginia to make sure that our materials resonated with our target audience, and were appealing and engaging, user-friendly, and useful.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anose="020B0604020202020204" pitchFamily="34" charset="0"/>
                <a:cs typeface="Arial" panose="020B0604020202020204" pitchFamily="34" charset="0"/>
              </a:rPr>
              <a:t>The bulk of this session is going to focus on the worksheets but before that we will review some of key features of the infographic and posters. </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4</a:t>
            </a:fld>
            <a:endParaRPr lang="en-US" dirty="0"/>
          </a:p>
        </p:txBody>
      </p:sp>
    </p:spTree>
    <p:extLst>
      <p:ext uri="{BB962C8B-B14F-4D97-AF65-F5344CB8AC3E}">
        <p14:creationId xmlns:p14="http://schemas.microsoft.com/office/powerpoint/2010/main" val="3102340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for our 27 gram serving of cereal, what’s the most amount of sugar it can have? 6 grams! </a:t>
            </a:r>
          </a:p>
          <a:p>
            <a:r>
              <a:rPr lang="en-US" baseline="0" dirty="0" smtClean="0"/>
              <a:t>Great! What if we had a 31 gram serving of cereal?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again, you can</a:t>
            </a:r>
            <a:r>
              <a:rPr lang="en-US" baseline="0" dirty="0" smtClean="0"/>
              <a:t> test your knowledge with example given on the front. I’ll give you a minute now to try it on your own. Again take a look at me when you are done! </a:t>
            </a:r>
          </a:p>
          <a:p>
            <a:endParaRPr lang="en-US" baseline="0" dirty="0" smtClean="0"/>
          </a:p>
          <a:p>
            <a:r>
              <a:rPr lang="en-US" baseline="0" dirty="0" smtClean="0"/>
              <a:t>Ok, it looks like most people are done. Let’s go through the answer together…..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What’s the serving size here? 30 grams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Perfect! 30 grams. How</a:t>
            </a:r>
            <a:r>
              <a:rPr lang="en-US" baseline="0" dirty="0" smtClean="0"/>
              <a:t> much sugar is in one serving of this cereal? You’re right, 5 grams!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Perfect! So, looking at the chart on your worksheet---is this cereal creditable?!</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sure is!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you can see on the chart, the maximum amount of sugar allowed in 30g of cereal is 6 grams. Because this cereal only has 5 grams of sugar per serving, it is below the limit of 6 grams of sugar, and therefore meets the sugar requirement for cereal in the CACFP</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93999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like the yogurt worksheet, the answer is also on the back of this worksheet, on the bottom so people can check their work on their own.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I’ll give you guys a few minutes to practice. Here you see the nutrition facts label for two different cereals. Take a look at the Nutrition Facts label and use the chart on the worksheet to decide which cereal or cereals meets the sugar limit. You can write it down on your “Cereals to Serve in the CACFP” list. –NEXT SLIDE</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Yep! We can add C brand granola cereal to the list. </a:t>
            </a:r>
          </a:p>
          <a:p>
            <a:endParaRPr lang="en-US" baseline="0" dirty="0" smtClean="0"/>
          </a:p>
          <a:p>
            <a:r>
              <a:rPr lang="en-US" baseline="0" dirty="0" smtClean="0"/>
              <a:t>C Brand Great Granola cereal---6 grams of sugars per 1 </a:t>
            </a:r>
            <a:r>
              <a:rPr lang="en-US" baseline="0" dirty="0" err="1" smtClean="0"/>
              <a:t>oz</a:t>
            </a:r>
            <a:r>
              <a:rPr lang="en-US" baseline="0" dirty="0" smtClean="0"/>
              <a:t> serving. I want to take a minute here to point out that the label 28 grams as being equal to one ounce. An ounce is actually equal to 28.35 grams, but because weights are rounded down to the nearest whole number when the number after the decimal point is less than .5, this label lists the weight as 28 grams. </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Great! So we have added C Brand Great Granola Cereals to our list. </a:t>
            </a:r>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about D brand Funny Flakes cereal?</a:t>
            </a:r>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85800"/>
            <a:ext cx="3481387" cy="2611438"/>
          </a:xfrm>
        </p:spPr>
      </p:sp>
      <p:sp>
        <p:nvSpPr>
          <p:cNvPr id="3" name="Notes Placeholder 2"/>
          <p:cNvSpPr>
            <a:spLocks noGrp="1"/>
          </p:cNvSpPr>
          <p:nvPr>
            <p:ph type="body" idx="1"/>
          </p:nvPr>
        </p:nvSpPr>
        <p:spPr>
          <a:xfrm>
            <a:off x="685800" y="3375036"/>
            <a:ext cx="5486400" cy="5469161"/>
          </a:xfrm>
        </p:spPr>
        <p:txBody>
          <a:bodyPr/>
          <a:lstStyle/>
          <a:p>
            <a:pPr>
              <a:spcBef>
                <a:spcPts val="600"/>
              </a:spcBef>
            </a:pPr>
            <a:r>
              <a:rPr lang="en-US" sz="1400" dirty="0" smtClean="0">
                <a:latin typeface="Arial" panose="020B0604020202020204" pitchFamily="34" charset="0"/>
                <a:cs typeface="Arial" panose="020B0604020202020204" pitchFamily="34" charset="0"/>
              </a:rPr>
              <a:t>The</a:t>
            </a:r>
            <a:r>
              <a:rPr lang="en-US" sz="1400" baseline="0" dirty="0" smtClean="0">
                <a:latin typeface="Arial" panose="020B0604020202020204" pitchFamily="34" charset="0"/>
                <a:cs typeface="Arial" panose="020B0604020202020204" pitchFamily="34" charset="0"/>
              </a:rPr>
              <a:t> infographic was specifically designed for the CACFP, and it is titled “Growing a Healthier Future With the CACFP.”</a:t>
            </a:r>
          </a:p>
          <a:p>
            <a:pPr marL="0" marR="0" indent="0" algn="l" defTabSz="914400" rtl="0" eaLnBrk="1" fontAlgn="auto" latinLnBrk="0" hangingPunct="1">
              <a:lnSpc>
                <a:spcPct val="100000"/>
              </a:lnSpc>
              <a:spcBef>
                <a:spcPts val="600"/>
              </a:spcBef>
              <a:spcAft>
                <a:spcPts val="0"/>
              </a:spcAft>
              <a:buClrTx/>
              <a:buSzTx/>
              <a:buFontTx/>
              <a:buNone/>
              <a:tabLst/>
              <a:defRPr/>
            </a:pPr>
            <a:r>
              <a:rPr lang="en-US" sz="1400" baseline="0" dirty="0" smtClean="0">
                <a:latin typeface="Arial" panose="020B0604020202020204" pitchFamily="34" charset="0"/>
                <a:cs typeface="Arial" panose="020B0604020202020204" pitchFamily="34" charset="0"/>
              </a:rPr>
              <a:t>This infographic is meant </a:t>
            </a:r>
            <a:r>
              <a:rPr lang="en-US" sz="1400" dirty="0" smtClean="0">
                <a:latin typeface="Arial" panose="020B0604020202020204" pitchFamily="34" charset="0"/>
                <a:cs typeface="Arial" panose="020B0604020202020204" pitchFamily="34" charset="0"/>
              </a:rPr>
              <a:t>generate awareness about how changes to the CACFP meal patterns help support children’s learning, growth, and health.</a:t>
            </a:r>
          </a:p>
          <a:p>
            <a:pPr marL="0" marR="0" indent="0" algn="l" defTabSz="914400" rtl="0" eaLnBrk="1" fontAlgn="auto" latinLnBrk="0" hangingPunct="1">
              <a:lnSpc>
                <a:spcPct val="100000"/>
              </a:lnSpc>
              <a:spcBef>
                <a:spcPts val="60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As</a:t>
            </a:r>
            <a:r>
              <a:rPr lang="en-US" sz="1400" baseline="0" dirty="0" smtClean="0">
                <a:latin typeface="Arial" panose="020B0604020202020204" pitchFamily="34" charset="0"/>
                <a:cs typeface="Arial" panose="020B0604020202020204" pitchFamily="34" charset="0"/>
              </a:rPr>
              <a:t> you can see, it takes a look at what children are eating now, and how the meal pattern updates can help kids get even more of the foods and nutrients that they need to grow and be healthy long after childhood is over! </a:t>
            </a:r>
            <a:endParaRPr lang="en-US" sz="1400" dirty="0" smtClean="0">
              <a:latin typeface="Arial" panose="020B0604020202020204" pitchFamily="34" charset="0"/>
              <a:cs typeface="Arial" panose="020B0604020202020204" pitchFamily="34" charset="0"/>
            </a:endParaRPr>
          </a:p>
          <a:p>
            <a:pPr>
              <a:spcBef>
                <a:spcPts val="600"/>
              </a:spcBef>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038509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about D brand Funny Flakes cereal?</a:t>
            </a:r>
          </a:p>
          <a:p>
            <a:endParaRPr lang="en-US" baseline="0" dirty="0" smtClean="0"/>
          </a:p>
          <a:p>
            <a:r>
              <a:rPr lang="en-US" baseline="0" dirty="0" smtClean="0"/>
              <a:t>D Brand Funny Flakes cereal has 10 grams of sugar per 32 grams. The most sugar allowed for 32 grams (which falls between 31 to 35 grams) is 7 grams. So this cereal has too much sugar per serving to be reimbursable in CACFP. </a:t>
            </a:r>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EF2E57CD-45FF-41CD-BD0C-DB5252F7E86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760947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our third worksheet that was</a:t>
            </a:r>
            <a:r>
              <a:rPr lang="en-US" baseline="0" dirty="0" smtClean="0"/>
              <a:t> released today is the Serving Milk in the CACFP Worksheet. As the name implies, h</a:t>
            </a:r>
            <a:r>
              <a:rPr lang="en-US" dirty="0" smtClean="0"/>
              <a:t>ere</a:t>
            </a:r>
            <a:r>
              <a:rPr lang="en-US" baseline="0" dirty="0" smtClean="0"/>
              <a:t> we go through the types of milks allowed for each age in the CACFP.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51</a:t>
            </a:fld>
            <a:endParaRPr lang="en-US"/>
          </a:p>
        </p:txBody>
      </p:sp>
    </p:spTree>
    <p:extLst>
      <p:ext uri="{BB962C8B-B14F-4D97-AF65-F5344CB8AC3E}">
        <p14:creationId xmlns:p14="http://schemas.microsoft.com/office/powerpoint/2010/main" val="3464453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back includes</a:t>
            </a:r>
            <a:r>
              <a:rPr lang="en-US" baseline="0" dirty="0" smtClean="0"/>
              <a:t> some activities to help with understanding and comprehension.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52</a:t>
            </a:fld>
            <a:endParaRPr lang="en-US"/>
          </a:p>
        </p:txBody>
      </p:sp>
    </p:spTree>
    <p:extLst>
      <p:ext uri="{BB962C8B-B14F-4D97-AF65-F5344CB8AC3E}">
        <p14:creationId xmlns:p14="http://schemas.microsoft.com/office/powerpoint/2010/main" val="4151877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we go through the types of milks allowed for each age in the CACFP. This also notes that breastmilk is allowed at any age in the CACFP, the transition period from that allows iron-fortified formulas for one-year olds, and the transition period that allows reduced fat (2%) milk for 2-year-olds. Because there are many situations and scenarios where non-dairy beverages may need to be served, there is a note for the provider to work with their Sponsor or State agency as needed. </a:t>
            </a:r>
            <a:endParaRPr lang="en-US"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53</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also highlight the flexibilities for milk for Adult participants only, namely how yogurt may be served in place of milk once per day, and how a serving of milk is optional at supper.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we add some clarification regarding flavored milk in the CACFP, namely that it cannot be part of a reimbursable meal or snack for children 5 years old and younger, whether it is store bought or homemade with flavored straws, powders, or syrups. Flavored milk served to children 6 years and older, and adults, must be fat-free (skim). </a:t>
            </a:r>
            <a:endParaRPr lang="en-US"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54</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Just</a:t>
            </a:r>
            <a:r>
              <a:rPr lang="en-US" baseline="0" dirty="0" smtClean="0"/>
              <a:t> like the other worksheets, the back has a “Try It Out!” section which takes you through different scenarios about what kind of milk can be served to a participant in a given situation. Let’s take a minute now to do questions 1 and 3. </a:t>
            </a:r>
            <a:r>
              <a:rPr lang="en-US" baseline="0" dirty="0" err="1" smtClean="0"/>
              <a:t>I”ll</a:t>
            </a:r>
            <a:r>
              <a:rPr lang="en-US" baseline="0" dirty="0" smtClean="0"/>
              <a:t> give you a few minutes; please look at me when you are done. </a:t>
            </a:r>
            <a:endParaRPr lang="en-US" dirty="0" smtClean="0"/>
          </a:p>
          <a:p>
            <a:endParaRPr lang="en-US" dirty="0" smtClean="0"/>
          </a:p>
          <a:p>
            <a:r>
              <a:rPr lang="en-US" dirty="0" smtClean="0"/>
              <a:t>What</a:t>
            </a:r>
            <a:r>
              <a:rPr lang="en-US" baseline="0" dirty="0" smtClean="0"/>
              <a:t> was your answer for Question 1? How old is Maya? What kind of Milk can she be served?</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55</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Great! What about</a:t>
            </a:r>
            <a:r>
              <a:rPr lang="en-US" baseline="0" dirty="0" smtClean="0"/>
              <a:t> Darrick? How old is he? What kind of milk can he be served?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56</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Perfect! Because</a:t>
            </a:r>
            <a:r>
              <a:rPr lang="en-US" baseline="0" dirty="0" smtClean="0"/>
              <a:t> Darrick is 2, he can have unflavored skim (fat-free) milk and unflavored low-fat (1%) milk.</a:t>
            </a:r>
          </a:p>
          <a:p>
            <a:r>
              <a:rPr lang="en-US" baseline="0" dirty="0" smtClean="0"/>
              <a:t>TIME PERMITTING—PROBE FOR TRANSITION PERIOD.</a:t>
            </a:r>
          </a:p>
          <a:p>
            <a:r>
              <a:rPr lang="en-US" baseline="0" dirty="0" smtClean="0"/>
              <a:t>What if Maya just turned one 2 days ago.  Are there other kinds of milk could she be served for a reimbursable meal or snack?—Breastmilk, iron-fortified formula.</a:t>
            </a:r>
          </a:p>
          <a:p>
            <a:r>
              <a:rPr lang="en-US" baseline="0" dirty="0" smtClean="0"/>
              <a:t>What if Darrick just turned 2 las week. What other kinds of milk could he be served for a reimbursable meal or snack? 2% (reduced fat) mil,. </a:t>
            </a:r>
          </a:p>
          <a:p>
            <a:endParaRPr lang="en-US" baseline="0" dirty="0" smtClean="0"/>
          </a:p>
          <a:p>
            <a:r>
              <a:rPr lang="en-US" baseline="0" dirty="0" smtClean="0"/>
              <a:t>Ok, what about the adult day care---can you serve yogurt at breakfast and lunch in place of milk in the same day? Why or why not?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57</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Perfect! Because</a:t>
            </a:r>
            <a:r>
              <a:rPr lang="en-US" baseline="0" dirty="0" smtClean="0"/>
              <a:t> Darrick is 2, he can have unflavored skim (fat-free) milk and unflavored low-fat (1%) milk.</a:t>
            </a:r>
          </a:p>
          <a:p>
            <a:r>
              <a:rPr lang="en-US" baseline="0" dirty="0" smtClean="0"/>
              <a:t>TIME PERMITTING—PROBE FOR TRANSITION PERIOD. </a:t>
            </a:r>
          </a:p>
          <a:p>
            <a:endParaRPr lang="en-US" baseline="0" dirty="0" smtClean="0"/>
          </a:p>
          <a:p>
            <a:r>
              <a:rPr lang="en-US" baseline="0" dirty="0" smtClean="0"/>
              <a:t>Ok, what about the adult day care---can you serve yogurt at breakfast and lunch in place of milk in the same day? Why </a:t>
            </a:r>
            <a:r>
              <a:rPr lang="en-US" baseline="0" smtClean="0"/>
              <a:t>or why not?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58</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is a more extensive answer key at the bottom of the page, upside down, where you can check your answers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questions do you have for me about this worksheet, or about milk in general? </a:t>
            </a:r>
            <a:endParaRPr lang="en-US" dirty="0" smtClean="0"/>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59</a:t>
            </a:fld>
            <a:endParaRPr lang="en-US"/>
          </a:p>
        </p:txBody>
      </p:sp>
    </p:spTree>
    <p:extLst>
      <p:ext uri="{BB962C8B-B14F-4D97-AF65-F5344CB8AC3E}">
        <p14:creationId xmlns:p14="http://schemas.microsoft.com/office/powerpoint/2010/main" val="113301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infographic has 4 key sections. </a:t>
            </a:r>
          </a:p>
          <a:p>
            <a:endParaRPr lang="en-US" dirty="0" smtClean="0"/>
          </a:p>
          <a:p>
            <a:r>
              <a:rPr lang="en-US" dirty="0" smtClean="0"/>
              <a:t>The top </a:t>
            </a:r>
            <a:r>
              <a:rPr lang="en-US" baseline="0" dirty="0" smtClean="0"/>
              <a:t>of the infographic gives an overview of CACFP and the updates to the meal pattern. It also talks about the importance of Fueling Up with Vegetables. To the left of the image we share information about the percentage of children ages 4 to 8 that eat enough vegetables, and on the right we talk about how the updated meal pattern can provide children more opportunities to try and consume vegetables during he day. The goal is that increased exposure to vegetables will make eating them a healthy habit.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6</a:t>
            </a:fld>
            <a:endParaRPr lang="en-US" dirty="0"/>
          </a:p>
        </p:txBody>
      </p:sp>
    </p:spTree>
    <p:extLst>
      <p:ext uri="{BB962C8B-B14F-4D97-AF65-F5344CB8AC3E}">
        <p14:creationId xmlns:p14="http://schemas.microsoft.com/office/powerpoint/2010/main" val="966159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Well, just to wrap</a:t>
            </a:r>
            <a:r>
              <a:rPr lang="en-US" baseline="0" dirty="0" smtClean="0"/>
              <a:t> up, if you’d like to try this again at home, our worksheets are now available on the Team Nutrition Website at the link you see at bottom of this slide. The infographic is also on the bottom of this page.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60</a:t>
            </a:fld>
            <a:endParaRPr lang="en-US"/>
          </a:p>
        </p:txBody>
      </p:sp>
    </p:spTree>
    <p:extLst>
      <p:ext uri="{BB962C8B-B14F-4D97-AF65-F5344CB8AC3E}">
        <p14:creationId xmlns:p14="http://schemas.microsoft.com/office/powerpoint/2010/main" val="701900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You can also go to the Team</a:t>
            </a:r>
            <a:r>
              <a:rPr lang="en-US" sz="1400" baseline="0" dirty="0" smtClean="0">
                <a:latin typeface="Arial" panose="020B0604020202020204" pitchFamily="34" charset="0"/>
                <a:cs typeface="Arial" panose="020B0604020202020204" pitchFamily="34" charset="0"/>
              </a:rPr>
              <a:t> Nutrition website, which has a simpler web address, and you’ll see that our materials are highlighted as two of the spotlights on the bottom. </a:t>
            </a:r>
          </a:p>
          <a:p>
            <a:endParaRPr lang="en-US" sz="1400" dirty="0" smtClean="0">
              <a:latin typeface="Arial" panose="020B0604020202020204" pitchFamily="34" charset="0"/>
              <a:cs typeface="Arial" panose="020B0604020202020204" pitchFamily="34" charset="0"/>
            </a:endParaRPr>
          </a:p>
          <a:p>
            <a:pPr defTabSz="894201">
              <a:defRP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5587705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To explore</a:t>
            </a:r>
            <a:r>
              <a:rPr lang="en-US" sz="1400" baseline="0" dirty="0" smtClean="0">
                <a:latin typeface="Arial" panose="020B0604020202020204" pitchFamily="34" charset="0"/>
                <a:cs typeface="Arial" panose="020B0604020202020204" pitchFamily="34" charset="0"/>
              </a:rPr>
              <a:t> more of Team Nutrition’s materials, you can </a:t>
            </a:r>
            <a:r>
              <a:rPr lang="en-US" sz="1400" dirty="0" smtClean="0">
                <a:latin typeface="Arial" panose="020B0604020202020204" pitchFamily="34" charset="0"/>
                <a:cs typeface="Arial" panose="020B0604020202020204" pitchFamily="34" charset="0"/>
              </a:rPr>
              <a:t>click </a:t>
            </a:r>
            <a:r>
              <a:rPr lang="en-US" sz="1400" dirty="0">
                <a:latin typeface="Arial" panose="020B0604020202020204" pitchFamily="34" charset="0"/>
                <a:cs typeface="Arial" panose="020B0604020202020204" pitchFamily="34" charset="0"/>
              </a:rPr>
              <a:t>on “Resource Library” on the left tool bar to see all of our resources that are available online.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558770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Resource</a:t>
            </a:r>
            <a:r>
              <a:rPr lang="en-US" baseline="0" dirty="0" smtClean="0"/>
              <a:t> Library, you can sort  by audience to find resources for child care.</a:t>
            </a:r>
            <a:endParaRPr lang="en-US" dirty="0"/>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4201">
              <a:defRPr/>
            </a:pPr>
            <a:r>
              <a:rPr lang="en-US" sz="1400" dirty="0" smtClean="0">
                <a:latin typeface="Arial" panose="020B0604020202020204" pitchFamily="34" charset="0"/>
                <a:cs typeface="Arial" panose="020B0604020202020204" pitchFamily="34" charset="0"/>
              </a:rPr>
              <a:t>From</a:t>
            </a:r>
            <a:r>
              <a:rPr lang="en-US" sz="1400" baseline="0" dirty="0" smtClean="0">
                <a:latin typeface="Arial" panose="020B0604020202020204" pitchFamily="34" charset="0"/>
                <a:cs typeface="Arial" panose="020B0604020202020204" pitchFamily="34" charset="0"/>
              </a:rPr>
              <a:t> the homepage, you can also access </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the Resource Order Form to order print copies of Team Nutrition Materials.  Print copies are FREE for those participating in the USDA Child Nutrition </a:t>
            </a:r>
            <a:r>
              <a:rPr lang="en-US" sz="1400" dirty="0" smtClean="0">
                <a:latin typeface="Arial" panose="020B0604020202020204" pitchFamily="34" charset="0"/>
                <a:cs typeface="Arial" panose="020B0604020202020204" pitchFamily="34" charset="0"/>
              </a:rPr>
              <a:t>Programs,</a:t>
            </a:r>
            <a:r>
              <a:rPr lang="en-US" sz="1400" baseline="0" dirty="0" smtClean="0">
                <a:latin typeface="Arial" panose="020B0604020202020204" pitchFamily="34" charset="0"/>
                <a:cs typeface="Arial" panose="020B0604020202020204" pitchFamily="34" charset="0"/>
              </a:rPr>
              <a:t> including shipping! It’s like Amazon, but better b/c you don’t even need your credit card!</a:t>
            </a:r>
          </a:p>
          <a:p>
            <a:pPr defTabSz="894201">
              <a:defRPr/>
            </a:pPr>
            <a:endParaRPr lang="en-US" sz="1400" baseline="0" dirty="0" smtClean="0">
              <a:latin typeface="Arial" panose="020B0604020202020204" pitchFamily="34" charset="0"/>
              <a:cs typeface="Arial" panose="020B0604020202020204" pitchFamily="34" charset="0"/>
            </a:endParaRPr>
          </a:p>
          <a:p>
            <a:pPr defTabSz="894201">
              <a:defRPr/>
            </a:pPr>
            <a:r>
              <a:rPr lang="en-US" sz="1400" baseline="0" dirty="0" smtClean="0">
                <a:latin typeface="Arial" panose="020B0604020202020204" pitchFamily="34" charset="0"/>
                <a:cs typeface="Arial" panose="020B0604020202020204" pitchFamily="34" charset="0"/>
              </a:rPr>
              <a:t>Sponsors and State agencies can also order in bulk—just email TeamNutrition@fns.usda.gov for more details.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6426003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200" dirty="0" smtClean="0">
                <a:latin typeface="+mn-lt"/>
                <a:cs typeface="Arial" panose="020B0604020202020204" pitchFamily="34" charset="0"/>
              </a:rPr>
              <a:t>Thank you for joining us to help kick-off our CACFP webinar series that we are calling “CACFP Halftime: Thirty on Thursdays”. These webinars will be held on the third Thursday of every month in both English and in Spanish. The English webinar will be held from 2-2:30pm Eastern time and the Spanish webinar will be held after the English webinars from 3:00-3:30 Eastern time. </a:t>
            </a:r>
          </a:p>
          <a:p>
            <a:pPr>
              <a:lnSpc>
                <a:spcPct val="200000"/>
              </a:lnSpc>
            </a:pPr>
            <a:endParaRPr lang="en-US" sz="1200" dirty="0" smtClean="0">
              <a:latin typeface="+mn-lt"/>
              <a:cs typeface="Arial" panose="020B0604020202020204" pitchFamily="34" charset="0"/>
            </a:endParaRPr>
          </a:p>
          <a:p>
            <a:pPr>
              <a:lnSpc>
                <a:spcPct val="200000"/>
              </a:lnSpc>
            </a:pPr>
            <a:r>
              <a:rPr lang="en-US" sz="1200" dirty="0" smtClean="0">
                <a:latin typeface="+mn-lt"/>
                <a:cs typeface="Arial" panose="020B0604020202020204" pitchFamily="34" charset="0"/>
              </a:rPr>
              <a:t>These webinars will be recorded and made available at a later date on the Team Nutrition website. </a:t>
            </a:r>
          </a:p>
          <a:p>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65</a:t>
            </a:fld>
            <a:endParaRPr lang="en-US"/>
          </a:p>
        </p:txBody>
      </p:sp>
    </p:spTree>
    <p:extLst>
      <p:ext uri="{BB962C8B-B14F-4D97-AF65-F5344CB8AC3E}">
        <p14:creationId xmlns:p14="http://schemas.microsoft.com/office/powerpoint/2010/main" val="26924020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948182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300E78-3161-41FB-B726-C953F1C74F75}" type="slidenum">
              <a:rPr lang="en-US" smtClean="0"/>
              <a:t>67</a:t>
            </a:fld>
            <a:endParaRPr lang="en-US"/>
          </a:p>
        </p:txBody>
      </p:sp>
      <p:sp>
        <p:nvSpPr>
          <p:cNvPr id="5" name="Date Placeholder 4"/>
          <p:cNvSpPr>
            <a:spLocks noGrp="1"/>
          </p:cNvSpPr>
          <p:nvPr>
            <p:ph type="dt" idx="11"/>
          </p:nvPr>
        </p:nvSpPr>
        <p:spPr/>
        <p:txBody>
          <a:bodyPr/>
          <a:lstStyle/>
          <a:p>
            <a:fld id="{93BEACAA-8DB1-4E2B-97C1-A24CDF334404}" type="datetime1">
              <a:rPr lang="en-US" smtClean="0"/>
              <a:t>10/24/2017</a:t>
            </a:fld>
            <a:endParaRPr lang="en-US"/>
          </a:p>
        </p:txBody>
      </p:sp>
    </p:spTree>
    <p:extLst>
      <p:ext uri="{BB962C8B-B14F-4D97-AF65-F5344CB8AC3E}">
        <p14:creationId xmlns:p14="http://schemas.microsoft.com/office/powerpoint/2010/main" val="114622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a:t>
            </a:r>
            <a:r>
              <a:rPr lang="en-US" baseline="30000" dirty="0" smtClean="0"/>
              <a:t>nd</a:t>
            </a:r>
            <a:r>
              <a:rPr lang="en-US" dirty="0" smtClean="0"/>
              <a:t> part of  infographic</a:t>
            </a:r>
            <a:r>
              <a:rPr lang="en-US" baseline="0" dirty="0" smtClean="0"/>
              <a:t> also looks at how much added sugars children are eating; in this example we use 9 to 13 year olds, and again we talk about how updates in the CACFP meal pattern can help lower the amount of added sugars in children’s diets</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7</a:t>
            </a:fld>
            <a:endParaRPr lang="en-US" dirty="0"/>
          </a:p>
        </p:txBody>
      </p:sp>
    </p:spTree>
    <p:extLst>
      <p:ext uri="{BB962C8B-B14F-4D97-AF65-F5344CB8AC3E}">
        <p14:creationId xmlns:p14="http://schemas.microsoft.com/office/powerpoint/2010/main" val="281278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3</a:t>
            </a:r>
            <a:r>
              <a:rPr lang="en-US" baseline="30000" dirty="0" smtClean="0"/>
              <a:t>rd</a:t>
            </a:r>
            <a:r>
              <a:rPr lang="en-US" baseline="0" dirty="0" smtClean="0"/>
              <a:t> part of the infographic looks at the amount of whole grains and refined grains children are eating, and how the meal pattern can help make sure children get the whole grains they need. </a:t>
            </a:r>
            <a:endParaRPr lang="en-US" dirty="0"/>
          </a:p>
        </p:txBody>
      </p:sp>
      <p:sp>
        <p:nvSpPr>
          <p:cNvPr id="4" name="Slide Number Placeholder 3"/>
          <p:cNvSpPr>
            <a:spLocks noGrp="1"/>
          </p:cNvSpPr>
          <p:nvPr>
            <p:ph type="sldNum" sz="quarter" idx="10"/>
          </p:nvPr>
        </p:nvSpPr>
        <p:spPr/>
        <p:txBody>
          <a:bodyPr/>
          <a:lstStyle/>
          <a:p>
            <a:fld id="{EF2E57CD-45FF-41CD-BD0C-DB5252F7E865}" type="slidenum">
              <a:rPr lang="en-US" smtClean="0"/>
              <a:t>8</a:t>
            </a:fld>
            <a:endParaRPr lang="en-US" dirty="0"/>
          </a:p>
        </p:txBody>
      </p:sp>
    </p:spTree>
    <p:extLst>
      <p:ext uri="{BB962C8B-B14F-4D97-AF65-F5344CB8AC3E}">
        <p14:creationId xmlns:p14="http://schemas.microsoft.com/office/powerpoint/2010/main" val="298247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the infographic highlights the benefits of the meal pattern updates for our youngest participants: infants, including the reimbursement centers receive when moms breastfeed onsite and the greater variety of foods that will be allowed in the updated meal pattern. </a:t>
            </a:r>
          </a:p>
          <a:p>
            <a:endParaRPr lang="en-US" baseline="0" dirty="0" smtClean="0"/>
          </a:p>
        </p:txBody>
      </p:sp>
      <p:sp>
        <p:nvSpPr>
          <p:cNvPr id="4" name="Slide Number Placeholder 3"/>
          <p:cNvSpPr>
            <a:spLocks noGrp="1"/>
          </p:cNvSpPr>
          <p:nvPr>
            <p:ph type="sldNum" sz="quarter" idx="10"/>
          </p:nvPr>
        </p:nvSpPr>
        <p:spPr/>
        <p:txBody>
          <a:bodyPr/>
          <a:lstStyle/>
          <a:p>
            <a:fld id="{EF2E57CD-45FF-41CD-BD0C-DB5252F7E865}" type="slidenum">
              <a:rPr lang="en-US" smtClean="0"/>
              <a:t>9</a:t>
            </a:fld>
            <a:endParaRPr lang="en-US" dirty="0"/>
          </a:p>
        </p:txBody>
      </p:sp>
    </p:spTree>
    <p:extLst>
      <p:ext uri="{BB962C8B-B14F-4D97-AF65-F5344CB8AC3E}">
        <p14:creationId xmlns:p14="http://schemas.microsoft.com/office/powerpoint/2010/main" val="298247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53FA-9F25-4D69-8306-86C2F6C4DB3F}"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261066-A052-4306-B9CB-9944A5D6EB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228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98600-CF8B-48EB-B67B-133E1317FB17}"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455DA9-AEA0-4FDC-A815-451F924419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39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B7753C-E088-494C-966B-2A159D127C7A}" type="datetimeFigureOut">
              <a:rPr lang="en-US" smtClean="0">
                <a:solidFill>
                  <a:prstClr val="black">
                    <a:tint val="75000"/>
                  </a:prstClr>
                </a:solidFill>
              </a:rPr>
              <a:pPr/>
              <a:t>10/24/2017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3D04F9-49FC-2546-A09B-D08192108A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488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A98600-CF8B-48EB-B67B-133E1317FB17}" type="datetimeFigureOut">
              <a:rPr lang="en-US" smtClean="0">
                <a:solidFill>
                  <a:prstClr val="black">
                    <a:tint val="75000"/>
                  </a:prstClr>
                </a:solidFill>
              </a:rPr>
              <a:pPr/>
              <a:t>10/24/2017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2455DA9-AEA0-4FDC-A815-451F924419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6097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16B1F-850E-4273-978B-DC056C2E7070}" type="datetimeFigureOut">
              <a:rPr lang="en-US" smtClean="0">
                <a:solidFill>
                  <a:prstClr val="black">
                    <a:tint val="75000"/>
                  </a:prstClr>
                </a:solidFill>
              </a:rPr>
              <a:pPr/>
              <a:t>10/24/2017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746DF8-A8F2-4C38-A727-DDB1B4E84A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978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199"/>
            <a:ext cx="8229600" cy="63390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53FA-9F25-4D69-8306-86C2F6C4DB3F}" type="datetimeFigureOut">
              <a:rPr lang="en-US" smtClean="0">
                <a:solidFill>
                  <a:prstClr val="black">
                    <a:tint val="75000"/>
                  </a:prstClr>
                </a:solidFill>
              </a:rPr>
              <a:pPr/>
              <a:t>10/24/2017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61066-A052-4306-B9CB-9944A5D6EB36}"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7069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 SigLockup Master PwPt.Neg-transbg.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7932" y="140810"/>
            <a:ext cx="2876453" cy="432864"/>
          </a:xfrm>
          <a:prstGeom prst="rect">
            <a:avLst/>
          </a:prstGeom>
        </p:spPr>
      </p:pic>
    </p:spTree>
    <p:extLst>
      <p:ext uri="{BB962C8B-B14F-4D97-AF65-F5344CB8AC3E}">
        <p14:creationId xmlns:p14="http://schemas.microsoft.com/office/powerpoint/2010/main" val="2554775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8.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8.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jpeg"/><Relationship Id="rId5" Type="http://schemas.microsoft.com/office/2007/relationships/hdphoto" Target="../media/hdphoto3.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hyperlink" Target="https://teamnutrition.usda.gov/" TargetMode="External"/><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ns.usda.gov/tn/cacfp-meal-pattern-training-tools"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9.jpeg"/><Relationship Id="rId9"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mailto:TeamNutrition@fns.usda.gov"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Mimi.Wu@fns.usda.gov"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49173" y="914400"/>
            <a:ext cx="8524742" cy="1219200"/>
          </a:xfrm>
        </p:spPr>
        <p:txBody>
          <a:bodyPr/>
          <a:lstStyle/>
          <a:p>
            <a:r>
              <a:rPr lang="en-US" sz="2800" dirty="0"/>
              <a:t>2017 CCFP Roundtable Annual Conference</a:t>
            </a:r>
            <a:br>
              <a:rPr lang="en-US" sz="2800" dirty="0"/>
            </a:br>
            <a:r>
              <a:rPr lang="en-US" sz="2800" dirty="0"/>
              <a:t>October 23 – 25, 2017</a:t>
            </a:r>
            <a:br>
              <a:rPr lang="en-US" sz="2800" dirty="0"/>
            </a:br>
            <a:r>
              <a:rPr lang="en-US" sz="2800" dirty="0"/>
              <a:t>Squaw Creek, Lake Tahoe</a:t>
            </a:r>
            <a:endParaRPr lang="en-US" sz="2800" b="1" dirty="0">
              <a:latin typeface="Calibri" panose="020F0502020204030204" pitchFamily="34" charset="0"/>
            </a:endParaRPr>
          </a:p>
        </p:txBody>
      </p:sp>
      <p:sp>
        <p:nvSpPr>
          <p:cNvPr id="3" name="Rectangle 2"/>
          <p:cNvSpPr/>
          <p:nvPr/>
        </p:nvSpPr>
        <p:spPr>
          <a:xfrm>
            <a:off x="307975" y="2085093"/>
            <a:ext cx="8512657" cy="2308324"/>
          </a:xfrm>
          <a:prstGeom prst="rect">
            <a:avLst/>
          </a:prstGeom>
        </p:spPr>
        <p:txBody>
          <a:bodyPr wrap="square">
            <a:spAutoFit/>
          </a:bodyPr>
          <a:lstStyle/>
          <a:p>
            <a:endParaRPr lang="en-US" b="1" dirty="0" smtClean="0">
              <a:solidFill>
                <a:prstClr val="black">
                  <a:lumMod val="50000"/>
                  <a:lumOff val="50000"/>
                </a:prstClr>
              </a:solidFill>
              <a:latin typeface="Calibri" panose="020F0502020204030204" pitchFamily="34" charset="0"/>
              <a:cs typeface="Arial" panose="020B0604020202020204" pitchFamily="34" charset="0"/>
            </a:endParaRPr>
          </a:p>
          <a:p>
            <a:endParaRPr lang="en-US" b="1" dirty="0">
              <a:solidFill>
                <a:prstClr val="black">
                  <a:lumMod val="50000"/>
                  <a:lumOff val="50000"/>
                </a:prstClr>
              </a:solidFill>
              <a:latin typeface="Calibri" panose="020F0502020204030204" pitchFamily="34" charset="0"/>
              <a:cs typeface="Arial" panose="020B0604020202020204" pitchFamily="34" charset="0"/>
            </a:endParaRPr>
          </a:p>
          <a:p>
            <a:r>
              <a:rPr lang="en-US" b="1" dirty="0" smtClean="0">
                <a:solidFill>
                  <a:prstClr val="black">
                    <a:lumMod val="50000"/>
                    <a:lumOff val="50000"/>
                  </a:prstClr>
                </a:solidFill>
                <a:latin typeface="Calibri" panose="020F0502020204030204" pitchFamily="34" charset="0"/>
                <a:cs typeface="Arial" panose="020B0604020202020204" pitchFamily="34" charset="0"/>
              </a:rPr>
              <a:t>Xaviera Davis,  MS                                                               Linda Simmons MSHP, RD/LD</a:t>
            </a:r>
            <a:r>
              <a:rPr lang="en-US" b="1" dirty="0">
                <a:solidFill>
                  <a:prstClr val="black">
                    <a:lumMod val="50000"/>
                    <a:lumOff val="50000"/>
                  </a:prstClr>
                </a:solidFill>
                <a:latin typeface="Calibri" panose="020F0502020204030204" pitchFamily="34" charset="0"/>
                <a:cs typeface="Arial" panose="020B0604020202020204" pitchFamily="34" charset="0"/>
              </a:rPr>
              <a:t/>
            </a:r>
            <a:br>
              <a:rPr lang="en-US" b="1" dirty="0">
                <a:solidFill>
                  <a:prstClr val="black">
                    <a:lumMod val="50000"/>
                    <a:lumOff val="50000"/>
                  </a:prstClr>
                </a:solidFill>
                <a:latin typeface="Calibri" panose="020F0502020204030204" pitchFamily="34" charset="0"/>
                <a:cs typeface="Arial" panose="020B0604020202020204" pitchFamily="34" charset="0"/>
              </a:rPr>
            </a:br>
            <a:r>
              <a:rPr lang="en-US" dirty="0" smtClean="0">
                <a:solidFill>
                  <a:prstClr val="black">
                    <a:lumMod val="50000"/>
                    <a:lumOff val="50000"/>
                  </a:prstClr>
                </a:solidFill>
                <a:latin typeface="Calibri" panose="020F0502020204030204" pitchFamily="34" charset="0"/>
                <a:cs typeface="Arial" panose="020B0604020202020204" pitchFamily="34" charset="0"/>
              </a:rPr>
              <a:t>Nutritionist                                                                            Nutrition Specialist </a:t>
            </a:r>
            <a:endParaRPr lang="en-US" dirty="0">
              <a:solidFill>
                <a:prstClr val="black">
                  <a:lumMod val="50000"/>
                  <a:lumOff val="50000"/>
                </a:prstClr>
              </a:solidFill>
              <a:latin typeface="Calibri" panose="020F0502020204030204" pitchFamily="34" charset="0"/>
              <a:cs typeface="Arial" panose="020B0604020202020204" pitchFamily="34" charset="0"/>
            </a:endParaRPr>
          </a:p>
          <a:p>
            <a:r>
              <a:rPr lang="en-US" dirty="0">
                <a:solidFill>
                  <a:prstClr val="black">
                    <a:lumMod val="50000"/>
                    <a:lumOff val="50000"/>
                  </a:prstClr>
                </a:solidFill>
                <a:latin typeface="Calibri" panose="020F0502020204030204" pitchFamily="34" charset="0"/>
                <a:cs typeface="Arial" panose="020B0604020202020204" pitchFamily="34" charset="0"/>
              </a:rPr>
              <a:t>Nutrition Education and Promotion </a:t>
            </a:r>
            <a:r>
              <a:rPr lang="en-US" dirty="0" smtClean="0">
                <a:solidFill>
                  <a:prstClr val="black">
                    <a:lumMod val="50000"/>
                    <a:lumOff val="50000"/>
                  </a:prstClr>
                </a:solidFill>
                <a:latin typeface="Calibri" panose="020F0502020204030204" pitchFamily="34" charset="0"/>
                <a:cs typeface="Arial" panose="020B0604020202020204" pitchFamily="34" charset="0"/>
              </a:rPr>
              <a:t>Branch                     Texas Department of Agriculture</a:t>
            </a:r>
            <a:endParaRPr lang="en-US" dirty="0">
              <a:solidFill>
                <a:prstClr val="black">
                  <a:lumMod val="50000"/>
                  <a:lumOff val="50000"/>
                </a:prstClr>
              </a:solidFill>
              <a:latin typeface="Calibri" panose="020F0502020204030204" pitchFamily="34" charset="0"/>
              <a:cs typeface="Arial" panose="020B0604020202020204" pitchFamily="34" charset="0"/>
            </a:endParaRPr>
          </a:p>
          <a:p>
            <a:r>
              <a:rPr lang="en-US" dirty="0" smtClean="0">
                <a:solidFill>
                  <a:prstClr val="black">
                    <a:lumMod val="50000"/>
                    <a:lumOff val="50000"/>
                  </a:prstClr>
                </a:solidFill>
                <a:latin typeface="Calibri" panose="020F0502020204030204" pitchFamily="34" charset="0"/>
                <a:cs typeface="Arial" panose="020B0604020202020204" pitchFamily="34" charset="0"/>
              </a:rPr>
              <a:t>Food </a:t>
            </a:r>
            <a:r>
              <a:rPr lang="en-US" dirty="0">
                <a:solidFill>
                  <a:prstClr val="black">
                    <a:lumMod val="50000"/>
                    <a:lumOff val="50000"/>
                  </a:prstClr>
                </a:solidFill>
                <a:latin typeface="Calibri" panose="020F0502020204030204" pitchFamily="34" charset="0"/>
                <a:cs typeface="Arial" panose="020B0604020202020204" pitchFamily="34" charset="0"/>
              </a:rPr>
              <a:t>and Nutrition </a:t>
            </a:r>
            <a:r>
              <a:rPr lang="en-US" dirty="0" smtClean="0">
                <a:solidFill>
                  <a:prstClr val="black">
                    <a:lumMod val="50000"/>
                    <a:lumOff val="50000"/>
                  </a:prstClr>
                </a:solidFill>
                <a:latin typeface="Calibri" panose="020F0502020204030204" pitchFamily="34" charset="0"/>
                <a:cs typeface="Arial" panose="020B0604020202020204" pitchFamily="34" charset="0"/>
              </a:rPr>
              <a:t>Service, Child Nutrition Programs</a:t>
            </a:r>
            <a:endParaRPr lang="en-US" dirty="0">
              <a:solidFill>
                <a:prstClr val="black">
                  <a:lumMod val="50000"/>
                  <a:lumOff val="50000"/>
                </a:prstClr>
              </a:solidFill>
              <a:latin typeface="Calibri" panose="020F0502020204030204" pitchFamily="34" charset="0"/>
              <a:cs typeface="Arial" panose="020B0604020202020204" pitchFamily="34" charset="0"/>
            </a:endParaRPr>
          </a:p>
          <a:p>
            <a:pPr algn="ctr"/>
            <a:r>
              <a:rPr lang="en-US" dirty="0">
                <a:solidFill>
                  <a:prstClr val="black"/>
                </a:solidFill>
                <a:latin typeface="Arial" panose="020B0604020202020204" pitchFamily="34" charset="0"/>
                <a:cs typeface="Arial" panose="020B0604020202020204" pitchFamily="34" charset="0"/>
              </a:rPr>
              <a:t> </a:t>
            </a:r>
            <a:br>
              <a:rPr lang="en-US" dirty="0">
                <a:solidFill>
                  <a:prstClr val="black"/>
                </a:solidFill>
                <a:latin typeface="Arial" panose="020B0604020202020204" pitchFamily="34" charset="0"/>
                <a:cs typeface="Arial" panose="020B0604020202020204" pitchFamily="34" charset="0"/>
              </a:rPr>
            </a:br>
            <a:endParaRPr lang="en-US" dirty="0">
              <a:solidFill>
                <a:prstClr val="black"/>
              </a:solidFill>
            </a:endParaRPr>
          </a:p>
        </p:txBody>
      </p:sp>
      <p:sp>
        <p:nvSpPr>
          <p:cNvPr id="4" name="Rectangle 3"/>
          <p:cNvSpPr/>
          <p:nvPr/>
        </p:nvSpPr>
        <p:spPr>
          <a:xfrm>
            <a:off x="130628" y="3111334"/>
            <a:ext cx="4517571" cy="646331"/>
          </a:xfrm>
          <a:prstGeom prst="rect">
            <a:avLst/>
          </a:prstGeom>
        </p:spPr>
        <p:txBody>
          <a:bodyPr wrap="square">
            <a:spAutoFit/>
          </a:bodyPr>
          <a:lstStyle/>
          <a:p>
            <a:pPr algn="ctr"/>
            <a:r>
              <a:rPr lang="en-US" dirty="0">
                <a:solidFill>
                  <a:prstClr val="black"/>
                </a:solidFill>
              </a:rPr>
              <a:t/>
            </a:r>
            <a:br>
              <a:rPr lang="en-US" dirty="0">
                <a:solidFill>
                  <a:prstClr val="black"/>
                </a:solidFill>
              </a:rPr>
            </a:br>
            <a:endParaRPr lang="en-US" dirty="0">
              <a:solidFill>
                <a:prstClr val="black"/>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001205"/>
            <a:ext cx="1575338" cy="157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8" y="3785055"/>
            <a:ext cx="3395648" cy="215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 descr="Image result for adults cheer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415" y="4141133"/>
            <a:ext cx="3123217" cy="195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426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4504">
            <a:off x="6288900" y="2129957"/>
            <a:ext cx="2465294" cy="3810000"/>
          </a:xfrm>
          <a:prstGeom prst="rect">
            <a:avLst/>
          </a:prstGeom>
          <a:ln w="3175">
            <a:solidFill>
              <a:schemeClr val="tx1"/>
            </a:solidFill>
          </a:ln>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20961326">
            <a:off x="4312908" y="2117782"/>
            <a:ext cx="2362200" cy="3650672"/>
          </a:xfrm>
          <a:prstGeom prst="rect">
            <a:avLst/>
          </a:prstGeom>
          <a:ln w="3175">
            <a:solidFill>
              <a:schemeClr val="tx1"/>
            </a:solidFill>
          </a:ln>
          <a:effectLst>
            <a:outerShdw blurRad="292100" dist="139700" dir="2700000" algn="tl" rotWithShape="0">
              <a:srgbClr val="333333">
                <a:alpha val="65000"/>
              </a:srgbClr>
            </a:outerShdw>
          </a:effectLst>
        </p:spPr>
      </p:pic>
      <p:sp>
        <p:nvSpPr>
          <p:cNvPr id="3" name="Content Placeholder 2"/>
          <p:cNvSpPr>
            <a:spLocks noGrp="1"/>
          </p:cNvSpPr>
          <p:nvPr>
            <p:ph sz="half" idx="1"/>
          </p:nvPr>
        </p:nvSpPr>
        <p:spPr>
          <a:xfrm>
            <a:off x="152400" y="1903193"/>
            <a:ext cx="3886200" cy="4525963"/>
          </a:xfrm>
        </p:spPr>
        <p:txBody>
          <a:bodyPr>
            <a:normAutofit fontScale="92500" lnSpcReduction="10000"/>
          </a:bodyPr>
          <a:lstStyle/>
          <a:p>
            <a:r>
              <a:rPr lang="en-US" sz="2500" b="1" dirty="0"/>
              <a:t>Serve Tasty and Healthy Meals in the CACFP  posters:</a:t>
            </a:r>
          </a:p>
          <a:p>
            <a:pPr lvl="1"/>
            <a:r>
              <a:rPr lang="en-US" sz="2500" dirty="0"/>
              <a:t>Sample Meals for Children Ages 1-2</a:t>
            </a:r>
          </a:p>
          <a:p>
            <a:pPr lvl="1"/>
            <a:r>
              <a:rPr lang="en-US" sz="2500" dirty="0"/>
              <a:t>Sample Meals for Children Ages 3-5</a:t>
            </a:r>
          </a:p>
          <a:p>
            <a:pPr lvl="1"/>
            <a:r>
              <a:rPr lang="en-US" sz="2500" dirty="0"/>
              <a:t>Sample Meals for Children Ages 6-12 and 13-18</a:t>
            </a:r>
          </a:p>
          <a:p>
            <a:pPr lvl="1"/>
            <a:r>
              <a:rPr lang="en-US" sz="2500" dirty="0"/>
              <a:t>Sample Meals for </a:t>
            </a:r>
            <a:r>
              <a:rPr lang="en-US" sz="2500" dirty="0" smtClean="0"/>
              <a:t>Adults</a:t>
            </a:r>
          </a:p>
          <a:p>
            <a:pPr marL="457200" lvl="1" indent="0">
              <a:buNone/>
            </a:pPr>
            <a:endParaRPr lang="en-US" sz="2500" dirty="0"/>
          </a:p>
          <a:p>
            <a:endParaRPr lang="en-US" sz="2500" b="1" dirty="0" smtClean="0"/>
          </a:p>
          <a:p>
            <a:pPr lvl="1"/>
            <a:endParaRPr lang="en-US" dirty="0"/>
          </a:p>
          <a:p>
            <a:pPr lvl="1"/>
            <a:endParaRPr lang="en-US" dirty="0"/>
          </a:p>
        </p:txBody>
      </p:sp>
      <p:sp>
        <p:nvSpPr>
          <p:cNvPr id="5" name="Title 1"/>
          <p:cNvSpPr txBox="1">
            <a:spLocks/>
          </p:cNvSpPr>
          <p:nvPr/>
        </p:nvSpPr>
        <p:spPr>
          <a:xfrm>
            <a:off x="609600" y="1020221"/>
            <a:ext cx="8229600" cy="6339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prstClr val="black"/>
                </a:solidFill>
              </a:rPr>
              <a:t> </a:t>
            </a:r>
            <a:r>
              <a:rPr lang="en-US" b="1" dirty="0" smtClean="0">
                <a:solidFill>
                  <a:prstClr val="black"/>
                </a:solidFill>
              </a:rPr>
              <a:t>CACFP Meal Pattern Training Tools</a:t>
            </a:r>
            <a:endParaRPr lang="en-US" b="1" dirty="0">
              <a:solidFill>
                <a:prstClr val="black"/>
              </a:solidFill>
            </a:endParaRPr>
          </a:p>
        </p:txBody>
      </p:sp>
    </p:spTree>
    <p:extLst>
      <p:ext uri="{BB962C8B-B14F-4D97-AF65-F5344CB8AC3E}">
        <p14:creationId xmlns:p14="http://schemas.microsoft.com/office/powerpoint/2010/main" val="2982267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99" y="3806157"/>
            <a:ext cx="2239735" cy="2898480"/>
          </a:xfrm>
          <a:prstGeom prst="rect">
            <a:avLst/>
          </a:prstGeom>
          <a:ln w="3175">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 </a:t>
            </a:r>
            <a:r>
              <a:rPr lang="en-US" b="1" dirty="0" smtClean="0"/>
              <a:t>CACFP Meal Pattern Training Tools</a:t>
            </a:r>
            <a:endParaRPr lang="en-US" b="1" dirty="0"/>
          </a:p>
        </p:txBody>
      </p:sp>
      <p:sp>
        <p:nvSpPr>
          <p:cNvPr id="3" name="Content Placeholder 2"/>
          <p:cNvSpPr>
            <a:spLocks noGrp="1"/>
          </p:cNvSpPr>
          <p:nvPr>
            <p:ph sz="half" idx="1"/>
          </p:nvPr>
        </p:nvSpPr>
        <p:spPr>
          <a:xfrm>
            <a:off x="254371" y="1647768"/>
            <a:ext cx="3860429" cy="5210232"/>
          </a:xfrm>
        </p:spPr>
        <p:txBody>
          <a:bodyPr>
            <a:normAutofit fontScale="92500" lnSpcReduction="20000"/>
          </a:bodyPr>
          <a:lstStyle/>
          <a:p>
            <a:pPr>
              <a:spcAft>
                <a:spcPts val="600"/>
              </a:spcAft>
            </a:pPr>
            <a:r>
              <a:rPr lang="en-US" b="1" dirty="0" smtClean="0"/>
              <a:t>Training Worksheets:</a:t>
            </a:r>
          </a:p>
          <a:p>
            <a:pPr lvl="1">
              <a:spcAft>
                <a:spcPts val="600"/>
              </a:spcAft>
            </a:pPr>
            <a:r>
              <a:rPr lang="en-US" sz="2100" dirty="0" smtClean="0"/>
              <a:t>Methods </a:t>
            </a:r>
            <a:r>
              <a:rPr lang="en-US" sz="2100" dirty="0"/>
              <a:t>for Healthy Cooking</a:t>
            </a:r>
          </a:p>
          <a:p>
            <a:pPr lvl="1">
              <a:spcAft>
                <a:spcPts val="600"/>
              </a:spcAft>
            </a:pPr>
            <a:r>
              <a:rPr lang="en-US" sz="2100" dirty="0"/>
              <a:t>How to Serve Meat and Meat Alternates Instead of Grains at Breakfast</a:t>
            </a:r>
          </a:p>
          <a:p>
            <a:pPr lvl="1">
              <a:spcAft>
                <a:spcPts val="600"/>
              </a:spcAft>
            </a:pPr>
            <a:r>
              <a:rPr lang="en-US" sz="2100" dirty="0"/>
              <a:t>Identify Foods That Are Whole Grain-Rich</a:t>
            </a:r>
          </a:p>
          <a:p>
            <a:pPr lvl="1">
              <a:spcAft>
                <a:spcPts val="600"/>
              </a:spcAft>
            </a:pPr>
            <a:r>
              <a:rPr lang="en-US" sz="2100" dirty="0"/>
              <a:t>Grain-Based Desserts in the CACFP</a:t>
            </a:r>
          </a:p>
          <a:p>
            <a:pPr lvl="1">
              <a:spcAft>
                <a:spcPts val="600"/>
              </a:spcAft>
            </a:pPr>
            <a:r>
              <a:rPr lang="en-US" sz="2100" dirty="0"/>
              <a:t>Serve Tasty Whole Grain-Rich Foods While Staying on a Budget </a:t>
            </a:r>
          </a:p>
          <a:p>
            <a:pPr lvl="1">
              <a:spcAft>
                <a:spcPts val="600"/>
              </a:spcAft>
            </a:pPr>
            <a:r>
              <a:rPr lang="en-US" sz="2100" dirty="0"/>
              <a:t>Offer Versus Serve In the CACFP</a:t>
            </a:r>
          </a:p>
          <a:p>
            <a:pPr lvl="1">
              <a:spcAft>
                <a:spcPts val="600"/>
              </a:spcAft>
            </a:pPr>
            <a:endParaRPr lang="en-US" sz="2100" dirty="0" smtClean="0"/>
          </a:p>
          <a:p>
            <a:pPr lvl="1">
              <a:spcAft>
                <a:spcPts val="600"/>
              </a:spcAft>
            </a:pPr>
            <a:endParaRPr lang="en-US" sz="2100" dirty="0" smtClean="0"/>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33882" y="3922379"/>
            <a:ext cx="2247652" cy="2782259"/>
          </a:xfrm>
          <a:prstGeom prst="rect">
            <a:avLst/>
          </a:prstGeom>
          <a:ln w="3175">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0600" y="1140952"/>
            <a:ext cx="2118937" cy="2898480"/>
          </a:xfrm>
          <a:prstGeom prst="rect">
            <a:avLst/>
          </a:prstGeom>
        </p:spPr>
      </p:pic>
      <p:sp>
        <p:nvSpPr>
          <p:cNvPr id="10" name="TextBox 9"/>
          <p:cNvSpPr txBox="1"/>
          <p:nvPr/>
        </p:nvSpPr>
        <p:spPr>
          <a:xfrm rot="20074860">
            <a:off x="9800316" y="798196"/>
            <a:ext cx="1099596" cy="584775"/>
          </a:xfrm>
          <a:prstGeom prst="rect">
            <a:avLst/>
          </a:prstGeom>
          <a:solidFill>
            <a:srgbClr val="FFC000"/>
          </a:solidFill>
          <a:ln>
            <a:solidFill>
              <a:schemeClr val="accent6">
                <a:lumMod val="75000"/>
              </a:schemeClr>
            </a:solidFill>
          </a:ln>
        </p:spPr>
        <p:txBody>
          <a:bodyPr wrap="none" rtlCol="0">
            <a:spAutoFit/>
          </a:bodyPr>
          <a:lstStyle/>
          <a:p>
            <a:r>
              <a:rPr lang="en-US" sz="3200" b="1" dirty="0" smtClean="0">
                <a:solidFill>
                  <a:prstClr val="black"/>
                </a:solidFill>
              </a:rPr>
              <a:t>New!</a:t>
            </a:r>
            <a:endParaRPr lang="en-US" sz="3200" b="1" dirty="0">
              <a:solidFill>
                <a:prstClr val="black"/>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5219" y="1647768"/>
            <a:ext cx="2239735" cy="2898480"/>
          </a:xfrm>
          <a:prstGeom prst="rect">
            <a:avLst/>
          </a:prstGeom>
          <a:ln w="3175">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600" y="3429000"/>
            <a:ext cx="2239734" cy="289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7593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99" y="3806157"/>
            <a:ext cx="2239735" cy="2898480"/>
          </a:xfrm>
          <a:prstGeom prst="rect">
            <a:avLst/>
          </a:prstGeom>
          <a:ln w="3175">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 </a:t>
            </a:r>
            <a:r>
              <a:rPr lang="en-US" b="1" dirty="0" smtClean="0"/>
              <a:t>CACFP Meal Pattern Training Tools</a:t>
            </a:r>
            <a:endParaRPr lang="en-US" b="1" dirty="0"/>
          </a:p>
        </p:txBody>
      </p:sp>
      <p:sp>
        <p:nvSpPr>
          <p:cNvPr id="3" name="Content Placeholder 2"/>
          <p:cNvSpPr>
            <a:spLocks noGrp="1"/>
          </p:cNvSpPr>
          <p:nvPr>
            <p:ph sz="half" idx="1"/>
          </p:nvPr>
        </p:nvSpPr>
        <p:spPr>
          <a:xfrm>
            <a:off x="254371" y="1647768"/>
            <a:ext cx="3860429" cy="5210232"/>
          </a:xfrm>
        </p:spPr>
        <p:txBody>
          <a:bodyPr>
            <a:normAutofit/>
          </a:bodyPr>
          <a:lstStyle/>
          <a:p>
            <a:pPr>
              <a:spcAft>
                <a:spcPts val="600"/>
              </a:spcAft>
            </a:pPr>
            <a:r>
              <a:rPr lang="en-US" b="1" dirty="0" smtClean="0"/>
              <a:t>Training Worksheets:</a:t>
            </a:r>
          </a:p>
          <a:p>
            <a:pPr lvl="1">
              <a:spcAft>
                <a:spcPts val="600"/>
              </a:spcAft>
            </a:pPr>
            <a:r>
              <a:rPr lang="en-US" sz="2100" dirty="0" smtClean="0"/>
              <a:t>Choose Yogurts That Are Lower in Added Sugars</a:t>
            </a:r>
          </a:p>
          <a:p>
            <a:pPr lvl="1">
              <a:spcAft>
                <a:spcPts val="600"/>
              </a:spcAft>
            </a:pPr>
            <a:r>
              <a:rPr lang="en-US" sz="2100" dirty="0" smtClean="0"/>
              <a:t>Choose Breakfast Cereals That Are Lower In Added Sugars</a:t>
            </a:r>
          </a:p>
          <a:p>
            <a:pPr lvl="1">
              <a:spcAft>
                <a:spcPts val="600"/>
              </a:spcAft>
            </a:pPr>
            <a:r>
              <a:rPr lang="en-US" sz="2100" dirty="0" smtClean="0"/>
              <a:t>Serving Milk in the CACFP</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33882" y="3922379"/>
            <a:ext cx="2247652" cy="2782259"/>
          </a:xfrm>
          <a:prstGeom prst="rect">
            <a:avLst/>
          </a:prstGeom>
          <a:ln w="3175">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0600" y="1140952"/>
            <a:ext cx="2118937" cy="2898480"/>
          </a:xfrm>
          <a:prstGeom prst="rect">
            <a:avLst/>
          </a:prstGeom>
        </p:spPr>
      </p:pic>
      <p:sp>
        <p:nvSpPr>
          <p:cNvPr id="10" name="TextBox 9"/>
          <p:cNvSpPr txBox="1"/>
          <p:nvPr/>
        </p:nvSpPr>
        <p:spPr>
          <a:xfrm rot="20074860">
            <a:off x="9667267" y="798196"/>
            <a:ext cx="1365695" cy="584775"/>
          </a:xfrm>
          <a:prstGeom prst="rect">
            <a:avLst/>
          </a:prstGeom>
          <a:solidFill>
            <a:srgbClr val="FFC000"/>
          </a:solidFill>
          <a:ln>
            <a:solidFill>
              <a:schemeClr val="accent6">
                <a:lumMod val="75000"/>
              </a:schemeClr>
            </a:solidFill>
          </a:ln>
        </p:spPr>
        <p:txBody>
          <a:bodyPr wrap="none" rtlCol="0">
            <a:spAutoFit/>
          </a:bodyPr>
          <a:lstStyle/>
          <a:p>
            <a:r>
              <a:rPr lang="en-US" sz="3200" b="1" dirty="0" smtClean="0">
                <a:solidFill>
                  <a:prstClr val="black"/>
                </a:solidFill>
              </a:rPr>
              <a:t>New!!!</a:t>
            </a:r>
            <a:endParaRPr lang="en-US" sz="3200" b="1" dirty="0">
              <a:solidFill>
                <a:prstClr val="black"/>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5219" y="1647768"/>
            <a:ext cx="2239735" cy="2898480"/>
          </a:xfrm>
          <a:prstGeom prst="rect">
            <a:avLst/>
          </a:prstGeom>
          <a:ln w="3175">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600" y="3429000"/>
            <a:ext cx="2239734" cy="2898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802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2" y="1949823"/>
            <a:ext cx="3657600" cy="456145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24" y="3267635"/>
            <a:ext cx="4648200" cy="151190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76200" y="2438400"/>
            <a:ext cx="2819400" cy="53340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235824" y="3267635"/>
            <a:ext cx="4648200" cy="160916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9625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5702" y="856129"/>
            <a:ext cx="4417795" cy="571714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7321" y="1828800"/>
            <a:ext cx="4114800" cy="22142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99" y="2453713"/>
            <a:ext cx="5360987" cy="4119563"/>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949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345" y="860611"/>
            <a:ext cx="4417795"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4020670"/>
            <a:ext cx="4038601" cy="19229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990600"/>
            <a:ext cx="7086600" cy="3327902"/>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446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856" y="2913237"/>
            <a:ext cx="5048250" cy="3324225"/>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2913237"/>
            <a:ext cx="2743200" cy="16388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472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765" y="3581400"/>
            <a:ext cx="1515035" cy="1943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804" y="2447365"/>
            <a:ext cx="2801937" cy="398145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047129" y="3124200"/>
            <a:ext cx="2286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5647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765" y="3581400"/>
            <a:ext cx="1515035" cy="1943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2562506"/>
            <a:ext cx="2801937" cy="398145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332663" y="3370729"/>
            <a:ext cx="896937"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spTree>
    <p:extLst>
      <p:ext uri="{BB962C8B-B14F-4D97-AF65-F5344CB8AC3E}">
        <p14:creationId xmlns:p14="http://schemas.microsoft.com/office/powerpoint/2010/main" val="2435427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765" y="3581400"/>
            <a:ext cx="1515035" cy="1943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2562506"/>
            <a:ext cx="2801937" cy="398145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332663" y="3370729"/>
            <a:ext cx="896937"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sp>
        <p:nvSpPr>
          <p:cNvPr id="3" name="Oval 2"/>
          <p:cNvSpPr/>
          <p:nvPr/>
        </p:nvSpPr>
        <p:spPr>
          <a:xfrm>
            <a:off x="5562600" y="4652682"/>
            <a:ext cx="2667000" cy="304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898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49173" y="914400"/>
            <a:ext cx="8524742" cy="1066800"/>
          </a:xfrm>
        </p:spPr>
        <p:txBody>
          <a:bodyPr/>
          <a:lstStyle/>
          <a:p>
            <a:r>
              <a:rPr lang="en-US" sz="2800" b="1" dirty="0" smtClean="0">
                <a:latin typeface="Calibri" panose="020F0502020204030204" pitchFamily="34" charset="0"/>
              </a:rPr>
              <a:t>Skills for Success: USDA Team Nutrition </a:t>
            </a:r>
            <a:br>
              <a:rPr lang="en-US" sz="2800" b="1" dirty="0" smtClean="0">
                <a:latin typeface="Calibri" panose="020F0502020204030204" pitchFamily="34" charset="0"/>
              </a:rPr>
            </a:br>
            <a:r>
              <a:rPr lang="en-US" sz="2800" b="1" dirty="0" smtClean="0">
                <a:latin typeface="Calibri" panose="020F0502020204030204" pitchFamily="34" charset="0"/>
              </a:rPr>
              <a:t>Training Materials for the CACFP </a:t>
            </a:r>
            <a:endParaRPr lang="en-US" sz="2800" b="1" dirty="0">
              <a:latin typeface="Calibri" panose="020F0502020204030204" pitchFamily="34" charset="0"/>
            </a:endParaRPr>
          </a:p>
        </p:txBody>
      </p:sp>
      <p:sp>
        <p:nvSpPr>
          <p:cNvPr id="3" name="Rectangle 2"/>
          <p:cNvSpPr/>
          <p:nvPr/>
        </p:nvSpPr>
        <p:spPr>
          <a:xfrm>
            <a:off x="1447799" y="2085093"/>
            <a:ext cx="6829567" cy="1754326"/>
          </a:xfrm>
          <a:prstGeom prst="rect">
            <a:avLst/>
          </a:prstGeom>
        </p:spPr>
        <p:txBody>
          <a:bodyPr wrap="square">
            <a:spAutoFit/>
          </a:bodyPr>
          <a:lstStyle/>
          <a:p>
            <a:pPr algn="ctr"/>
            <a:r>
              <a:rPr lang="en-US" b="1" dirty="0" smtClean="0">
                <a:solidFill>
                  <a:prstClr val="black">
                    <a:lumMod val="50000"/>
                    <a:lumOff val="50000"/>
                  </a:prstClr>
                </a:solidFill>
                <a:latin typeface="Calibri" panose="020F0502020204030204" pitchFamily="34" charset="0"/>
                <a:cs typeface="Arial" panose="020B0604020202020204" pitchFamily="34" charset="0"/>
              </a:rPr>
              <a:t>Xaviera Davis,  MS</a:t>
            </a:r>
            <a:r>
              <a:rPr lang="en-US" b="1" dirty="0">
                <a:solidFill>
                  <a:prstClr val="black">
                    <a:lumMod val="50000"/>
                    <a:lumOff val="50000"/>
                  </a:prstClr>
                </a:solidFill>
                <a:latin typeface="Calibri" panose="020F0502020204030204" pitchFamily="34" charset="0"/>
                <a:cs typeface="Arial" panose="020B0604020202020204" pitchFamily="34" charset="0"/>
              </a:rPr>
              <a:t/>
            </a:r>
            <a:br>
              <a:rPr lang="en-US" b="1" dirty="0">
                <a:solidFill>
                  <a:prstClr val="black">
                    <a:lumMod val="50000"/>
                    <a:lumOff val="50000"/>
                  </a:prstClr>
                </a:solidFill>
                <a:latin typeface="Calibri" panose="020F0502020204030204" pitchFamily="34" charset="0"/>
                <a:cs typeface="Arial" panose="020B0604020202020204" pitchFamily="34" charset="0"/>
              </a:rPr>
            </a:br>
            <a:r>
              <a:rPr lang="en-US" dirty="0">
                <a:solidFill>
                  <a:prstClr val="black">
                    <a:lumMod val="50000"/>
                    <a:lumOff val="50000"/>
                  </a:prstClr>
                </a:solidFill>
                <a:latin typeface="Calibri" panose="020F0502020204030204" pitchFamily="34" charset="0"/>
                <a:cs typeface="Arial" panose="020B0604020202020204" pitchFamily="34" charset="0"/>
              </a:rPr>
              <a:t>Nutritionist</a:t>
            </a:r>
          </a:p>
          <a:p>
            <a:pPr algn="ctr"/>
            <a:r>
              <a:rPr lang="en-US" dirty="0">
                <a:solidFill>
                  <a:prstClr val="black">
                    <a:lumMod val="50000"/>
                    <a:lumOff val="50000"/>
                  </a:prstClr>
                </a:solidFill>
                <a:latin typeface="Calibri" panose="020F0502020204030204" pitchFamily="34" charset="0"/>
                <a:cs typeface="Arial" panose="020B0604020202020204" pitchFamily="34" charset="0"/>
              </a:rPr>
              <a:t>Nutrition Education and Promotion Branch</a:t>
            </a:r>
          </a:p>
          <a:p>
            <a:pPr algn="ctr"/>
            <a:r>
              <a:rPr lang="en-US" dirty="0" smtClean="0">
                <a:solidFill>
                  <a:prstClr val="black">
                    <a:lumMod val="50000"/>
                    <a:lumOff val="50000"/>
                  </a:prstClr>
                </a:solidFill>
                <a:latin typeface="Calibri" panose="020F0502020204030204" pitchFamily="34" charset="0"/>
                <a:cs typeface="Arial" panose="020B0604020202020204" pitchFamily="34" charset="0"/>
              </a:rPr>
              <a:t>Food </a:t>
            </a:r>
            <a:r>
              <a:rPr lang="en-US" dirty="0">
                <a:solidFill>
                  <a:prstClr val="black">
                    <a:lumMod val="50000"/>
                    <a:lumOff val="50000"/>
                  </a:prstClr>
                </a:solidFill>
                <a:latin typeface="Calibri" panose="020F0502020204030204" pitchFamily="34" charset="0"/>
                <a:cs typeface="Arial" panose="020B0604020202020204" pitchFamily="34" charset="0"/>
              </a:rPr>
              <a:t>and Nutrition </a:t>
            </a:r>
            <a:r>
              <a:rPr lang="en-US" dirty="0" smtClean="0">
                <a:solidFill>
                  <a:prstClr val="black">
                    <a:lumMod val="50000"/>
                    <a:lumOff val="50000"/>
                  </a:prstClr>
                </a:solidFill>
                <a:latin typeface="Calibri" panose="020F0502020204030204" pitchFamily="34" charset="0"/>
                <a:cs typeface="Arial" panose="020B0604020202020204" pitchFamily="34" charset="0"/>
              </a:rPr>
              <a:t>Service, Child Nutrition Programs</a:t>
            </a:r>
            <a:endParaRPr lang="en-US" dirty="0">
              <a:solidFill>
                <a:prstClr val="black">
                  <a:lumMod val="50000"/>
                  <a:lumOff val="50000"/>
                </a:prstClr>
              </a:solidFill>
              <a:latin typeface="Calibri" panose="020F0502020204030204" pitchFamily="34" charset="0"/>
              <a:cs typeface="Arial" panose="020B0604020202020204" pitchFamily="34" charset="0"/>
            </a:endParaRPr>
          </a:p>
          <a:p>
            <a:pPr algn="ctr"/>
            <a:r>
              <a:rPr lang="en-US" dirty="0">
                <a:solidFill>
                  <a:prstClr val="black"/>
                </a:solidFill>
                <a:latin typeface="Arial" panose="020B0604020202020204" pitchFamily="34" charset="0"/>
                <a:cs typeface="Arial" panose="020B0604020202020204" pitchFamily="34" charset="0"/>
              </a:rPr>
              <a:t> </a:t>
            </a:r>
            <a:br>
              <a:rPr lang="en-US" dirty="0">
                <a:solidFill>
                  <a:prstClr val="black"/>
                </a:solidFill>
                <a:latin typeface="Arial" panose="020B0604020202020204" pitchFamily="34" charset="0"/>
                <a:cs typeface="Arial" panose="020B0604020202020204" pitchFamily="34" charset="0"/>
              </a:rPr>
            </a:br>
            <a:endParaRPr lang="en-US" dirty="0">
              <a:solidFill>
                <a:prstClr val="black"/>
              </a:solidFill>
            </a:endParaRPr>
          </a:p>
        </p:txBody>
      </p:sp>
      <p:sp>
        <p:nvSpPr>
          <p:cNvPr id="4" name="Rectangle 3"/>
          <p:cNvSpPr/>
          <p:nvPr/>
        </p:nvSpPr>
        <p:spPr>
          <a:xfrm>
            <a:off x="130628" y="3111334"/>
            <a:ext cx="4517571" cy="646331"/>
          </a:xfrm>
          <a:prstGeom prst="rect">
            <a:avLst/>
          </a:prstGeom>
        </p:spPr>
        <p:txBody>
          <a:bodyPr wrap="square">
            <a:spAutoFit/>
          </a:bodyPr>
          <a:lstStyle/>
          <a:p>
            <a:pPr algn="ctr"/>
            <a:r>
              <a:rPr lang="en-US" dirty="0">
                <a:solidFill>
                  <a:prstClr val="black"/>
                </a:solidFill>
              </a:rPr>
              <a:t/>
            </a:r>
            <a:br>
              <a:rPr lang="en-US" dirty="0">
                <a:solidFill>
                  <a:prstClr val="black"/>
                </a:solidFill>
              </a:rPr>
            </a:br>
            <a:endParaRPr lang="en-US" dirty="0">
              <a:solidFill>
                <a:prstClr val="black"/>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001205"/>
            <a:ext cx="1575338" cy="157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8" y="3785055"/>
            <a:ext cx="3395648" cy="215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 descr="Image result for adults cheer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415" y="4141133"/>
            <a:ext cx="3123217" cy="195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440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70529" y="4352925"/>
            <a:ext cx="1277471" cy="1133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68477"/>
            <a:ext cx="3324155" cy="2558864"/>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306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70529" y="4352925"/>
            <a:ext cx="1277471" cy="1133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68477"/>
            <a:ext cx="3324155" cy="2558864"/>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477000" y="4245943"/>
            <a:ext cx="1842171" cy="369332"/>
          </a:xfrm>
          <a:prstGeom prst="rect">
            <a:avLst/>
          </a:prstGeom>
        </p:spPr>
        <p:txBody>
          <a:bodyPr wrap="none">
            <a:spAutoFit/>
          </a:bodyPr>
          <a:lstStyle/>
          <a:p>
            <a:pPr lvl="0"/>
            <a:r>
              <a:rPr lang="en-US" b="1" dirty="0">
                <a:solidFill>
                  <a:srgbClr val="0070C0"/>
                </a:solidFill>
                <a:latin typeface="Tempus Sans ITC" panose="04020404030D07020202" pitchFamily="82" charset="0"/>
              </a:rPr>
              <a:t>8 oz/ 227 grams </a:t>
            </a:r>
          </a:p>
        </p:txBody>
      </p:sp>
    </p:spTree>
    <p:extLst>
      <p:ext uri="{BB962C8B-B14F-4D97-AF65-F5344CB8AC3E}">
        <p14:creationId xmlns:p14="http://schemas.microsoft.com/office/powerpoint/2010/main" val="499555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smtClean="0"/>
              <a:t>Choose Yogurts That Are Lower in Added Sugars </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9823"/>
            <a:ext cx="3657600" cy="456145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70529" y="4352925"/>
            <a:ext cx="1277471" cy="1133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68477"/>
            <a:ext cx="3324155" cy="2558864"/>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477000" y="4245943"/>
            <a:ext cx="1842171" cy="369332"/>
          </a:xfrm>
          <a:prstGeom prst="rect">
            <a:avLst/>
          </a:prstGeom>
        </p:spPr>
        <p:txBody>
          <a:bodyPr wrap="none">
            <a:spAutoFit/>
          </a:bodyPr>
          <a:lstStyle/>
          <a:p>
            <a:pPr lvl="0"/>
            <a:r>
              <a:rPr lang="en-US" b="1" dirty="0">
                <a:solidFill>
                  <a:srgbClr val="0070C0"/>
                </a:solidFill>
                <a:latin typeface="Tempus Sans ITC" panose="04020404030D07020202" pitchFamily="82" charset="0"/>
              </a:rPr>
              <a:t>8 </a:t>
            </a:r>
            <a:r>
              <a:rPr lang="en-US" b="1" dirty="0" err="1">
                <a:solidFill>
                  <a:srgbClr val="0070C0"/>
                </a:solidFill>
                <a:latin typeface="Tempus Sans ITC" panose="04020404030D07020202" pitchFamily="82" charset="0"/>
              </a:rPr>
              <a:t>oz</a:t>
            </a:r>
            <a:r>
              <a:rPr lang="en-US" b="1" dirty="0">
                <a:solidFill>
                  <a:srgbClr val="0070C0"/>
                </a:solidFill>
                <a:latin typeface="Tempus Sans ITC" panose="04020404030D07020202" pitchFamily="82" charset="0"/>
              </a:rPr>
              <a:t>/ 227 grams </a:t>
            </a:r>
          </a:p>
        </p:txBody>
      </p:sp>
      <p:sp>
        <p:nvSpPr>
          <p:cNvPr id="3" name="Rectangle 2"/>
          <p:cNvSpPr/>
          <p:nvPr/>
        </p:nvSpPr>
        <p:spPr>
          <a:xfrm>
            <a:off x="6161162" y="4550331"/>
            <a:ext cx="936475" cy="369332"/>
          </a:xfrm>
          <a:prstGeom prst="rect">
            <a:avLst/>
          </a:prstGeom>
        </p:spPr>
        <p:txBody>
          <a:bodyPr wrap="none">
            <a:spAutoFit/>
          </a:bodyPr>
          <a:lstStyle/>
          <a:p>
            <a:pPr lvl="0"/>
            <a:r>
              <a:rPr lang="en-US" b="1" dirty="0">
                <a:solidFill>
                  <a:srgbClr val="0070C0"/>
                </a:solidFill>
                <a:latin typeface="Tempus Sans ITC" panose="04020404030D07020202" pitchFamily="82" charset="0"/>
              </a:rPr>
              <a:t>9 grams</a:t>
            </a:r>
          </a:p>
        </p:txBody>
      </p:sp>
    </p:spTree>
    <p:extLst>
      <p:ext uri="{BB962C8B-B14F-4D97-AF65-F5344CB8AC3E}">
        <p14:creationId xmlns:p14="http://schemas.microsoft.com/office/powerpoint/2010/main" val="3319240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429555" cy="633907"/>
          </a:xfrm>
        </p:spPr>
        <p:txBody>
          <a:bodyPr/>
          <a:lstStyle/>
          <a:p>
            <a:r>
              <a:rPr lang="en-US" dirty="0" smtClean="0"/>
              <a:t>Choose Yogurts That Are Lower in Added Sugars </a:t>
            </a:r>
            <a:endParaRPr lang="en-US" dirty="0"/>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612" y="2339788"/>
            <a:ext cx="4128443" cy="3177988"/>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317708" y="4000594"/>
            <a:ext cx="1842171" cy="369332"/>
          </a:xfrm>
          <a:prstGeom prst="rect">
            <a:avLst/>
          </a:prstGeom>
        </p:spPr>
        <p:txBody>
          <a:bodyPr wrap="none">
            <a:spAutoFit/>
          </a:bodyPr>
          <a:lstStyle/>
          <a:p>
            <a:pPr lvl="0"/>
            <a:r>
              <a:rPr lang="en-US" b="1" dirty="0">
                <a:solidFill>
                  <a:srgbClr val="0070C0"/>
                </a:solidFill>
                <a:latin typeface="Tempus Sans ITC" panose="04020404030D07020202" pitchFamily="82" charset="0"/>
              </a:rPr>
              <a:t>8 </a:t>
            </a:r>
            <a:r>
              <a:rPr lang="en-US" b="1" dirty="0" err="1">
                <a:solidFill>
                  <a:srgbClr val="0070C0"/>
                </a:solidFill>
                <a:latin typeface="Tempus Sans ITC" panose="04020404030D07020202" pitchFamily="82" charset="0"/>
              </a:rPr>
              <a:t>oz</a:t>
            </a:r>
            <a:r>
              <a:rPr lang="en-US" b="1" dirty="0">
                <a:solidFill>
                  <a:srgbClr val="0070C0"/>
                </a:solidFill>
                <a:latin typeface="Tempus Sans ITC" panose="04020404030D07020202" pitchFamily="82" charset="0"/>
              </a:rPr>
              <a:t>/ 227 grams </a:t>
            </a:r>
          </a:p>
        </p:txBody>
      </p:sp>
      <p:sp>
        <p:nvSpPr>
          <p:cNvPr id="7" name="Rectangle 6"/>
          <p:cNvSpPr/>
          <p:nvPr/>
        </p:nvSpPr>
        <p:spPr>
          <a:xfrm>
            <a:off x="5898776" y="4507100"/>
            <a:ext cx="936475" cy="369332"/>
          </a:xfrm>
          <a:prstGeom prst="rect">
            <a:avLst/>
          </a:prstGeom>
        </p:spPr>
        <p:txBody>
          <a:bodyPr wrap="none">
            <a:spAutoFit/>
          </a:bodyPr>
          <a:lstStyle/>
          <a:p>
            <a:pPr lvl="0"/>
            <a:r>
              <a:rPr lang="en-US" b="1" dirty="0">
                <a:solidFill>
                  <a:srgbClr val="0070C0"/>
                </a:solidFill>
                <a:latin typeface="Tempus Sans ITC" panose="04020404030D07020202" pitchFamily="82" charset="0"/>
              </a:rPr>
              <a:t>9 grams</a:t>
            </a:r>
          </a:p>
        </p:txBody>
      </p:sp>
      <p:sp>
        <p:nvSpPr>
          <p:cNvPr id="11" name="Oval 10"/>
          <p:cNvSpPr/>
          <p:nvPr/>
        </p:nvSpPr>
        <p:spPr>
          <a:xfrm>
            <a:off x="5029200" y="4876800"/>
            <a:ext cx="791850" cy="3406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362199"/>
            <a:ext cx="3759624" cy="3177988"/>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04800" y="5047129"/>
            <a:ext cx="3912024" cy="5916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718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5702" y="856129"/>
            <a:ext cx="4417795"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199" y="5867399"/>
            <a:ext cx="4114800" cy="43030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9000"/>
            <a:ext cx="7696200" cy="932126"/>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86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10" y="548122"/>
            <a:ext cx="7239000" cy="1319707"/>
          </a:xfrm>
        </p:spPr>
        <p:txBody>
          <a:bodyPr/>
          <a:lstStyle/>
          <a:p>
            <a:r>
              <a:rPr lang="en-US" sz="2400" b="1" dirty="0" smtClean="0"/>
              <a:t>Try It Out!</a:t>
            </a:r>
            <a:br>
              <a:rPr lang="en-US" sz="2400" b="1" dirty="0" smtClean="0"/>
            </a:br>
            <a:r>
              <a:rPr lang="en-US" sz="2400" b="1" dirty="0" smtClean="0"/>
              <a:t>Which yogurts can you add to your list? </a:t>
            </a:r>
            <a:endParaRPr lang="en-US" sz="24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33134"/>
            <a:ext cx="2911630" cy="42349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6400800" y="1638300"/>
            <a:ext cx="2057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 Brand  </a:t>
            </a:r>
          </a:p>
          <a:p>
            <a:pPr algn="ctr"/>
            <a:r>
              <a:rPr lang="en-US" dirty="0" smtClean="0"/>
              <a:t>Blueberry Yogurt </a:t>
            </a:r>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333134"/>
            <a:ext cx="2758004"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960515" y="1638300"/>
            <a:ext cx="2057400" cy="533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r>
              <a:rPr lang="en-US" b="1" dirty="0" smtClean="0"/>
              <a:t> Brand  </a:t>
            </a:r>
            <a:r>
              <a:rPr lang="en-US" dirty="0" smtClean="0"/>
              <a:t>Strawberry  Yogurt </a:t>
            </a:r>
            <a:endParaRPr lang="en-US" dirty="0"/>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799" y="2171700"/>
            <a:ext cx="10890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209005"/>
            <a:ext cx="12033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266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10" y="548122"/>
            <a:ext cx="7239000" cy="1319707"/>
          </a:xfrm>
        </p:spPr>
        <p:txBody>
          <a:bodyPr/>
          <a:lstStyle/>
          <a:p>
            <a:r>
              <a:rPr lang="en-US" sz="2400" b="1" dirty="0" smtClean="0"/>
              <a:t>Try It Out!</a:t>
            </a:r>
            <a:br>
              <a:rPr lang="en-US" sz="2400" b="1" dirty="0" smtClean="0"/>
            </a:br>
            <a:r>
              <a:rPr lang="en-US" sz="2400" b="1" dirty="0" smtClean="0"/>
              <a:t>Which yogurts can you add to your list? </a:t>
            </a:r>
            <a:endParaRPr lang="en-US" sz="24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33134"/>
            <a:ext cx="2911630" cy="42349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6400800" y="1638300"/>
            <a:ext cx="2057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 Brand  </a:t>
            </a:r>
          </a:p>
          <a:p>
            <a:pPr algn="ctr"/>
            <a:r>
              <a:rPr lang="en-US" dirty="0" smtClean="0"/>
              <a:t>Blueberry Yogurt </a:t>
            </a:r>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333134"/>
            <a:ext cx="2758004"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960515" y="1638300"/>
            <a:ext cx="2057400" cy="533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r>
              <a:rPr lang="en-US" b="1" dirty="0" smtClean="0"/>
              <a:t> Brand  </a:t>
            </a:r>
            <a:r>
              <a:rPr lang="en-US" dirty="0" smtClean="0"/>
              <a:t>Strawberry  Yogurt </a:t>
            </a:r>
            <a:endParaRPr lang="en-US" dirty="0"/>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799" y="2171700"/>
            <a:ext cx="10890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209005"/>
            <a:ext cx="12033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855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10" y="548122"/>
            <a:ext cx="7239000" cy="1319707"/>
          </a:xfrm>
        </p:spPr>
        <p:txBody>
          <a:bodyPr/>
          <a:lstStyle/>
          <a:p>
            <a:r>
              <a:rPr lang="en-US" sz="2400" b="1" dirty="0" smtClean="0"/>
              <a:t>Try It Out!</a:t>
            </a:r>
            <a:br>
              <a:rPr lang="en-US" sz="2400" b="1" dirty="0" smtClean="0"/>
            </a:br>
            <a:r>
              <a:rPr lang="en-US" sz="2400" b="1" dirty="0" smtClean="0"/>
              <a:t>Which yogurts can you add to your list? </a:t>
            </a:r>
            <a:endParaRPr lang="en-US" sz="24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33134"/>
            <a:ext cx="2911630" cy="42349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a:off x="960515" y="1638300"/>
            <a:ext cx="2057400" cy="533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r>
              <a:rPr lang="en-US" b="1" dirty="0" smtClean="0"/>
              <a:t> Brand  </a:t>
            </a:r>
            <a:r>
              <a:rPr lang="en-US" dirty="0" smtClean="0"/>
              <a:t>Strawberry  Yogurt </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667000"/>
            <a:ext cx="3764714" cy="31822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867400" y="4993161"/>
            <a:ext cx="2393114" cy="5694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33400" y="2667000"/>
            <a:ext cx="3352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3400" y="4876801"/>
            <a:ext cx="2911630" cy="401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815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r>
              <a:rPr lang="en-US" sz="2400" b="1" dirty="0" smtClean="0"/>
              <a:t>o</a:t>
            </a:r>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345" y="860611"/>
            <a:ext cx="4417795"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4020670"/>
            <a:ext cx="4038601" cy="19229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78" y="1903141"/>
            <a:ext cx="7086600" cy="3327902"/>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00300" y="3096322"/>
            <a:ext cx="5524500"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A Brand           Strawberry      170 g                  14       </a:t>
            </a:r>
          </a:p>
        </p:txBody>
      </p:sp>
    </p:spTree>
    <p:extLst>
      <p:ext uri="{BB962C8B-B14F-4D97-AF65-F5344CB8AC3E}">
        <p14:creationId xmlns:p14="http://schemas.microsoft.com/office/powerpoint/2010/main" val="1996901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10" y="548122"/>
            <a:ext cx="7239000" cy="1319707"/>
          </a:xfrm>
        </p:spPr>
        <p:txBody>
          <a:bodyPr/>
          <a:lstStyle/>
          <a:p>
            <a:r>
              <a:rPr lang="en-US" sz="2400" b="1" dirty="0" smtClean="0"/>
              <a:t>Try It Out!</a:t>
            </a:r>
            <a:br>
              <a:rPr lang="en-US" sz="2400" b="1" dirty="0" smtClean="0"/>
            </a:br>
            <a:r>
              <a:rPr lang="en-US" sz="2400" b="1" dirty="0" smtClean="0"/>
              <a:t>Which yogurts can you add to your list? </a:t>
            </a:r>
            <a:endParaRPr lang="en-US" sz="2400" b="1" dirty="0"/>
          </a:p>
        </p:txBody>
      </p:sp>
      <p:sp>
        <p:nvSpPr>
          <p:cNvPr id="10" name="Rounded Rectangle 9"/>
          <p:cNvSpPr/>
          <p:nvPr/>
        </p:nvSpPr>
        <p:spPr>
          <a:xfrm>
            <a:off x="1188502" y="1727947"/>
            <a:ext cx="2057400" cy="533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r>
              <a:rPr lang="en-US" b="1" dirty="0" smtClean="0"/>
              <a:t> Brand </a:t>
            </a:r>
          </a:p>
          <a:p>
            <a:pPr algn="ctr"/>
            <a:r>
              <a:rPr lang="en-US" dirty="0" smtClean="0"/>
              <a:t>Blueberry</a:t>
            </a:r>
            <a:r>
              <a:rPr lang="en-US" b="1" dirty="0" smtClean="0"/>
              <a:t> </a:t>
            </a:r>
            <a:r>
              <a:rPr lang="en-US" dirty="0" smtClean="0"/>
              <a:t>Yogurt </a:t>
            </a:r>
            <a:endParaRPr 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8652"/>
            <a:ext cx="2758004"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553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07" y="1484362"/>
            <a:ext cx="2500313" cy="252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7" y="4755668"/>
            <a:ext cx="3913187" cy="8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032889"/>
            <a:ext cx="3648937" cy="28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522" y="1751246"/>
            <a:ext cx="3348806" cy="334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922" y="1651889"/>
            <a:ext cx="2133600" cy="2246769"/>
          </a:xfrm>
          <a:prstGeom prst="rect">
            <a:avLst/>
          </a:prstGeom>
        </p:spPr>
        <p:txBody>
          <a:bodyPr wrap="square">
            <a:spAutoFit/>
          </a:bodyPr>
          <a:lstStyle/>
          <a:p>
            <a:r>
              <a:rPr lang="en-US" sz="2000" dirty="0">
                <a:solidFill>
                  <a:prstClr val="black"/>
                </a:solidFill>
              </a:rPr>
              <a:t>An initiative of the </a:t>
            </a:r>
            <a:br>
              <a:rPr lang="en-US" sz="2000" dirty="0">
                <a:solidFill>
                  <a:prstClr val="black"/>
                </a:solidFill>
              </a:rPr>
            </a:br>
            <a:r>
              <a:rPr lang="en-US" sz="2000" dirty="0">
                <a:solidFill>
                  <a:prstClr val="black"/>
                </a:solidFill>
              </a:rPr>
              <a:t>USDA’s Food and Nutrition Service to support the Federal Child Nutrition Programs.</a:t>
            </a:r>
          </a:p>
        </p:txBody>
      </p:sp>
      <p:sp>
        <p:nvSpPr>
          <p:cNvPr id="5" name="Rectangle 4"/>
          <p:cNvSpPr/>
          <p:nvPr/>
        </p:nvSpPr>
        <p:spPr>
          <a:xfrm>
            <a:off x="5835628" y="2185289"/>
            <a:ext cx="2743200" cy="2554545"/>
          </a:xfrm>
          <a:prstGeom prst="rect">
            <a:avLst/>
          </a:prstGeom>
        </p:spPr>
        <p:txBody>
          <a:bodyPr wrap="square">
            <a:spAutoFit/>
          </a:bodyPr>
          <a:lstStyle/>
          <a:p>
            <a:r>
              <a:rPr lang="en-US" sz="2000" dirty="0">
                <a:solidFill>
                  <a:prstClr val="black"/>
                </a:solidFill>
              </a:rPr>
              <a:t>Provides nutrition education and training materials to State agencies, sponsoring organizations, child care centers and family day care homes participating in CACFP.</a:t>
            </a:r>
          </a:p>
        </p:txBody>
      </p:sp>
      <p:sp>
        <p:nvSpPr>
          <p:cNvPr id="6" name="Rectangle 5"/>
          <p:cNvSpPr/>
          <p:nvPr/>
        </p:nvSpPr>
        <p:spPr>
          <a:xfrm>
            <a:off x="609600" y="4800600"/>
            <a:ext cx="3428999" cy="984885"/>
          </a:xfrm>
          <a:prstGeom prst="rect">
            <a:avLst/>
          </a:prstGeom>
        </p:spPr>
        <p:txBody>
          <a:bodyPr wrap="square">
            <a:spAutoFit/>
          </a:bodyPr>
          <a:lstStyle/>
          <a:p>
            <a:r>
              <a:rPr lang="en-US" sz="2000" dirty="0">
                <a:solidFill>
                  <a:prstClr val="black"/>
                </a:solidFill>
                <a:hlinkClick r:id="rId7"/>
              </a:rPr>
              <a:t>https://teamnutrition.usda.gov</a:t>
            </a:r>
            <a:r>
              <a:rPr lang="en-US" sz="2000" dirty="0">
                <a:solidFill>
                  <a:prstClr val="black"/>
                </a:solidFill>
              </a:rPr>
              <a:t> </a:t>
            </a:r>
          </a:p>
          <a:p>
            <a:r>
              <a:rPr lang="en-US" sz="2000" dirty="0">
                <a:solidFill>
                  <a:prstClr val="black"/>
                </a:solidFill>
              </a:rPr>
              <a:t>@TeamNutrition</a:t>
            </a:r>
          </a:p>
          <a:p>
            <a:endParaRPr lang="en-US" dirty="0">
              <a:solidFill>
                <a:prstClr val="black"/>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3071" y="5780940"/>
            <a:ext cx="1005757" cy="71926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7763" y="5665764"/>
            <a:ext cx="859465" cy="816797"/>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3152" y="5775483"/>
            <a:ext cx="755842" cy="707078"/>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7622" y="6074162"/>
            <a:ext cx="804606" cy="42668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3789" y="6084676"/>
            <a:ext cx="999661" cy="444971"/>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922" y="6069128"/>
            <a:ext cx="1408060" cy="530308"/>
          </a:xfrm>
          <a:prstGeom prst="rect">
            <a:avLst/>
          </a:prstGeom>
        </p:spPr>
      </p:pic>
    </p:spTree>
    <p:extLst>
      <p:ext uri="{BB962C8B-B14F-4D97-AF65-F5344CB8AC3E}">
        <p14:creationId xmlns:p14="http://schemas.microsoft.com/office/powerpoint/2010/main" val="4020419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10" y="548122"/>
            <a:ext cx="7239000" cy="1319707"/>
          </a:xfrm>
        </p:spPr>
        <p:txBody>
          <a:bodyPr/>
          <a:lstStyle/>
          <a:p>
            <a:r>
              <a:rPr lang="en-US" sz="2400" b="1" dirty="0" smtClean="0"/>
              <a:t>Try It Out!</a:t>
            </a:r>
            <a:br>
              <a:rPr lang="en-US" sz="2400" b="1" dirty="0" smtClean="0"/>
            </a:br>
            <a:r>
              <a:rPr lang="en-US" sz="2400" b="1" dirty="0" smtClean="0"/>
              <a:t>Which yogurts can you add to your list? </a:t>
            </a:r>
            <a:endParaRPr lang="en-US" sz="2400" b="1" dirty="0"/>
          </a:p>
        </p:txBody>
      </p:sp>
      <p:sp>
        <p:nvSpPr>
          <p:cNvPr id="10" name="Rounded Rectangle 9"/>
          <p:cNvSpPr/>
          <p:nvPr/>
        </p:nvSpPr>
        <p:spPr>
          <a:xfrm>
            <a:off x="1188502" y="1727947"/>
            <a:ext cx="2057400" cy="533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r>
              <a:rPr lang="en-US" b="1" dirty="0" smtClean="0"/>
              <a:t> Brand </a:t>
            </a:r>
          </a:p>
          <a:p>
            <a:pPr algn="ctr"/>
            <a:r>
              <a:rPr lang="en-US" dirty="0" smtClean="0"/>
              <a:t>Blueberry</a:t>
            </a:r>
            <a:r>
              <a:rPr lang="en-US" b="1" dirty="0" smtClean="0"/>
              <a:t> </a:t>
            </a:r>
            <a:r>
              <a:rPr lang="en-US" dirty="0" smtClean="0"/>
              <a:t>Yogurt </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67000"/>
            <a:ext cx="3764714" cy="31822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495800" y="4876800"/>
            <a:ext cx="3657600" cy="41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28652"/>
            <a:ext cx="2758004"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85800" y="2514600"/>
            <a:ext cx="1981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7" name="Oval 6"/>
          <p:cNvSpPr/>
          <p:nvPr/>
        </p:nvSpPr>
        <p:spPr>
          <a:xfrm>
            <a:off x="685800" y="4993161"/>
            <a:ext cx="1295400" cy="2847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99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r>
              <a:rPr lang="en-US" sz="2400" b="1" dirty="0" smtClean="0"/>
              <a:t>o</a:t>
            </a:r>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345" y="860611"/>
            <a:ext cx="4417795" cy="571714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4020670"/>
            <a:ext cx="4038601" cy="19229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78" y="1903141"/>
            <a:ext cx="7086600" cy="3327902"/>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00300" y="3096322"/>
            <a:ext cx="5524500"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A Brand           Strawberry      170 g                  14       </a:t>
            </a:r>
          </a:p>
        </p:txBody>
      </p:sp>
      <p:sp>
        <p:nvSpPr>
          <p:cNvPr id="7" name="TextBox 6"/>
          <p:cNvSpPr txBox="1"/>
          <p:nvPr/>
        </p:nvSpPr>
        <p:spPr>
          <a:xfrm>
            <a:off x="2415169" y="3534518"/>
            <a:ext cx="5524500" cy="369332"/>
          </a:xfrm>
          <a:prstGeom prst="rect">
            <a:avLst/>
          </a:prstGeom>
          <a:noFill/>
        </p:spPr>
        <p:txBody>
          <a:bodyPr wrap="square" rtlCol="0">
            <a:spAutoFit/>
          </a:bodyPr>
          <a:lstStyle/>
          <a:p>
            <a:r>
              <a:rPr lang="en-US" b="1" dirty="0">
                <a:solidFill>
                  <a:srgbClr val="0070C0"/>
                </a:solidFill>
                <a:latin typeface="Bradley Hand ITC" panose="03070402050302030203" pitchFamily="66" charset="0"/>
              </a:rPr>
              <a:t>B</a:t>
            </a:r>
            <a:r>
              <a:rPr lang="en-US" b="1" dirty="0" smtClean="0">
                <a:solidFill>
                  <a:srgbClr val="0070C0"/>
                </a:solidFill>
                <a:latin typeface="Bradley Hand ITC" panose="03070402050302030203" pitchFamily="66" charset="0"/>
              </a:rPr>
              <a:t> Brand           Blueberry        5.3 </a:t>
            </a:r>
            <a:r>
              <a:rPr lang="en-US" b="1" dirty="0" err="1" smtClean="0">
                <a:solidFill>
                  <a:srgbClr val="0070C0"/>
                </a:solidFill>
                <a:latin typeface="Bradley Hand ITC" panose="03070402050302030203" pitchFamily="66" charset="0"/>
              </a:rPr>
              <a:t>oz</a:t>
            </a:r>
            <a:r>
              <a:rPr lang="en-US" b="1" dirty="0" smtClean="0">
                <a:solidFill>
                  <a:srgbClr val="0070C0"/>
                </a:solidFill>
                <a:latin typeface="Bradley Hand ITC" panose="03070402050302030203" pitchFamily="66" charset="0"/>
              </a:rPr>
              <a:t>/ 150g       15       </a:t>
            </a:r>
          </a:p>
        </p:txBody>
      </p:sp>
    </p:spTree>
    <p:extLst>
      <p:ext uri="{BB962C8B-B14F-4D97-AF65-F5344CB8AC3E}">
        <p14:creationId xmlns:p14="http://schemas.microsoft.com/office/powerpoint/2010/main" val="1559554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9500"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14401" y="2362200"/>
            <a:ext cx="2743200" cy="6858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733800"/>
            <a:ext cx="5678487" cy="1266825"/>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629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6400"/>
            <a:ext cx="4038600" cy="1319707"/>
          </a:xfrm>
        </p:spPr>
        <p:txBody>
          <a:bodyPr/>
          <a:lstStyle/>
          <a:p>
            <a:r>
              <a:rPr lang="en-US" dirty="0" smtClean="0"/>
              <a:t>Choose Breakfast Cereals That Are Lower in Added Sugars </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20502" y="838200"/>
            <a:ext cx="4417795"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495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5702" y="856129"/>
            <a:ext cx="4417794"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7321" y="1676400"/>
            <a:ext cx="4114800" cy="1524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600" y="2667000"/>
            <a:ext cx="7387908" cy="2514600"/>
          </a:xfrm>
          <a:prstGeom prst="rect">
            <a:avLst/>
          </a:prstGeom>
          <a:noFill/>
          <a:ln w="1905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450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305097"/>
            <a:ext cx="4417794"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3200401"/>
            <a:ext cx="4038601" cy="25908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2246178"/>
            <a:ext cx="6296795" cy="3834984"/>
          </a:xfrm>
          <a:prstGeom prst="rect">
            <a:avLst/>
          </a:prstGeom>
          <a:noFill/>
          <a:ln w="1905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112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8"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2913237"/>
            <a:ext cx="2743200" cy="163886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589077"/>
            <a:ext cx="4800600" cy="3282950"/>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7825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8"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3657600"/>
            <a:ext cx="1676399" cy="194366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659" y="2524158"/>
            <a:ext cx="2841812" cy="3412787"/>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472953" y="2971800"/>
            <a:ext cx="1116106"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689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8"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3657600"/>
            <a:ext cx="1676399" cy="194366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659" y="2524158"/>
            <a:ext cx="2841812" cy="3412787"/>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477435" y="3469341"/>
            <a:ext cx="111610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080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8"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3657600"/>
            <a:ext cx="1676399" cy="194366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659" y="2524158"/>
            <a:ext cx="2841812" cy="3412787"/>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741459" y="3048000"/>
            <a:ext cx="1116106"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64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Meal Pattern Training Tools </a:t>
            </a:r>
            <a:endParaRPr lang="en-US" dirty="0"/>
          </a:p>
        </p:txBody>
      </p:sp>
      <p:sp>
        <p:nvSpPr>
          <p:cNvPr id="3" name="Content Placeholder 2"/>
          <p:cNvSpPr>
            <a:spLocks noGrp="1"/>
          </p:cNvSpPr>
          <p:nvPr>
            <p:ph idx="1"/>
          </p:nvPr>
        </p:nvSpPr>
        <p:spPr>
          <a:xfrm>
            <a:off x="457200" y="2133601"/>
            <a:ext cx="3886200" cy="2971800"/>
          </a:xfrm>
        </p:spPr>
        <p:txBody>
          <a:bodyPr/>
          <a:lstStyle/>
          <a:p>
            <a:r>
              <a:rPr lang="en-US" dirty="0" smtClean="0"/>
              <a:t>Infographic</a:t>
            </a:r>
          </a:p>
          <a:p>
            <a:r>
              <a:rPr lang="en-US" dirty="0" smtClean="0"/>
              <a:t>Poster Set </a:t>
            </a:r>
          </a:p>
          <a:p>
            <a:r>
              <a:rPr lang="en-US" dirty="0" smtClean="0"/>
              <a:t>Training Worksheets</a:t>
            </a:r>
          </a:p>
          <a:p>
            <a:r>
              <a:rPr lang="en-US" dirty="0" smtClean="0"/>
              <a:t>Available in English and Spanish</a:t>
            </a:r>
            <a:endParaRPr lang="en-US" dirty="0"/>
          </a:p>
        </p:txBody>
      </p:sp>
      <p:pic>
        <p:nvPicPr>
          <p:cNvPr id="2052" name="Picture 4" descr="C:\Users\Tsun-Min.Wu\Desktop\WAH 2017\4_3_17\CACFP TA Posters\Image of Posters\1_2 yo po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873" y="1468464"/>
            <a:ext cx="2510865" cy="388042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0399"/>
            <a:ext cx="2245914" cy="30799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3209692"/>
            <a:ext cx="2372757" cy="3070626"/>
          </a:xfrm>
          <a:prstGeom prst="rect">
            <a:avLst/>
          </a:prstGeom>
          <a:ln w="3175">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0" y="6365444"/>
            <a:ext cx="9144000" cy="646331"/>
          </a:xfrm>
          <a:prstGeom prst="rect">
            <a:avLst/>
          </a:prstGeom>
          <a:solidFill>
            <a:schemeClr val="tx2">
              <a:lumMod val="20000"/>
              <a:lumOff val="80000"/>
            </a:schemeClr>
          </a:solidFill>
        </p:spPr>
        <p:txBody>
          <a:bodyPr wrap="square" rtlCol="0">
            <a:spAutoFit/>
          </a:bodyPr>
          <a:lstStyle/>
          <a:p>
            <a:pPr algn="ctr"/>
            <a:r>
              <a:rPr lang="en-US" b="1" u="sng" dirty="0" smtClean="0">
                <a:solidFill>
                  <a:schemeClr val="bg1"/>
                </a:solidFill>
                <a:hlinkClick r:id="rId6"/>
              </a:rPr>
              <a:t>https</a:t>
            </a:r>
            <a:r>
              <a:rPr lang="en-US" b="1" u="sng" dirty="0">
                <a:solidFill>
                  <a:schemeClr val="bg1"/>
                </a:solidFill>
                <a:hlinkClick r:id="rId6"/>
              </a:rPr>
              <a:t>://www.fns.usda.gov/tn/cacfp-meal-pattern-training-tools </a:t>
            </a:r>
            <a:br>
              <a:rPr lang="en-US" b="1" u="sng" dirty="0">
                <a:solidFill>
                  <a:schemeClr val="bg1"/>
                </a:solidFill>
                <a:hlinkClick r:id="rId6"/>
              </a:rPr>
            </a:br>
            <a:endParaRPr lang="en-US" b="1" dirty="0">
              <a:solidFill>
                <a:schemeClr val="bg1"/>
              </a:solidFill>
            </a:endParaRPr>
          </a:p>
        </p:txBody>
      </p:sp>
    </p:spTree>
    <p:extLst>
      <p:ext uri="{BB962C8B-B14F-4D97-AF65-F5344CB8AC3E}">
        <p14:creationId xmlns:p14="http://schemas.microsoft.com/office/powerpoint/2010/main" val="3981618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8"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3657600"/>
            <a:ext cx="1676399" cy="194366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659" y="2524158"/>
            <a:ext cx="2841812" cy="3412787"/>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513294" y="3505200"/>
            <a:ext cx="210670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9317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7" y="1949823"/>
            <a:ext cx="3524763" cy="456145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200" y="5026012"/>
            <a:ext cx="1143000" cy="88867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595" y="2667000"/>
            <a:ext cx="3817964" cy="2983592"/>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31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7" y="1949823"/>
            <a:ext cx="3524763" cy="4561458"/>
          </a:xfrm>
          <a:prstGeom prst="rect">
            <a:avLst/>
          </a:prstGeom>
          <a:noFill/>
          <a:ln w="31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200" y="5026012"/>
            <a:ext cx="1143000" cy="88867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2951120"/>
            <a:ext cx="3324155" cy="2558864"/>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595" y="2667000"/>
            <a:ext cx="3817964" cy="2983592"/>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4122092"/>
            <a:ext cx="1600200" cy="461665"/>
          </a:xfrm>
          <a:prstGeom prst="rect">
            <a:avLst/>
          </a:prstGeom>
          <a:noFill/>
        </p:spPr>
        <p:txBody>
          <a:bodyPr wrap="square" rtlCol="0">
            <a:spAutoFit/>
          </a:bodyPr>
          <a:lstStyle/>
          <a:p>
            <a:r>
              <a:rPr lang="en-US" sz="2400" b="1" dirty="0" smtClean="0">
                <a:solidFill>
                  <a:srgbClr val="0070C0"/>
                </a:solidFill>
                <a:latin typeface="Bradley Hand ITC" panose="03070402050302030203" pitchFamily="66" charset="0"/>
              </a:rPr>
              <a:t>30 grams </a:t>
            </a:r>
            <a:endParaRPr lang="en-US" sz="2400"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3986030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017" y="1949823"/>
            <a:ext cx="3524763" cy="456145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200" y="5026012"/>
            <a:ext cx="1143000" cy="88867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595" y="2667000"/>
            <a:ext cx="3817964" cy="2983592"/>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4122092"/>
            <a:ext cx="1600200" cy="461665"/>
          </a:xfrm>
          <a:prstGeom prst="rect">
            <a:avLst/>
          </a:prstGeom>
          <a:noFill/>
        </p:spPr>
        <p:txBody>
          <a:bodyPr wrap="square" rtlCol="0">
            <a:spAutoFit/>
          </a:bodyPr>
          <a:lstStyle/>
          <a:p>
            <a:r>
              <a:rPr lang="en-US" sz="2400" b="1" dirty="0" smtClean="0">
                <a:solidFill>
                  <a:srgbClr val="0070C0"/>
                </a:solidFill>
                <a:latin typeface="Bradley Hand ITC" panose="03070402050302030203" pitchFamily="66" charset="0"/>
              </a:rPr>
              <a:t>30 grams </a:t>
            </a:r>
            <a:endParaRPr lang="en-US" sz="2400" b="1" dirty="0">
              <a:solidFill>
                <a:srgbClr val="0070C0"/>
              </a:solidFill>
              <a:latin typeface="Bradley Hand ITC" panose="03070402050302030203" pitchFamily="66" charset="0"/>
            </a:endParaRPr>
          </a:p>
        </p:txBody>
      </p:sp>
      <p:sp>
        <p:nvSpPr>
          <p:cNvPr id="6" name="TextBox 5"/>
          <p:cNvSpPr txBox="1"/>
          <p:nvPr/>
        </p:nvSpPr>
        <p:spPr>
          <a:xfrm>
            <a:off x="5817220" y="4450418"/>
            <a:ext cx="1371600" cy="461665"/>
          </a:xfrm>
          <a:prstGeom prst="rect">
            <a:avLst/>
          </a:prstGeom>
          <a:noFill/>
        </p:spPr>
        <p:txBody>
          <a:bodyPr wrap="square" rtlCol="0">
            <a:spAutoFit/>
          </a:bodyPr>
          <a:lstStyle/>
          <a:p>
            <a:r>
              <a:rPr lang="en-US" sz="2400" b="1" dirty="0" smtClean="0">
                <a:solidFill>
                  <a:srgbClr val="0070C0"/>
                </a:solidFill>
                <a:latin typeface="Bradley Hand ITC" panose="03070402050302030203" pitchFamily="66" charset="0"/>
              </a:rPr>
              <a:t>5 grams </a:t>
            </a:r>
            <a:endParaRPr lang="en-US" sz="2400"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72697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3907"/>
          </a:xfrm>
        </p:spPr>
        <p:txBody>
          <a:bodyPr/>
          <a:lstStyle/>
          <a:p>
            <a:r>
              <a:rPr lang="en-US" dirty="0"/>
              <a:t>Choose Breakfast Cereals That Are Lower in Added Sugars </a:t>
            </a:r>
          </a:p>
        </p:txBody>
      </p:sp>
      <p:sp>
        <p:nvSpPr>
          <p:cNvPr id="5" name="Rectangle 4"/>
          <p:cNvSpPr/>
          <p:nvPr/>
        </p:nvSpPr>
        <p:spPr>
          <a:xfrm>
            <a:off x="5029200" y="2286000"/>
            <a:ext cx="3200400" cy="413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67000"/>
            <a:ext cx="3817964" cy="2983592"/>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06988" y="3988753"/>
            <a:ext cx="1600200" cy="461665"/>
          </a:xfrm>
          <a:prstGeom prst="rect">
            <a:avLst/>
          </a:prstGeom>
          <a:noFill/>
        </p:spPr>
        <p:txBody>
          <a:bodyPr wrap="square" rtlCol="0">
            <a:spAutoFit/>
          </a:bodyPr>
          <a:lstStyle/>
          <a:p>
            <a:r>
              <a:rPr lang="en-US" sz="2400" b="1" dirty="0" smtClean="0">
                <a:solidFill>
                  <a:srgbClr val="0070C0"/>
                </a:solidFill>
                <a:latin typeface="Bradley Hand ITC" panose="03070402050302030203" pitchFamily="66" charset="0"/>
              </a:rPr>
              <a:t>30 grams </a:t>
            </a:r>
            <a:endParaRPr lang="en-US" sz="2400" b="1" dirty="0">
              <a:solidFill>
                <a:srgbClr val="0070C0"/>
              </a:solidFill>
              <a:latin typeface="Bradley Hand ITC" panose="03070402050302030203" pitchFamily="66" charset="0"/>
            </a:endParaRPr>
          </a:p>
        </p:txBody>
      </p:sp>
      <p:sp>
        <p:nvSpPr>
          <p:cNvPr id="6" name="TextBox 5"/>
          <p:cNvSpPr txBox="1"/>
          <p:nvPr/>
        </p:nvSpPr>
        <p:spPr>
          <a:xfrm>
            <a:off x="6248400" y="4450418"/>
            <a:ext cx="1371600" cy="461665"/>
          </a:xfrm>
          <a:prstGeom prst="rect">
            <a:avLst/>
          </a:prstGeom>
          <a:noFill/>
        </p:spPr>
        <p:txBody>
          <a:bodyPr wrap="square" rtlCol="0">
            <a:spAutoFit/>
          </a:bodyPr>
          <a:lstStyle/>
          <a:p>
            <a:r>
              <a:rPr lang="en-US" sz="2400" b="1" dirty="0" smtClean="0">
                <a:solidFill>
                  <a:srgbClr val="0070C0"/>
                </a:solidFill>
                <a:latin typeface="Bradley Hand ITC" panose="03070402050302030203" pitchFamily="66" charset="0"/>
              </a:rPr>
              <a:t>5 grams </a:t>
            </a:r>
            <a:endParaRPr lang="en-US" sz="2400" b="1" dirty="0">
              <a:solidFill>
                <a:srgbClr val="0070C0"/>
              </a:solidFill>
              <a:latin typeface="Bradley Hand ITC" panose="03070402050302030203" pitchFamily="66" charset="0"/>
            </a:endParaRPr>
          </a:p>
        </p:txBody>
      </p:sp>
      <p:sp>
        <p:nvSpPr>
          <p:cNvPr id="7" name="Oval 6"/>
          <p:cNvSpPr/>
          <p:nvPr/>
        </p:nvSpPr>
        <p:spPr>
          <a:xfrm>
            <a:off x="5257800" y="4856400"/>
            <a:ext cx="762000" cy="4219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6" y="2653553"/>
            <a:ext cx="4427444" cy="2997039"/>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304800" y="3505201"/>
            <a:ext cx="3733800" cy="483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838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5702" y="856129"/>
            <a:ext cx="4417794"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199" y="5715000"/>
            <a:ext cx="4114800" cy="43030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53" y="3357514"/>
            <a:ext cx="8382287" cy="714375"/>
          </a:xfrm>
          <a:prstGeom prst="rect">
            <a:avLst/>
          </a:prstGeom>
          <a:noFill/>
          <a:ln w="2857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6570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15" y="549981"/>
            <a:ext cx="7239000" cy="1319707"/>
          </a:xfrm>
        </p:spPr>
        <p:txBody>
          <a:bodyPr/>
          <a:lstStyle/>
          <a:p>
            <a:r>
              <a:rPr lang="en-US" sz="2400" b="1" dirty="0" smtClean="0"/>
              <a:t>Try It Out!</a:t>
            </a:r>
            <a:br>
              <a:rPr lang="en-US" sz="2400" b="1" dirty="0" smtClean="0"/>
            </a:br>
            <a:r>
              <a:rPr lang="en-US" sz="2400" b="1" dirty="0" smtClean="0"/>
              <a:t>Which cereals can you add to your list? </a:t>
            </a:r>
            <a:endParaRPr lang="en-US" sz="2400" b="1" dirty="0"/>
          </a:p>
        </p:txBody>
      </p:sp>
      <p:sp>
        <p:nvSpPr>
          <p:cNvPr id="4" name="Rounded Rectangle 3"/>
          <p:cNvSpPr/>
          <p:nvPr/>
        </p:nvSpPr>
        <p:spPr>
          <a:xfrm>
            <a:off x="6400800" y="1593435"/>
            <a:ext cx="2057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D Brand</a:t>
            </a:r>
          </a:p>
          <a:p>
            <a:pPr algn="ctr"/>
            <a:r>
              <a:rPr lang="en-US" b="1" dirty="0" smtClean="0">
                <a:solidFill>
                  <a:prstClr val="white"/>
                </a:solidFill>
              </a:rPr>
              <a:t>Funny Flakes</a:t>
            </a:r>
          </a:p>
          <a:p>
            <a:pPr algn="ctr"/>
            <a:r>
              <a:rPr lang="en-US" dirty="0" smtClean="0">
                <a:solidFill>
                  <a:prstClr val="white"/>
                </a:solidFill>
              </a:rPr>
              <a:t>Cereal </a:t>
            </a:r>
            <a:endParaRPr lang="en-US" dirty="0">
              <a:solidFill>
                <a:prstClr val="white"/>
              </a:solidFill>
            </a:endParaRPr>
          </a:p>
        </p:txBody>
      </p:sp>
      <p:sp>
        <p:nvSpPr>
          <p:cNvPr id="10" name="Rounded Rectangle 9"/>
          <p:cNvSpPr/>
          <p:nvPr/>
        </p:nvSpPr>
        <p:spPr>
          <a:xfrm>
            <a:off x="685800" y="1593435"/>
            <a:ext cx="2694355" cy="762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C Brand </a:t>
            </a:r>
          </a:p>
          <a:p>
            <a:pPr algn="ctr"/>
            <a:r>
              <a:rPr lang="en-US" b="1" dirty="0" smtClean="0">
                <a:solidFill>
                  <a:prstClr val="white"/>
                </a:solidFill>
              </a:rPr>
              <a:t>Great Granola  </a:t>
            </a:r>
          </a:p>
          <a:p>
            <a:pPr algn="ctr"/>
            <a:r>
              <a:rPr lang="en-US" dirty="0" smtClean="0">
                <a:solidFill>
                  <a:prstClr val="white"/>
                </a:solidFill>
              </a:rPr>
              <a:t>Cereal  </a:t>
            </a:r>
            <a:endParaRPr lang="en-US" dirty="0">
              <a:solidFill>
                <a:prstClr val="white"/>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76600"/>
            <a:ext cx="1614106" cy="195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75" y="2509367"/>
            <a:ext cx="2781880" cy="3862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492640"/>
            <a:ext cx="2209800" cy="4170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3162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15" y="549981"/>
            <a:ext cx="7239000" cy="1319707"/>
          </a:xfrm>
        </p:spPr>
        <p:txBody>
          <a:bodyPr/>
          <a:lstStyle/>
          <a:p>
            <a:r>
              <a:rPr lang="en-US" sz="2400" b="1" dirty="0" smtClean="0"/>
              <a:t>Try It Out!</a:t>
            </a:r>
            <a:br>
              <a:rPr lang="en-US" sz="2400" b="1" dirty="0" smtClean="0"/>
            </a:br>
            <a:r>
              <a:rPr lang="en-US" sz="2400" b="1" dirty="0" smtClean="0"/>
              <a:t>Which cereals can you add to your list? </a:t>
            </a:r>
            <a:endParaRPr lang="en-US" sz="2400" b="1" dirty="0"/>
          </a:p>
        </p:txBody>
      </p:sp>
      <p:sp>
        <p:nvSpPr>
          <p:cNvPr id="10" name="Rounded Rectangle 9"/>
          <p:cNvSpPr/>
          <p:nvPr/>
        </p:nvSpPr>
        <p:spPr>
          <a:xfrm>
            <a:off x="381000" y="1740687"/>
            <a:ext cx="3810000" cy="75523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C Brand </a:t>
            </a:r>
          </a:p>
          <a:p>
            <a:pPr algn="ctr"/>
            <a:r>
              <a:rPr lang="en-US" b="1" dirty="0" smtClean="0">
                <a:solidFill>
                  <a:prstClr val="white"/>
                </a:solidFill>
              </a:rPr>
              <a:t>Great Granola  </a:t>
            </a:r>
          </a:p>
          <a:p>
            <a:pPr algn="ctr"/>
            <a:r>
              <a:rPr lang="en-US" dirty="0" smtClean="0">
                <a:solidFill>
                  <a:prstClr val="white"/>
                </a:solidFill>
              </a:rPr>
              <a:t>Cereal  </a:t>
            </a:r>
            <a:endParaRPr lang="en-US" dirty="0">
              <a:solidFill>
                <a:prstClr val="white"/>
              </a:solidFill>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707341"/>
            <a:ext cx="2781880" cy="3862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363" y="2951525"/>
            <a:ext cx="3980873" cy="2694745"/>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621306" y="3733800"/>
            <a:ext cx="3505200" cy="304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9600" y="2951525"/>
            <a:ext cx="1981200" cy="248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000" y="4876800"/>
            <a:ext cx="15240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276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4038600" cy="1319707"/>
          </a:xfrm>
        </p:spPr>
        <p:txBody>
          <a:bodyPr/>
          <a:lstStyle/>
          <a:p>
            <a:r>
              <a:rPr lang="en-US" sz="2400" b="1" dirty="0" smtClean="0"/>
              <a:t>o</a:t>
            </a:r>
            <a:endParaRPr lang="en-US" sz="2400" b="1"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345" y="860611"/>
            <a:ext cx="4417794" cy="571714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3232666"/>
            <a:ext cx="4191001" cy="255853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05000"/>
            <a:ext cx="5678973" cy="3393281"/>
          </a:xfrm>
          <a:prstGeom prst="rect">
            <a:avLst/>
          </a:prstGeom>
          <a:noFill/>
          <a:ln w="285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76600" y="2883547"/>
            <a:ext cx="5029200" cy="369332"/>
          </a:xfrm>
          <a:prstGeom prst="rect">
            <a:avLst/>
          </a:prstGeom>
        </p:spPr>
        <p:txBody>
          <a:bodyPr wrap="square">
            <a:spAutoFit/>
          </a:bodyPr>
          <a:lstStyle/>
          <a:p>
            <a:r>
              <a:rPr lang="en-US" b="1" dirty="0" smtClean="0">
                <a:solidFill>
                  <a:srgbClr val="0070C0"/>
                </a:solidFill>
                <a:latin typeface="Bradley Hand ITC" panose="03070402050302030203" pitchFamily="66" charset="0"/>
              </a:rPr>
              <a:t>        C </a:t>
            </a:r>
            <a:r>
              <a:rPr lang="en-US" b="1" dirty="0">
                <a:solidFill>
                  <a:srgbClr val="0070C0"/>
                </a:solidFill>
                <a:latin typeface="Bradley Hand ITC" panose="03070402050302030203" pitchFamily="66" charset="0"/>
              </a:rPr>
              <a:t>Brand           </a:t>
            </a:r>
            <a:r>
              <a:rPr lang="en-US" b="1" dirty="0" smtClean="0">
                <a:solidFill>
                  <a:srgbClr val="0070C0"/>
                </a:solidFill>
                <a:latin typeface="Bradley Hand ITC" panose="03070402050302030203" pitchFamily="66" charset="0"/>
              </a:rPr>
              <a:t>  Great Granola     28 g    6g</a:t>
            </a:r>
            <a:endParaRPr lang="en-US"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1281277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15" y="549981"/>
            <a:ext cx="7239000" cy="1319707"/>
          </a:xfrm>
        </p:spPr>
        <p:txBody>
          <a:bodyPr/>
          <a:lstStyle/>
          <a:p>
            <a:r>
              <a:rPr lang="en-US" sz="2400" b="1" dirty="0" smtClean="0"/>
              <a:t>Try It Out!</a:t>
            </a:r>
            <a:br>
              <a:rPr lang="en-US" sz="2400" b="1" dirty="0" smtClean="0"/>
            </a:br>
            <a:endParaRPr lang="en-US" sz="2400" b="1" dirty="0"/>
          </a:p>
        </p:txBody>
      </p:sp>
      <p:sp>
        <p:nvSpPr>
          <p:cNvPr id="4" name="Rounded Rectangle 3"/>
          <p:cNvSpPr/>
          <p:nvPr/>
        </p:nvSpPr>
        <p:spPr>
          <a:xfrm>
            <a:off x="1284194" y="1524000"/>
            <a:ext cx="2057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D Brand</a:t>
            </a:r>
          </a:p>
          <a:p>
            <a:pPr algn="ctr"/>
            <a:r>
              <a:rPr lang="en-US" b="1" dirty="0" smtClean="0">
                <a:solidFill>
                  <a:prstClr val="white"/>
                </a:solidFill>
              </a:rPr>
              <a:t>Funny Flakes</a:t>
            </a:r>
          </a:p>
          <a:p>
            <a:pPr algn="ctr"/>
            <a:r>
              <a:rPr lang="en-US" dirty="0" smtClean="0">
                <a:solidFill>
                  <a:prstClr val="white"/>
                </a:solidFill>
              </a:rPr>
              <a:t>Cereal </a:t>
            </a:r>
            <a:endParaRPr lang="en-US" dirty="0">
              <a:solidFill>
                <a:prstClr val="white"/>
              </a:solidFill>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12" y="2303929"/>
            <a:ext cx="2796988" cy="4170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7540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270946"/>
            <a:ext cx="2107431" cy="27272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72600" y="3576058"/>
            <a:ext cx="2239735" cy="289848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696200" y="270946"/>
            <a:ext cx="7086600" cy="633907"/>
          </a:xfrm>
        </p:spPr>
        <p:txBody>
          <a:bodyPr/>
          <a:lstStyle/>
          <a:p>
            <a:r>
              <a:rPr lang="en-US" dirty="0" smtClean="0"/>
              <a:t> </a:t>
            </a:r>
            <a:r>
              <a:rPr lang="en-US" b="1" dirty="0" smtClean="0"/>
              <a:t>CACFP Meal Pattern Training Tools</a:t>
            </a:r>
            <a:endParaRPr lang="en-US" b="1" dirty="0"/>
          </a:p>
        </p:txBody>
      </p:sp>
      <p:sp>
        <p:nvSpPr>
          <p:cNvPr id="3" name="Content Placeholder 2"/>
          <p:cNvSpPr>
            <a:spLocks noGrp="1"/>
          </p:cNvSpPr>
          <p:nvPr>
            <p:ph sz="half" idx="1"/>
          </p:nvPr>
        </p:nvSpPr>
        <p:spPr>
          <a:xfrm>
            <a:off x="-6019800" y="1894963"/>
            <a:ext cx="4267200" cy="2522805"/>
          </a:xfrm>
        </p:spPr>
        <p:txBody>
          <a:bodyPr>
            <a:normAutofit/>
          </a:bodyPr>
          <a:lstStyle/>
          <a:p>
            <a:pPr>
              <a:spcAft>
                <a:spcPts val="600"/>
              </a:spcAft>
            </a:pPr>
            <a:endParaRPr lang="en-US" b="1" dirty="0" smtClean="0"/>
          </a:p>
          <a:p>
            <a:pPr>
              <a:spcAft>
                <a:spcPts val="600"/>
              </a:spcAft>
            </a:pPr>
            <a:r>
              <a:rPr lang="en-US" b="1" dirty="0" smtClean="0"/>
              <a:t>Growing </a:t>
            </a:r>
            <a:r>
              <a:rPr lang="en-US" b="1" dirty="0"/>
              <a:t>a Healthier Future with </a:t>
            </a:r>
            <a:r>
              <a:rPr lang="en-US" b="1" dirty="0" smtClean="0"/>
              <a:t>the CACFP Infographic </a:t>
            </a:r>
            <a:endParaRPr lang="en-US" dirty="0" smtClean="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68400" y="533400"/>
            <a:ext cx="2239735" cy="28984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44400" y="3276600"/>
            <a:ext cx="2247652" cy="290872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0028" y="865986"/>
            <a:ext cx="4269055" cy="5839613"/>
          </a:xfrm>
          <a:prstGeom prst="rect">
            <a:avLst/>
          </a:prstGeom>
          <a:ln w="3175">
            <a:solidFill>
              <a:schemeClr val="tx1"/>
            </a:solidFill>
          </a:ln>
        </p:spPr>
      </p:pic>
    </p:spTree>
    <p:extLst>
      <p:ext uri="{BB962C8B-B14F-4D97-AF65-F5344CB8AC3E}">
        <p14:creationId xmlns:p14="http://schemas.microsoft.com/office/powerpoint/2010/main" val="5942876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15" y="549981"/>
            <a:ext cx="7239000" cy="1319707"/>
          </a:xfrm>
        </p:spPr>
        <p:txBody>
          <a:bodyPr/>
          <a:lstStyle/>
          <a:p>
            <a:r>
              <a:rPr lang="en-US" sz="2400" b="1" dirty="0" smtClean="0"/>
              <a:t>Try It Out!</a:t>
            </a:r>
            <a:br>
              <a:rPr lang="en-US" sz="2400" b="1" dirty="0" smtClean="0"/>
            </a:br>
            <a:r>
              <a:rPr lang="en-US" sz="2400" b="1" dirty="0" smtClean="0"/>
              <a:t>Which cereals can you add to your list? </a:t>
            </a:r>
            <a:endParaRPr lang="en-US" sz="2400" b="1" dirty="0"/>
          </a:p>
        </p:txBody>
      </p:sp>
      <p:sp>
        <p:nvSpPr>
          <p:cNvPr id="4" name="Rounded Rectangle 3"/>
          <p:cNvSpPr/>
          <p:nvPr/>
        </p:nvSpPr>
        <p:spPr>
          <a:xfrm>
            <a:off x="1306606" y="1676400"/>
            <a:ext cx="2057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D Brand</a:t>
            </a:r>
          </a:p>
          <a:p>
            <a:pPr algn="ctr"/>
            <a:r>
              <a:rPr lang="en-US" b="1" dirty="0" smtClean="0">
                <a:solidFill>
                  <a:prstClr val="white"/>
                </a:solidFill>
              </a:rPr>
              <a:t>Funny Flakes</a:t>
            </a:r>
          </a:p>
          <a:p>
            <a:pPr algn="ctr"/>
            <a:r>
              <a:rPr lang="en-US" dirty="0" smtClean="0">
                <a:solidFill>
                  <a:prstClr val="white"/>
                </a:solidFill>
              </a:rPr>
              <a:t>Cereal </a:t>
            </a:r>
            <a:endParaRPr lang="en-US" dirty="0">
              <a:solidFill>
                <a:prstClr val="white"/>
              </a:solidFill>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12" y="2514600"/>
            <a:ext cx="2796988" cy="4170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71800"/>
            <a:ext cx="4052455" cy="27432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343400" y="4027819"/>
            <a:ext cx="3962400" cy="40874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62000" y="2667000"/>
            <a:ext cx="2362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000" y="6096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3255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5181600" cy="3048000"/>
          </a:xfrm>
        </p:spPr>
        <p:txBody>
          <a:bodyPr/>
          <a:lstStyle/>
          <a:p>
            <a:r>
              <a:rPr lang="en-US" dirty="0" smtClean="0"/>
              <a:t>Serving Milk </a:t>
            </a:r>
            <a:br>
              <a:rPr lang="en-US" dirty="0" smtClean="0"/>
            </a:br>
            <a:r>
              <a:rPr lang="en-US" dirty="0" smtClean="0"/>
              <a:t>in the CACFP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24000"/>
            <a:ext cx="3532910" cy="4572000"/>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651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3000"/>
            <a:ext cx="5181600" cy="3048000"/>
          </a:xfrm>
        </p:spPr>
        <p:txBody>
          <a:bodyPr/>
          <a:lstStyle/>
          <a:p>
            <a:r>
              <a:rPr lang="en-US" dirty="0" smtClean="0"/>
              <a:t>Serving Milk </a:t>
            </a:r>
            <a:br>
              <a:rPr lang="en-US" dirty="0" smtClean="0"/>
            </a:br>
            <a:r>
              <a:rPr lang="en-US" dirty="0" smtClean="0"/>
              <a:t>in the CACFP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254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4000"/>
            <a:ext cx="3532910" cy="4572000"/>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pPr algn="ctr"/>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81000" y="2286000"/>
            <a:ext cx="3276600" cy="1828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3635" y="1926431"/>
            <a:ext cx="6670175" cy="3767138"/>
          </a:xfrm>
          <a:prstGeom prst="rect">
            <a:avLst/>
          </a:prstGeom>
          <a:noFill/>
          <a:ln w="2857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36105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4000"/>
            <a:ext cx="3532910" cy="4572000"/>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pPr algn="ctr"/>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56755" y="4190999"/>
            <a:ext cx="3276600" cy="13542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13000"/>
            <a:ext cx="7443787" cy="2794000"/>
          </a:xfrm>
          <a:prstGeom prst="rect">
            <a:avLst/>
          </a:prstGeom>
          <a:noFill/>
          <a:ln w="2857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0685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pPr algn="ctr"/>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56755" y="2455747"/>
            <a:ext cx="3276600" cy="21924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39" y="2025093"/>
            <a:ext cx="6710363" cy="4056063"/>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676400" y="4334726"/>
            <a:ext cx="457200" cy="626947"/>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37855" y="1877523"/>
            <a:ext cx="457200" cy="626947"/>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2950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56755" y="2455747"/>
            <a:ext cx="3276600" cy="21924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39" y="2025093"/>
            <a:ext cx="6710363" cy="4056063"/>
          </a:xfrm>
          <a:prstGeom prst="rect">
            <a:avLst/>
          </a:prstGeom>
          <a:noFill/>
          <a:ln w="127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71800" y="2590800"/>
            <a:ext cx="585355"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1</a:t>
            </a:r>
            <a:endParaRPr lang="en-US" b="1" dirty="0">
              <a:solidFill>
                <a:srgbClr val="0070C0"/>
              </a:solidFill>
              <a:latin typeface="Bradley Hand ITC" panose="03070402050302030203" pitchFamily="66" charset="0"/>
            </a:endParaRPr>
          </a:p>
        </p:txBody>
      </p:sp>
      <p:sp>
        <p:nvSpPr>
          <p:cNvPr id="5" name="TextBox 4"/>
          <p:cNvSpPr txBox="1"/>
          <p:nvPr/>
        </p:nvSpPr>
        <p:spPr>
          <a:xfrm>
            <a:off x="3124201" y="2775466"/>
            <a:ext cx="190500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Unflavored Whole Milk</a:t>
            </a:r>
            <a:endParaRPr lang="en-US" sz="1600"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1883471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56755" y="2455747"/>
            <a:ext cx="3276600" cy="21924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39" y="2025093"/>
            <a:ext cx="6710363" cy="4056063"/>
          </a:xfrm>
          <a:prstGeom prst="rect">
            <a:avLst/>
          </a:prstGeom>
          <a:noFill/>
          <a:ln w="127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71800" y="2590800"/>
            <a:ext cx="585355"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1</a:t>
            </a:r>
            <a:endParaRPr lang="en-US" b="1" dirty="0">
              <a:solidFill>
                <a:srgbClr val="0070C0"/>
              </a:solidFill>
              <a:latin typeface="Bradley Hand ITC" panose="03070402050302030203" pitchFamily="66" charset="0"/>
            </a:endParaRPr>
          </a:p>
        </p:txBody>
      </p:sp>
      <p:sp>
        <p:nvSpPr>
          <p:cNvPr id="3" name="TextBox 2"/>
          <p:cNvSpPr txBox="1"/>
          <p:nvPr/>
        </p:nvSpPr>
        <p:spPr>
          <a:xfrm>
            <a:off x="6096000" y="2590800"/>
            <a:ext cx="381000"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2</a:t>
            </a:r>
            <a:endParaRPr lang="en-US" b="1" dirty="0">
              <a:solidFill>
                <a:srgbClr val="0070C0"/>
              </a:solidFill>
              <a:latin typeface="Bradley Hand ITC" panose="03070402050302030203" pitchFamily="66" charset="0"/>
            </a:endParaRPr>
          </a:p>
        </p:txBody>
      </p:sp>
      <p:sp>
        <p:nvSpPr>
          <p:cNvPr id="5" name="TextBox 4"/>
          <p:cNvSpPr txBox="1"/>
          <p:nvPr/>
        </p:nvSpPr>
        <p:spPr>
          <a:xfrm>
            <a:off x="3124201" y="2775466"/>
            <a:ext cx="190500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Unflavored Whole Milk</a:t>
            </a:r>
            <a:endParaRPr lang="en-US" sz="1600" b="1" dirty="0">
              <a:solidFill>
                <a:srgbClr val="0070C0"/>
              </a:solidFill>
              <a:latin typeface="Bradley Hand ITC" panose="03070402050302030203" pitchFamily="66" charset="0"/>
            </a:endParaRPr>
          </a:p>
        </p:txBody>
      </p:sp>
      <p:sp>
        <p:nvSpPr>
          <p:cNvPr id="8" name="TextBox 7"/>
          <p:cNvSpPr txBox="1"/>
          <p:nvPr/>
        </p:nvSpPr>
        <p:spPr>
          <a:xfrm>
            <a:off x="6096000" y="2775466"/>
            <a:ext cx="350520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Unflavored skim (fat-free) milk; Unflavored low-fat (1%) milk. </a:t>
            </a:r>
            <a:endParaRPr lang="en-US" sz="1600"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16732825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pPr algn="ctr"/>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356755" y="2455747"/>
            <a:ext cx="3276600" cy="21924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39" y="2025093"/>
            <a:ext cx="6710363" cy="4056063"/>
          </a:xfrm>
          <a:prstGeom prst="rect">
            <a:avLst/>
          </a:prstGeom>
          <a:noFill/>
          <a:ln w="127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71800" y="2590800"/>
            <a:ext cx="585355"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1</a:t>
            </a:r>
            <a:endParaRPr lang="en-US" b="1" dirty="0">
              <a:solidFill>
                <a:srgbClr val="0070C0"/>
              </a:solidFill>
              <a:latin typeface="Bradley Hand ITC" panose="03070402050302030203" pitchFamily="66" charset="0"/>
            </a:endParaRPr>
          </a:p>
        </p:txBody>
      </p:sp>
      <p:sp>
        <p:nvSpPr>
          <p:cNvPr id="3" name="TextBox 2"/>
          <p:cNvSpPr txBox="1"/>
          <p:nvPr/>
        </p:nvSpPr>
        <p:spPr>
          <a:xfrm>
            <a:off x="6096000" y="2590800"/>
            <a:ext cx="381000" cy="369332"/>
          </a:xfrm>
          <a:prstGeom prst="rect">
            <a:avLst/>
          </a:prstGeom>
          <a:noFill/>
        </p:spPr>
        <p:txBody>
          <a:bodyPr wrap="square" rtlCol="0">
            <a:spAutoFit/>
          </a:bodyPr>
          <a:lstStyle/>
          <a:p>
            <a:r>
              <a:rPr lang="en-US" b="1" dirty="0" smtClean="0">
                <a:solidFill>
                  <a:srgbClr val="0070C0"/>
                </a:solidFill>
                <a:latin typeface="Bradley Hand ITC" panose="03070402050302030203" pitchFamily="66" charset="0"/>
              </a:rPr>
              <a:t>2</a:t>
            </a:r>
            <a:endParaRPr lang="en-US" b="1" dirty="0">
              <a:solidFill>
                <a:srgbClr val="0070C0"/>
              </a:solidFill>
              <a:latin typeface="Bradley Hand ITC" panose="03070402050302030203" pitchFamily="66" charset="0"/>
            </a:endParaRPr>
          </a:p>
        </p:txBody>
      </p:sp>
      <p:sp>
        <p:nvSpPr>
          <p:cNvPr id="5" name="TextBox 4"/>
          <p:cNvSpPr txBox="1"/>
          <p:nvPr/>
        </p:nvSpPr>
        <p:spPr>
          <a:xfrm>
            <a:off x="3124201" y="2775466"/>
            <a:ext cx="190500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Unflavored Whole Milk</a:t>
            </a:r>
            <a:endParaRPr lang="en-US" sz="1600" b="1" dirty="0">
              <a:solidFill>
                <a:srgbClr val="0070C0"/>
              </a:solidFill>
              <a:latin typeface="Bradley Hand ITC" panose="03070402050302030203" pitchFamily="66" charset="0"/>
            </a:endParaRPr>
          </a:p>
        </p:txBody>
      </p:sp>
      <p:sp>
        <p:nvSpPr>
          <p:cNvPr id="8" name="TextBox 7"/>
          <p:cNvSpPr txBox="1"/>
          <p:nvPr/>
        </p:nvSpPr>
        <p:spPr>
          <a:xfrm>
            <a:off x="6096000" y="2775466"/>
            <a:ext cx="350520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Unflavored skim (fat-free) milk; Unflavored low-fat (1%) milk. </a:t>
            </a:r>
            <a:endParaRPr lang="en-US" sz="1600" b="1" dirty="0">
              <a:solidFill>
                <a:srgbClr val="0070C0"/>
              </a:solidFill>
              <a:latin typeface="Bradley Hand ITC" panose="03070402050302030203" pitchFamily="66" charset="0"/>
            </a:endParaRPr>
          </a:p>
        </p:txBody>
      </p:sp>
      <p:sp>
        <p:nvSpPr>
          <p:cNvPr id="11" name="TextBox 10"/>
          <p:cNvSpPr txBox="1"/>
          <p:nvPr/>
        </p:nvSpPr>
        <p:spPr>
          <a:xfrm>
            <a:off x="2008910" y="5257800"/>
            <a:ext cx="6144490" cy="584775"/>
          </a:xfrm>
          <a:prstGeom prst="rect">
            <a:avLst/>
          </a:prstGeom>
          <a:noFill/>
        </p:spPr>
        <p:txBody>
          <a:bodyPr wrap="square" rtlCol="0">
            <a:spAutoFit/>
          </a:bodyPr>
          <a:lstStyle/>
          <a:p>
            <a:r>
              <a:rPr lang="en-US" sz="1600" b="1" dirty="0" smtClean="0">
                <a:solidFill>
                  <a:srgbClr val="0070C0"/>
                </a:solidFill>
                <a:latin typeface="Bradley Hand ITC" panose="03070402050302030203" pitchFamily="66" charset="0"/>
              </a:rPr>
              <a:t>No, you may only serve milk INSTEAD of  yogurt once per day, to adult participants only. </a:t>
            </a:r>
            <a:endParaRPr lang="en-US" sz="1600" b="1" dirty="0">
              <a:solidFill>
                <a:srgbClr val="0070C0"/>
              </a:solidFill>
              <a:latin typeface="Bradley Hand ITC" panose="03070402050302030203" pitchFamily="66" charset="0"/>
            </a:endParaRPr>
          </a:p>
        </p:txBody>
      </p:sp>
    </p:spTree>
    <p:extLst>
      <p:ext uri="{BB962C8B-B14F-4D97-AF65-F5344CB8AC3E}">
        <p14:creationId xmlns:p14="http://schemas.microsoft.com/office/powerpoint/2010/main" val="1152317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38844"/>
            <a:ext cx="3532910" cy="4542312"/>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Rectangle 5"/>
          <p:cNvSpPr/>
          <p:nvPr/>
        </p:nvSpPr>
        <p:spPr>
          <a:xfrm>
            <a:off x="838200" y="762000"/>
            <a:ext cx="7620000" cy="646331"/>
          </a:xfrm>
          <a:prstGeom prst="rect">
            <a:avLst/>
          </a:prstGeom>
        </p:spPr>
        <p:txBody>
          <a:bodyPr wrap="square">
            <a:spAutoFit/>
          </a:bodyPr>
          <a:lstStyle/>
          <a:p>
            <a:r>
              <a:rPr lang="en-US" sz="3600" dirty="0" smtClean="0">
                <a:solidFill>
                  <a:prstClr val="black"/>
                </a:solidFill>
                <a:latin typeface="Arial" panose="020B0604020202020204" pitchFamily="34" charset="0"/>
                <a:ea typeface="+mj-ea"/>
                <a:cs typeface="Arial" panose="020B0604020202020204" pitchFamily="34" charset="0"/>
              </a:rPr>
              <a:t>Serving Milk in the CACFP </a:t>
            </a:r>
            <a:endParaRPr lang="en-US" dirty="0"/>
          </a:p>
        </p:txBody>
      </p:sp>
      <p:sp>
        <p:nvSpPr>
          <p:cNvPr id="7" name="Rectangle 6"/>
          <p:cNvSpPr/>
          <p:nvPr/>
        </p:nvSpPr>
        <p:spPr>
          <a:xfrm>
            <a:off x="239750" y="4571999"/>
            <a:ext cx="3417849" cy="12192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33185"/>
            <a:ext cx="7902162" cy="2971801"/>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020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Fueling Up With Veggies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7775575" cy="37353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0527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922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24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22745"/>
            <a:ext cx="4935453" cy="613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6170635"/>
            <a:ext cx="54102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8991" y="6101877"/>
            <a:ext cx="1892313" cy="461665"/>
          </a:xfrm>
          <a:prstGeom prst="rect">
            <a:avLst/>
          </a:prstGeom>
        </p:spPr>
        <p:txBody>
          <a:bodyPr wrap="none">
            <a:spAutoFit/>
          </a:bodyPr>
          <a:lstStyle/>
          <a:p>
            <a:pPr fontAlgn="base">
              <a:spcBef>
                <a:spcPct val="0"/>
              </a:spcBef>
              <a:spcAft>
                <a:spcPct val="0"/>
              </a:spcAft>
            </a:pPr>
            <a:r>
              <a:rPr lang="en-US" altLang="en-US" sz="2400" b="1" dirty="0">
                <a:solidFill>
                  <a:srgbClr val="00B0F0"/>
                </a:solidFill>
              </a:rPr>
              <a:t>Follow Us on </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9013" y="6144475"/>
            <a:ext cx="1474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01296" y="6424125"/>
            <a:ext cx="2317301" cy="461665"/>
          </a:xfrm>
          <a:prstGeom prst="rect">
            <a:avLst/>
          </a:prstGeom>
        </p:spPr>
        <p:txBody>
          <a:bodyPr wrap="none">
            <a:spAutoFit/>
          </a:bodyPr>
          <a:lstStyle/>
          <a:p>
            <a:r>
              <a:rPr lang="en-US" sz="2400" b="1" dirty="0">
                <a:solidFill>
                  <a:prstClr val="black"/>
                </a:solidFill>
              </a:rPr>
              <a:t>@</a:t>
            </a:r>
            <a:r>
              <a:rPr lang="en-US" sz="2400" b="1" dirty="0" err="1">
                <a:solidFill>
                  <a:prstClr val="black"/>
                </a:solidFill>
              </a:rPr>
              <a:t>TeamNutrition</a:t>
            </a:r>
            <a:endParaRPr lang="en-US" sz="2400" b="1" dirty="0">
              <a:solidFill>
                <a:prstClr val="black"/>
              </a:solidFill>
            </a:endParaRPr>
          </a:p>
        </p:txBody>
      </p:sp>
      <p:sp>
        <p:nvSpPr>
          <p:cNvPr id="9" name="Oval 8"/>
          <p:cNvSpPr/>
          <p:nvPr/>
        </p:nvSpPr>
        <p:spPr>
          <a:xfrm>
            <a:off x="3965150" y="2449975"/>
            <a:ext cx="1091378"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4114800" y="2438400"/>
            <a:ext cx="685800" cy="1385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685800"/>
            <a:ext cx="5181600" cy="548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056528" y="4457686"/>
            <a:ext cx="2182472" cy="16486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4626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22745"/>
            <a:ext cx="4935453" cy="613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6170635"/>
            <a:ext cx="54102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8991" y="6101877"/>
            <a:ext cx="1892313" cy="461665"/>
          </a:xfrm>
          <a:prstGeom prst="rect">
            <a:avLst/>
          </a:prstGeom>
        </p:spPr>
        <p:txBody>
          <a:bodyPr wrap="none">
            <a:spAutoFit/>
          </a:bodyPr>
          <a:lstStyle/>
          <a:p>
            <a:pPr fontAlgn="base">
              <a:spcBef>
                <a:spcPct val="0"/>
              </a:spcBef>
              <a:spcAft>
                <a:spcPct val="0"/>
              </a:spcAft>
            </a:pPr>
            <a:r>
              <a:rPr lang="en-US" altLang="en-US" sz="2400" b="1" dirty="0">
                <a:solidFill>
                  <a:srgbClr val="00B0F0"/>
                </a:solidFill>
              </a:rPr>
              <a:t>Follow Us on </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9013" y="6144475"/>
            <a:ext cx="1474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01296" y="6424125"/>
            <a:ext cx="2317301" cy="461665"/>
          </a:xfrm>
          <a:prstGeom prst="rect">
            <a:avLst/>
          </a:prstGeom>
        </p:spPr>
        <p:txBody>
          <a:bodyPr wrap="none">
            <a:spAutoFit/>
          </a:bodyPr>
          <a:lstStyle/>
          <a:p>
            <a:r>
              <a:rPr lang="en-US" sz="2400" b="1" dirty="0">
                <a:solidFill>
                  <a:prstClr val="black"/>
                </a:solidFill>
              </a:rPr>
              <a:t>@</a:t>
            </a:r>
            <a:r>
              <a:rPr lang="en-US" sz="2400" b="1" dirty="0" err="1">
                <a:solidFill>
                  <a:prstClr val="black"/>
                </a:solidFill>
              </a:rPr>
              <a:t>TeamNutrition</a:t>
            </a:r>
            <a:endParaRPr lang="en-US" sz="2400" b="1" dirty="0">
              <a:solidFill>
                <a:prstClr val="black"/>
              </a:solidFill>
            </a:endParaRPr>
          </a:p>
        </p:txBody>
      </p:sp>
      <p:sp>
        <p:nvSpPr>
          <p:cNvPr id="9" name="Oval 8"/>
          <p:cNvSpPr/>
          <p:nvPr/>
        </p:nvSpPr>
        <p:spPr>
          <a:xfrm>
            <a:off x="3965150" y="2449975"/>
            <a:ext cx="1091378"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4114800" y="2438400"/>
            <a:ext cx="685800" cy="1385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685800"/>
            <a:ext cx="5181600" cy="548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114800" y="2438400"/>
            <a:ext cx="685800" cy="163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1826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0800" y="3301001"/>
            <a:ext cx="3170711" cy="99752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034"/>
            <a:ext cx="7543800" cy="54659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819400" y="35052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6681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endParaRPr lang="en-US" sz="4400" dirty="0"/>
          </a:p>
        </p:txBody>
      </p:sp>
      <p:sp>
        <p:nvSpPr>
          <p:cNvPr id="11" name="Content Placeholder 10"/>
          <p:cNvSpPr>
            <a:spLocks noGrp="1"/>
          </p:cNvSpPr>
          <p:nvPr>
            <p:ph idx="1"/>
          </p:nvPr>
        </p:nvSpPr>
        <p:spPr>
          <a:xfrm>
            <a:off x="0" y="1754838"/>
            <a:ext cx="4419600" cy="4579532"/>
          </a:xfrm>
        </p:spPr>
        <p:txBody>
          <a:bodyPr>
            <a:normAutofit fontScale="92500"/>
          </a:bodyPr>
          <a:lstStyle/>
          <a:p>
            <a:pPr marL="0" lvl="0" indent="0">
              <a:buNone/>
            </a:pPr>
            <a:endParaRPr lang="en-US" sz="2400" dirty="0" smtClean="0"/>
          </a:p>
          <a:p>
            <a:pPr marL="0" lvl="0" indent="0">
              <a:buNone/>
            </a:pPr>
            <a:r>
              <a:rPr lang="en-US" sz="2400" dirty="0" smtClean="0"/>
              <a:t>Resource Order  Form at  </a:t>
            </a:r>
            <a:r>
              <a:rPr lang="en-US" sz="2400" b="1" dirty="0" smtClean="0"/>
              <a:t>teamnutrition.usda.gov.</a:t>
            </a:r>
          </a:p>
          <a:p>
            <a:pPr marL="0" lvl="0" indent="0">
              <a:buNone/>
            </a:pPr>
            <a:endParaRPr lang="en-US" sz="2400" b="1" dirty="0" smtClean="0"/>
          </a:p>
          <a:p>
            <a:pPr lvl="1"/>
            <a:r>
              <a:rPr lang="en-US" b="1" dirty="0" smtClean="0"/>
              <a:t>FREE </a:t>
            </a:r>
            <a:r>
              <a:rPr lang="en-US" dirty="0" smtClean="0"/>
              <a:t>for those participating in a Child </a:t>
            </a:r>
            <a:r>
              <a:rPr lang="en-US" dirty="0"/>
              <a:t>N</a:t>
            </a:r>
            <a:r>
              <a:rPr lang="en-US" dirty="0" smtClean="0"/>
              <a:t>utrition program</a:t>
            </a:r>
          </a:p>
          <a:p>
            <a:pPr lvl="1"/>
            <a:r>
              <a:rPr lang="en-US" dirty="0" smtClean="0"/>
              <a:t>Sponsoring Organizations and State agencies can also order in bulk.</a:t>
            </a:r>
          </a:p>
          <a:p>
            <a:pPr marL="457200" lvl="1" indent="0">
              <a:buNone/>
            </a:pPr>
            <a:r>
              <a:rPr lang="en-US" dirty="0" smtClean="0">
                <a:hlinkClick r:id="rId3"/>
              </a:rPr>
              <a:t>TeamNutrition@fns.usda.gov</a:t>
            </a:r>
            <a:r>
              <a:rPr lang="en-US" dirty="0" smtClean="0"/>
              <a:t> </a:t>
            </a:r>
          </a:p>
          <a:p>
            <a:endParaRPr lang="en-US" dirty="0"/>
          </a:p>
        </p:txBody>
      </p:sp>
      <p:sp>
        <p:nvSpPr>
          <p:cNvPr id="8" name="Title 1"/>
          <p:cNvSpPr txBox="1">
            <a:spLocks/>
          </p:cNvSpPr>
          <p:nvPr/>
        </p:nvSpPr>
        <p:spPr>
          <a:xfrm>
            <a:off x="1219200" y="707273"/>
            <a:ext cx="8229600" cy="970211"/>
          </a:xfrm>
          <a:prstGeom prst="rect">
            <a:avLst/>
          </a:prstGeom>
        </p:spPr>
        <p:txBody>
          <a:bodyPr vert="horz" lIns="91440" tIns="45720" rIns="91440" bIns="45720" rtlCol="0" anchor="ctr">
            <a:noAutofit/>
          </a:bodyPr>
          <a:lstStyle/>
          <a:p>
            <a:pPr algn="ctr">
              <a:spcBef>
                <a:spcPct val="0"/>
              </a:spcBef>
              <a:defRPr/>
            </a:pPr>
            <a:r>
              <a:rPr lang="en-US" sz="3600" dirty="0" smtClean="0">
                <a:solidFill>
                  <a:prstClr val="black"/>
                </a:solidFill>
                <a:latin typeface="Arial" panose="020B0604020202020204" pitchFamily="34" charset="0"/>
                <a:cs typeface="Arial" panose="020B0604020202020204" pitchFamily="34" charset="0"/>
              </a:rPr>
              <a:t>How To Order Print Copies</a:t>
            </a:r>
            <a:endParaRPr lang="en-US" sz="3600" dirty="0">
              <a:solidFill>
                <a:prstClr val="black"/>
              </a:solidFill>
              <a:latin typeface="Arial" panose="020B0604020202020204" pitchFamily="34" charset="0"/>
              <a:cs typeface="Arial" panose="020B0604020202020204" pitchFamily="34" charset="0"/>
            </a:endParaRPr>
          </a:p>
        </p:txBody>
      </p:sp>
      <p:grpSp>
        <p:nvGrpSpPr>
          <p:cNvPr id="12" name="Group 6"/>
          <p:cNvGrpSpPr/>
          <p:nvPr/>
        </p:nvGrpSpPr>
        <p:grpSpPr>
          <a:xfrm>
            <a:off x="228321" y="453782"/>
            <a:ext cx="2169255" cy="1502032"/>
            <a:chOff x="-2031881" y="-2976672"/>
            <a:chExt cx="1707310" cy="1171290"/>
          </a:xfrm>
        </p:grpSpPr>
        <p:sp>
          <p:nvSpPr>
            <p:cNvPr id="13" name="Explosion 1 12"/>
            <p:cNvSpPr/>
            <p:nvPr/>
          </p:nvSpPr>
          <p:spPr>
            <a:xfrm rot="20963361">
              <a:off x="-2031881" y="-2976672"/>
              <a:ext cx="1707310" cy="117129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20791903">
              <a:off x="-1767256" y="-2628716"/>
              <a:ext cx="1440759" cy="456010"/>
            </a:xfrm>
            <a:prstGeom prst="rect">
              <a:avLst/>
            </a:prstGeom>
            <a:noFill/>
          </p:spPr>
          <p:txBody>
            <a:bodyPr wrap="square" rtlCol="0">
              <a:spAutoFit/>
            </a:bodyPr>
            <a:lstStyle/>
            <a:p>
              <a:pPr algn="ctr"/>
              <a:r>
                <a:rPr lang="en-US" sz="3200" b="1" dirty="0" smtClean="0">
                  <a:solidFill>
                    <a:prstClr val="black"/>
                  </a:solidFill>
                </a:rPr>
                <a:t>FREE!</a:t>
              </a:r>
              <a:endParaRPr lang="en-US" sz="3200" b="1" dirty="0">
                <a:solidFill>
                  <a:prstClr val="black"/>
                </a:solidFill>
              </a:endParaRPr>
            </a:p>
          </p:txBody>
        </p:sp>
      </p:grpSp>
      <p:sp>
        <p:nvSpPr>
          <p:cNvPr id="4" name="Oval 3"/>
          <p:cNvSpPr/>
          <p:nvPr/>
        </p:nvSpPr>
        <p:spPr>
          <a:xfrm>
            <a:off x="4724399" y="3250448"/>
            <a:ext cx="685801" cy="26132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prstClr val="white"/>
              </a:solidFill>
            </a:endParaRPr>
          </a:p>
        </p:txBody>
      </p:sp>
      <p:sp>
        <p:nvSpPr>
          <p:cNvPr id="3" name="Oval 2"/>
          <p:cNvSpPr/>
          <p:nvPr/>
        </p:nvSpPr>
        <p:spPr>
          <a:xfrm>
            <a:off x="4724400" y="3276600"/>
            <a:ext cx="685801" cy="235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91722"/>
            <a:ext cx="4419600" cy="502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4724399" y="3200400"/>
            <a:ext cx="685801" cy="311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367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C:\Users\katey.halasz\AppData\Local\Microsoft\Windows\Temporary Internet Files\Content.Outlook\WTCTR916\CACFP webinar art 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465757" cy="397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218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39775"/>
            <a:ext cx="9143999" cy="1470025"/>
          </a:xfrm>
        </p:spPr>
        <p:txBody>
          <a:bodyPr/>
          <a:lstStyle/>
          <a:p>
            <a:r>
              <a:rPr lang="en-US" sz="5400" b="1" dirty="0" smtClean="0"/>
              <a:t>		  Thank you! </a:t>
            </a:r>
            <a:endParaRPr lang="en-US" sz="5400" b="1" dirty="0"/>
          </a:p>
        </p:txBody>
      </p:sp>
      <p:sp>
        <p:nvSpPr>
          <p:cNvPr id="8" name="TextBox 7"/>
          <p:cNvSpPr txBox="1"/>
          <p:nvPr/>
        </p:nvSpPr>
        <p:spPr>
          <a:xfrm>
            <a:off x="3221318" y="3877978"/>
            <a:ext cx="5162567" cy="1815882"/>
          </a:xfrm>
          <a:prstGeom prst="rect">
            <a:avLst/>
          </a:prstGeom>
          <a:noFill/>
        </p:spPr>
        <p:txBody>
          <a:bodyPr wrap="none" rtlCol="0">
            <a:spAutoFit/>
          </a:bodyPr>
          <a:lstStyle/>
          <a:p>
            <a:r>
              <a:rPr lang="en-US" sz="2800" b="1" dirty="0" smtClean="0">
                <a:solidFill>
                  <a:prstClr val="black"/>
                </a:solidFill>
                <a:latin typeface="Arial" panose="020B0604020202020204" pitchFamily="34" charset="0"/>
                <a:cs typeface="Arial" panose="020B0604020202020204" pitchFamily="34" charset="0"/>
                <a:hlinkClick r:id="rId3"/>
              </a:rPr>
              <a:t>TeamNutrition@fns.usda.gov</a:t>
            </a:r>
            <a:endParaRPr lang="en-US" sz="2800" b="1" dirty="0" smtClean="0">
              <a:solidFill>
                <a:prstClr val="black"/>
              </a:solidFill>
              <a:latin typeface="Arial" panose="020B0604020202020204" pitchFamily="34" charset="0"/>
              <a:cs typeface="Arial" panose="020B0604020202020204" pitchFamily="34" charset="0"/>
            </a:endParaRPr>
          </a:p>
          <a:p>
            <a:endParaRPr lang="en-US" sz="2800" b="1" dirty="0" smtClean="0">
              <a:solidFill>
                <a:prstClr val="black"/>
              </a:solidFill>
              <a:latin typeface="Arial" panose="020B0604020202020204" pitchFamily="34" charset="0"/>
              <a:cs typeface="Arial" panose="020B0604020202020204" pitchFamily="34" charset="0"/>
            </a:endParaRPr>
          </a:p>
          <a:p>
            <a:pPr algn="ctr"/>
            <a:r>
              <a:rPr lang="en-US" sz="2800" b="1" dirty="0" smtClean="0">
                <a:solidFill>
                  <a:prstClr val="black"/>
                </a:solidFill>
                <a:latin typeface="Arial" panose="020B0604020202020204" pitchFamily="34" charset="0"/>
                <a:cs typeface="Arial" panose="020B0604020202020204" pitchFamily="34" charset="0"/>
              </a:rPr>
              <a:t>   </a:t>
            </a:r>
          </a:p>
          <a:p>
            <a:pPr algn="ctr"/>
            <a:r>
              <a:rPr lang="en-US" sz="2800" b="1" dirty="0" smtClean="0">
                <a:solidFill>
                  <a:prstClr val="black"/>
                </a:solidFill>
                <a:latin typeface="Arial" panose="020B0604020202020204" pitchFamily="34" charset="0"/>
                <a:cs typeface="Arial" panose="020B0604020202020204" pitchFamily="34" charset="0"/>
              </a:rPr>
              <a:t>@</a:t>
            </a:r>
            <a:r>
              <a:rPr lang="en-US" sz="2800" b="1" dirty="0" err="1" smtClean="0">
                <a:solidFill>
                  <a:prstClr val="black"/>
                </a:solidFill>
                <a:latin typeface="Arial" panose="020B0604020202020204" pitchFamily="34" charset="0"/>
                <a:cs typeface="Arial" panose="020B0604020202020204" pitchFamily="34" charset="0"/>
              </a:rPr>
              <a:t>TeamNutrition</a:t>
            </a:r>
            <a:endParaRPr lang="en-US" sz="2800" b="1"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14" y="2438400"/>
            <a:ext cx="3066288" cy="4264152"/>
          </a:xfrm>
          <a:prstGeom prst="rect">
            <a:avLst/>
          </a:prstGeom>
        </p:spPr>
      </p:pic>
      <p:sp>
        <p:nvSpPr>
          <p:cNvPr id="7" name="Rectangle 6"/>
          <p:cNvSpPr/>
          <p:nvPr/>
        </p:nvSpPr>
        <p:spPr>
          <a:xfrm>
            <a:off x="3935413" y="4767235"/>
            <a:ext cx="2362200" cy="461665"/>
          </a:xfrm>
          <a:prstGeom prst="rect">
            <a:avLst/>
          </a:prstGeom>
        </p:spPr>
        <p:txBody>
          <a:bodyPr wrap="square">
            <a:spAutoFit/>
          </a:bodyPr>
          <a:lstStyle/>
          <a:p>
            <a:pPr fontAlgn="base">
              <a:spcBef>
                <a:spcPct val="0"/>
              </a:spcBef>
              <a:spcAft>
                <a:spcPct val="0"/>
              </a:spcAft>
            </a:pPr>
            <a:r>
              <a:rPr lang="en-US" altLang="en-US" sz="2400" b="1" dirty="0">
                <a:latin typeface="Arial" panose="020B0604020202020204" pitchFamily="34" charset="0"/>
                <a:cs typeface="Arial" panose="020B0604020202020204" pitchFamily="34" charset="0"/>
              </a:rPr>
              <a:t>Follow </a:t>
            </a:r>
            <a:r>
              <a:rPr lang="en-US" altLang="en-US" sz="2400" b="1" dirty="0" smtClean="0">
                <a:latin typeface="Arial" panose="020B0604020202020204" pitchFamily="34" charset="0"/>
                <a:cs typeface="Arial" panose="020B0604020202020204" pitchFamily="34" charset="0"/>
              </a:rPr>
              <a:t>us </a:t>
            </a:r>
            <a:r>
              <a:rPr lang="en-US" altLang="en-US" sz="2400" b="1" dirty="0">
                <a:latin typeface="Arial" panose="020B0604020202020204" pitchFamily="34" charset="0"/>
                <a:cs typeface="Arial" panose="020B0604020202020204" pitchFamily="34" charset="0"/>
              </a:rPr>
              <a:t>on </a:t>
            </a:r>
          </a:p>
        </p:txBody>
      </p:sp>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2813" y="4840287"/>
            <a:ext cx="1474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048000" y="2209800"/>
            <a:ext cx="5334000" cy="685800"/>
            <a:chOff x="3352800" y="2438400"/>
            <a:chExt cx="5334000" cy="685800"/>
          </a:xfrm>
        </p:grpSpPr>
        <p:sp>
          <p:nvSpPr>
            <p:cNvPr id="3" name="Rectangle 2"/>
            <p:cNvSpPr/>
            <p:nvPr/>
          </p:nvSpPr>
          <p:spPr>
            <a:xfrm>
              <a:off x="3352800" y="2438400"/>
              <a:ext cx="53340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2519690"/>
              <a:ext cx="5333999" cy="523220"/>
            </a:xfrm>
            <a:prstGeom prst="rect">
              <a:avLst/>
            </a:prstGeom>
            <a:noFill/>
          </p:spPr>
          <p:txBody>
            <a:bodyPr wrap="square" rtlCol="0">
              <a:spAutoFit/>
            </a:bodyPr>
            <a:lstStyle/>
            <a:p>
              <a:pPr algn="ctr"/>
              <a:r>
                <a:rPr lang="en-US" sz="2800" b="1" dirty="0" smtClean="0">
                  <a:solidFill>
                    <a:schemeClr val="bg1"/>
                  </a:solidFill>
                </a:rPr>
                <a:t>https://teamnutrition.usda.gov</a:t>
              </a:r>
              <a:endParaRPr lang="en-US" sz="2800" b="1" dirty="0">
                <a:solidFill>
                  <a:schemeClr val="bg1"/>
                </a:solidFill>
              </a:endParaRPr>
            </a:p>
          </p:txBody>
        </p:sp>
      </p:grpSp>
    </p:spTree>
    <p:extLst>
      <p:ext uri="{BB962C8B-B14F-4D97-AF65-F5344CB8AC3E}">
        <p14:creationId xmlns:p14="http://schemas.microsoft.com/office/powerpoint/2010/main" val="18546453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2209799"/>
          </a:xfrm>
        </p:spPr>
        <p:txBody>
          <a:bodyPr/>
          <a:lstStyle/>
          <a:p>
            <a:r>
              <a:rPr lang="en-US" dirty="0" smtClean="0"/>
              <a:t/>
            </a:r>
            <a:br>
              <a:rPr lang="en-US" dirty="0" smtClean="0"/>
            </a:br>
            <a:r>
              <a:rPr lang="en-US" dirty="0"/>
              <a:t/>
            </a:r>
            <a:br>
              <a:rPr lang="en-US" dirty="0"/>
            </a:br>
            <a:r>
              <a:rPr lang="en-US" dirty="0" smtClean="0"/>
              <a:t>Linda Simmons</a:t>
            </a:r>
            <a:br>
              <a:rPr lang="en-US" dirty="0" smtClean="0"/>
            </a:br>
            <a:r>
              <a:rPr lang="en-US" dirty="0" smtClean="0"/>
              <a:t>Texas Department of Agriculture (TDA)CACFP Resources </a:t>
            </a:r>
            <a:endParaRPr lang="en-US" dirty="0"/>
          </a:p>
        </p:txBody>
      </p:sp>
      <p:sp>
        <p:nvSpPr>
          <p:cNvPr id="3" name="Subtitle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1892806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Added Sugars </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3981450" cy="5120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936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Kids Early With Whole Grains </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909" y="2438400"/>
            <a:ext cx="6565900" cy="347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893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Infant Meal Patterns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8039100" cy="3190875"/>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4960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7328</TotalTime>
  <Words>4513</Words>
  <Application>Microsoft Office PowerPoint</Application>
  <PresentationFormat>On-screen Show (4:3)</PresentationFormat>
  <Paragraphs>414</Paragraphs>
  <Slides>67</Slides>
  <Notes>67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8_Office Theme</vt:lpstr>
      <vt:lpstr>2017 CCFP Roundtable Annual Conference October 23 – 25, 2017 Squaw Creek, Lake Tahoe</vt:lpstr>
      <vt:lpstr>Skills for Success: USDA Team Nutrition  Training Materials for the CACFP </vt:lpstr>
      <vt:lpstr>PowerPoint Presentation</vt:lpstr>
      <vt:lpstr>CACFP Meal Pattern Training Tools </vt:lpstr>
      <vt:lpstr> CACFP Meal Pattern Training Tools</vt:lpstr>
      <vt:lpstr>Fueling Up With Veggies </vt:lpstr>
      <vt:lpstr>Lowering Added Sugars </vt:lpstr>
      <vt:lpstr>Starting Kids Early With Whole Grains </vt:lpstr>
      <vt:lpstr>Updated Infant Meal Patterns </vt:lpstr>
      <vt:lpstr>PowerPoint Presentation</vt:lpstr>
      <vt:lpstr> CACFP Meal Pattern Training Tools</vt:lpstr>
      <vt:lpstr> CACFP Meal Pattern Training Tools</vt:lpstr>
      <vt:lpstr>Choose Yogurts That Are Lower in Added Sugars </vt:lpstr>
      <vt:lpstr>PowerPoint Presentation</vt:lpstr>
      <vt:lpstr>PowerPoint Presentation</vt:lpstr>
      <vt:lpstr>Choose Yogurts That Are Lower in Added Sugars </vt:lpstr>
      <vt:lpstr>Choose Yogurts That Are Lower in Added Sugars </vt:lpstr>
      <vt:lpstr>Choose Yogurts That Are Lower in Added Sugars </vt:lpstr>
      <vt:lpstr>Choose Yogurts That Are Lower in Added Sugars </vt:lpstr>
      <vt:lpstr>Choose Yogurts That Are Lower in Added Sugars </vt:lpstr>
      <vt:lpstr>Choose Yogurts That Are Lower in Added Sugars </vt:lpstr>
      <vt:lpstr>Choose Yogurts That Are Lower in Added Sugars </vt:lpstr>
      <vt:lpstr>Choose Yogurts That Are Lower in Added Sugars </vt:lpstr>
      <vt:lpstr>PowerPoint Presentation</vt:lpstr>
      <vt:lpstr>Try It Out! Which yogurts can you add to your list? </vt:lpstr>
      <vt:lpstr>Try It Out! Which yogurts can you add to your list? </vt:lpstr>
      <vt:lpstr>Try It Out! Which yogurts can you add to your list? </vt:lpstr>
      <vt:lpstr>o</vt:lpstr>
      <vt:lpstr>Try It Out! Which yogurts can you add to your list? </vt:lpstr>
      <vt:lpstr>Try It Out! Which yogurts can you add to your list? </vt:lpstr>
      <vt:lpstr>o</vt:lpstr>
      <vt:lpstr>Choose Breakfast Cereals That Are Lower in Added Sugars </vt:lpstr>
      <vt:lpstr>Choose Breakfast Cereals That Are Lower in Added Sugars </vt:lpstr>
      <vt:lpstr>PowerPoint Presentation</vt:lpstr>
      <vt:lpstr>PowerPoint Presentation</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Choose Breakfast Cereals That Are Lower in Added Sugars </vt:lpstr>
      <vt:lpstr>PowerPoint Presentation</vt:lpstr>
      <vt:lpstr>Try It Out! Which cereals can you add to your list? </vt:lpstr>
      <vt:lpstr>Try It Out! Which cereals can you add to your list? </vt:lpstr>
      <vt:lpstr>o</vt:lpstr>
      <vt:lpstr>Try It Out! </vt:lpstr>
      <vt:lpstr>Try It Out! Which cereals can you add to your list? </vt:lpstr>
      <vt:lpstr>Serving Milk  in the CACFP </vt:lpstr>
      <vt:lpstr>Serving Milk  in the CACFP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Thank you! </vt:lpstr>
      <vt:lpstr>  Linda Simmons Texas Department of Agriculture (TDA)CACFP Resources </vt:lpstr>
    </vt:vector>
  </TitlesOfParts>
  <Company>FNS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Success: USDA Team Nutrition Training Materials for the CACFP</dc:title>
  <dc:creator>Mimi Wu</dc:creator>
  <cp:lastModifiedBy>Davis, Xaviera - FNS</cp:lastModifiedBy>
  <cp:revision>180</cp:revision>
  <dcterms:created xsi:type="dcterms:W3CDTF">2017-04-15T17:10:22Z</dcterms:created>
  <dcterms:modified xsi:type="dcterms:W3CDTF">2017-10-25T00:17:45Z</dcterms:modified>
</cp:coreProperties>
</file>