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94" r:id="rId3"/>
    <p:sldId id="295" r:id="rId4"/>
    <p:sldId id="29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5" d="100"/>
          <a:sy n="105" d="100"/>
        </p:scale>
        <p:origin x="-336" y="-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423564930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spcBef>
                <a:spcPts val="0"/>
              </a:spcBef>
              <a:buChar char="-"/>
            </a:pPr>
            <a:r>
              <a:rPr lang="en"/>
              <a:t>Get picture from Cielito nutrition activity</a:t>
            </a:r>
          </a:p>
          <a:p>
            <a:pPr marL="457200" lvl="0" indent="-228600" rtl="0">
              <a:spcBef>
                <a:spcPts val="0"/>
              </a:spcBef>
              <a:buChar char="-"/>
            </a:pPr>
            <a:r>
              <a:rPr lang="en"/>
              <a:t>Nowadays everyone is talking about holistic wellness. This is not only for adults, children can work on their holistic wellness as well. Holistic wellness strives for one to be healthy in multiple aspects of their being (physical, social, emotional, intellectual, spiritual, and environmental) This means that mental health, health, nutrition, and education are all incorporated. </a:t>
            </a:r>
          </a:p>
          <a:p>
            <a:pPr marL="457200" lvl="0" indent="-228600" rtl="0">
              <a:spcBef>
                <a:spcPts val="0"/>
              </a:spcBef>
              <a:buChar char="-"/>
            </a:pPr>
            <a:r>
              <a:rPr lang="en"/>
              <a:t>Yoga is a great step towards holistic wellness, it is great physical activity and it is relaxing for the body and mind. </a:t>
            </a:r>
          </a:p>
          <a:p>
            <a:pPr lvl="0" rtl="0">
              <a:spcBef>
                <a:spcPts val="0"/>
              </a:spcBef>
              <a:buNone/>
            </a:pPr>
            <a:endParaRPr/>
          </a:p>
          <a:p>
            <a:pPr lvl="0">
              <a:spcBef>
                <a:spcPts val="0"/>
              </a:spcBef>
              <a:buNone/>
            </a:pPr>
            <a:r>
              <a:rPr lang="en"/>
              <a:t>Children can do yoga as well! There are some great children’s yoga resources as well!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a:spcBef>
                <a:spcPts val="0"/>
              </a:spcBef>
              <a:buChar char="-"/>
            </a:pPr>
            <a:r>
              <a:rPr lang="en"/>
              <a:t>The two materials shown are materials are program has used with our participants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spcBef>
                <a:spcPts val="0"/>
              </a:spcBef>
              <a:buChar char="-"/>
            </a:pPr>
            <a:r>
              <a:rPr lang="en"/>
              <a:t>Get image from the tiger book </a:t>
            </a:r>
          </a:p>
          <a:p>
            <a:pPr marL="457200" lvl="0" indent="-228600" rtl="0">
              <a:spcBef>
                <a:spcPts val="0"/>
              </a:spcBef>
              <a:buChar char="-"/>
            </a:pPr>
            <a:r>
              <a:rPr lang="en"/>
              <a:t>There are speciality books that specifically have points in the story where teachers can be interactive with the children and incorporate the physical activity that’s being done by the characters in the book. These specialty books are not absolutely necessary to do this. Teachers can look through books the center already has and can incorporate interactive physical activity for children into those books. </a:t>
            </a:r>
          </a:p>
          <a:p>
            <a:pPr marL="457200" lvl="0" indent="-228600" rtl="0">
              <a:spcBef>
                <a:spcPts val="0"/>
              </a:spcBef>
              <a:buChar char="-"/>
            </a:pPr>
            <a:r>
              <a:rPr lang="en"/>
              <a:t>Example: in the story the girl leaped over the massive puddle (everyone in the classroom leaps), then the girl is in an airplane and flies in circles (everyone pretends they are an airplane and flies in circles)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spcBef>
                <a:spcPts val="0"/>
              </a:spcBef>
              <a:buChar char="-"/>
            </a:pPr>
            <a:r>
              <a:rPr lang="en"/>
              <a:t>IMIL: (I am Moving, I am learning) has a large focus on moderate to vigorous PA. Concentrates on having the children tell their muscles what to do and using repetition in order to attain more motor skills for more complex physical activity. An enhancement not a curriculum. Incorporates Choosy music- upbeat children’s music about health, nutrition, wellness, and physical activity. </a:t>
            </a:r>
          </a:p>
          <a:p>
            <a:pPr marL="457200" lvl="0" indent="-228600" rtl="0">
              <a:spcBef>
                <a:spcPts val="0"/>
              </a:spcBef>
              <a:buChar char="-"/>
            </a:pPr>
            <a:r>
              <a:rPr lang="en"/>
              <a:t>Spark- has a lot of visuals for children to see for their physical activity. More of a curriculum that comes with tested activities. Visual aid cards that are great for children with disabilities or are English as a second language. Cards come in English and Spanish besides having the visual </a:t>
            </a:r>
          </a:p>
          <a:p>
            <a:pPr marL="457200" lvl="0" indent="-228600">
              <a:spcBef>
                <a:spcPts val="0"/>
              </a:spcBef>
              <a:buChar char="-"/>
            </a:pPr>
            <a:r>
              <a:rPr lang="en"/>
              <a:t>Shine- CACFP’s program. Has great resource video’s to show teachers on the best ways to engage and implement physical activity into the daily routine. Shows an ok scenario and a better scenrio and explains why the better scenario is more beneficial for the children.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a:spcBef>
                <a:spcPts val="0"/>
              </a:spcBef>
              <a:buChar char="-"/>
            </a:pPr>
            <a:r>
              <a:rPr lang="en"/>
              <a:t>Parents can make everyday tasks into a game. Laundry can be made into a basketball game, there can be a clean up dance party. The family can decide to walk or bike to dinner rather than taking a car.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Interest e</a:t>
            </a:r>
            <a:r>
              <a:rPr lang="en" b="1" dirty="0" smtClean="0"/>
              <a:t>xamples: </a:t>
            </a:r>
            <a:r>
              <a:rPr lang="en" dirty="0" smtClean="0"/>
              <a:t>sports, culture, games, the outdoors, promise of fun, gardening, chores, health, dancing, yoga, zumba, themes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Needs examples:  </a:t>
            </a:r>
            <a:r>
              <a:rPr lang="en-US" dirty="0" smtClean="0"/>
              <a:t>hypertension, diabetes, obesity, stress, mental health, drink more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Allows for more intentional and participant-specific program planning</a:t>
            </a:r>
            <a:endParaRPr lang="en"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 dirty="0" smtClean="0"/>
          </a:p>
          <a:p>
            <a:endParaRPr lang="en-US" dirty="0"/>
          </a:p>
        </p:txBody>
      </p:sp>
    </p:spTree>
    <p:extLst>
      <p:ext uri="{BB962C8B-B14F-4D97-AF65-F5344CB8AC3E}">
        <p14:creationId xmlns:p14="http://schemas.microsoft.com/office/powerpoint/2010/main" val="1027848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spcBef>
                <a:spcPts val="0"/>
              </a:spcBef>
              <a:buChar char="-"/>
            </a:pPr>
            <a:r>
              <a:rPr lang="en"/>
              <a:t>Want to focus on quality rather than just quantity to help grow gross and fine motor skills</a:t>
            </a:r>
          </a:p>
          <a:p>
            <a:pPr lvl="0" rtl="0">
              <a:spcBef>
                <a:spcPts val="0"/>
              </a:spcBef>
              <a:buNone/>
            </a:pPr>
            <a:endParaRPr/>
          </a:p>
          <a:p>
            <a:pPr marL="457200" lvl="0" indent="-228600" rtl="0">
              <a:spcBef>
                <a:spcPts val="0"/>
              </a:spcBef>
              <a:buChar char="-"/>
            </a:pPr>
            <a:r>
              <a:rPr lang="en"/>
              <a:t>Preschoolers are capable of doing structured activities</a:t>
            </a:r>
          </a:p>
          <a:p>
            <a:pPr marL="457200" lvl="0" indent="-228600" rtl="0">
              <a:spcBef>
                <a:spcPts val="0"/>
              </a:spcBef>
              <a:buChar char="-"/>
            </a:pPr>
            <a:r>
              <a:rPr lang="en"/>
              <a:t>Teachers should feel like they are getting some physical activity as well when doing physical activity with preschoolers </a:t>
            </a:r>
          </a:p>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a:spcBef>
                <a:spcPts val="0"/>
              </a:spcBef>
              <a:buChar char="-"/>
            </a:pPr>
            <a:r>
              <a:rPr lang="en"/>
              <a:t>Use wic handout and get pictures from High St.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Children can make their own individualized cultural hat or other customary garment and then do a dance or sport activity in their new customary article of clothing. They can also create a customary trinket as well. </a:t>
            </a:r>
          </a:p>
          <a:p>
            <a:pPr lvl="0">
              <a:spcBef>
                <a:spcPts val="0"/>
              </a:spcBef>
              <a:buNone/>
            </a:pPr>
            <a:endParaRPr/>
          </a:p>
          <a:p>
            <a:pPr lvl="0">
              <a:spcBef>
                <a:spcPts val="0"/>
              </a:spcBef>
              <a:buNone/>
            </a:pPr>
            <a:r>
              <a:rPr lang="en"/>
              <a:t>Exampes: Making gaucho hats and then doing a cowboy dance, making south african color feeling symbols flags and then doing a customary dance, making chinese new year masks and then doing the chinese new year dragon dance</a:t>
            </a:r>
          </a:p>
          <a:p>
            <a:pPr lvl="0">
              <a:spcBef>
                <a:spcPts val="0"/>
              </a:spcBef>
              <a:buNone/>
            </a:pPr>
            <a:endParaRPr/>
          </a:p>
          <a:p>
            <a:pPr lvl="0">
              <a:spcBef>
                <a:spcPts val="0"/>
              </a:spcBef>
              <a:buNone/>
            </a:pPr>
            <a:r>
              <a:rPr lang="en"/>
              <a:t>*** When working with different cultures especially with cultural clothing and customs please be culturally appropriate and not streotypical. Please respect the culture. If the cultural activity describes something from the past that was releveant to the culture, but is not how the people dance today, please mention the past component (i.e. ancient Egyptian dances)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spcBef>
                <a:spcPts val="0"/>
              </a:spcBef>
              <a:buChar char="-"/>
            </a:pPr>
            <a:r>
              <a:rPr lang="en"/>
              <a:t>Activities can help children learn about different things in their environment such as different types of animals. They can then pretend to be these animals when doing physical activity. </a:t>
            </a:r>
          </a:p>
          <a:p>
            <a:pPr marL="457200" lvl="0" indent="-228600">
              <a:spcBef>
                <a:spcPts val="0"/>
              </a:spcBef>
              <a:buChar char="-"/>
            </a:pPr>
            <a:r>
              <a:rPr lang="en"/>
              <a:t>Pictures are from a Cajun food activity, children made veggie gumbo, learned about crocodiles, a well known animal in the Bayou, made alligator masks and then did a crocodile dance!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a:spcBef>
                <a:spcPts val="0"/>
              </a:spcBef>
              <a:buChar char="-"/>
            </a:pPr>
            <a:r>
              <a:rPr lang="en"/>
              <a:t>This activity was about Spain and the children did a soccer drill warm up before cooking up some tortilla espanolas!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a:p>
            <a:pPr lvl="0">
              <a:spcBef>
                <a:spcPts val="0"/>
              </a:spcBef>
              <a:buNone/>
            </a:pPr>
            <a:r>
              <a:rPr lang="en"/>
              <a:t>Aerobic PA: </a:t>
            </a:r>
            <a:r>
              <a:rPr lang="en" sz="1200">
                <a:solidFill>
                  <a:srgbClr val="222222"/>
                </a:solidFill>
                <a:highlight>
                  <a:srgbClr val="FFFFFF"/>
                </a:highlight>
              </a:rPr>
              <a:t>any of various sustained </a:t>
            </a:r>
            <a:r>
              <a:rPr lang="en" sz="1200" b="1">
                <a:solidFill>
                  <a:srgbClr val="222222"/>
                </a:solidFill>
                <a:highlight>
                  <a:srgbClr val="FFFFFF"/>
                </a:highlight>
              </a:rPr>
              <a:t>exercises</a:t>
            </a:r>
            <a:r>
              <a:rPr lang="en" sz="1200">
                <a:solidFill>
                  <a:srgbClr val="222222"/>
                </a:solidFill>
                <a:highlight>
                  <a:srgbClr val="FFFFFF"/>
                </a:highlight>
              </a:rPr>
              <a:t>, as jogging, rowing, swimming, or cycling, that stimulate and strengthen the heart and lungs, thereby improving the body's utilization of oxygen.</a:t>
            </a:r>
          </a:p>
          <a:p>
            <a:pPr lvl="0">
              <a:spcBef>
                <a:spcPts val="0"/>
              </a:spcBef>
              <a:buNone/>
            </a:pPr>
            <a:endParaRPr sz="1200">
              <a:solidFill>
                <a:srgbClr val="222222"/>
              </a:solidFill>
              <a:highlight>
                <a:srgbClr val="FFFFFF"/>
              </a:highlight>
            </a:endParaRPr>
          </a:p>
          <a:p>
            <a:pPr lvl="0">
              <a:spcBef>
                <a:spcPts val="0"/>
              </a:spcBef>
              <a:buNone/>
            </a:pPr>
            <a:r>
              <a:rPr lang="en" sz="1200">
                <a:solidFill>
                  <a:srgbClr val="222222"/>
                </a:solidFill>
                <a:highlight>
                  <a:srgbClr val="FFFFFF"/>
                </a:highlight>
              </a:rPr>
              <a:t>Anaerobic PA: </a:t>
            </a:r>
            <a:r>
              <a:rPr lang="en" sz="1000">
                <a:solidFill>
                  <a:srgbClr val="404040"/>
                </a:solidFill>
                <a:highlight>
                  <a:srgbClr val="FFFFFF"/>
                </a:highlight>
              </a:rPr>
              <a:t>any short-duration exercise that is powered primarily by metabolic pathways that do not use oxygen. Such pathways produce lactic acid, resulting in metabolic acidosis. Examples of anaerobic exercise include sprinting and heavy weightlifting</a:t>
            </a:r>
          </a:p>
          <a:p>
            <a:pPr lvl="0" rtl="0">
              <a:spcBef>
                <a:spcPts val="0"/>
              </a:spcBef>
              <a:buNone/>
            </a:pPr>
            <a:endParaRPr sz="1000">
              <a:solidFill>
                <a:srgbClr val="404040"/>
              </a:solidFill>
              <a:highlight>
                <a:srgbClr val="FFFFFF"/>
              </a:highlight>
            </a:endParaRPr>
          </a:p>
          <a:p>
            <a:pPr lvl="0" rtl="0">
              <a:spcBef>
                <a:spcPts val="0"/>
              </a:spcBef>
              <a:buNone/>
            </a:pPr>
            <a:r>
              <a:rPr lang="en"/>
              <a:t>Preschooler’s can start to learn the difference between different types of physical activity and what parts of their body certain physical activity benefits. This helps children learn why PA is beneficial, helps them understand how their bidy works, and gives them quality physical activity. A well structured PA activity will incorporate a little of both aerobic and anaerobic physical activity</a:t>
            </a:r>
          </a:p>
          <a:p>
            <a:pPr lvl="0" rtl="0">
              <a:spcBef>
                <a:spcPts val="0"/>
              </a:spcBef>
              <a:buNone/>
            </a:pPr>
            <a:endParaRPr/>
          </a:p>
          <a:p>
            <a:pPr lvl="0">
              <a:spcBef>
                <a:spcPts val="0"/>
              </a:spcBef>
              <a:buNone/>
            </a:pPr>
            <a:r>
              <a:rPr lang="en"/>
              <a:t>Please keep safety in mind! More complex activities such as balancing need to only be the basics since this may be new. Rememember that young children do not weigh much! Children this age are typically between 30-50 lbs., this needs to be kept in mind when they are lifting objects!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flipH="1">
            <a:off x="8246400" y="4245925"/>
            <a:ext cx="897600" cy="897600"/>
          </a:xfrm>
          <a:prstGeom prst="rtTriangle">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11" name="Shape 11"/>
          <p:cNvSpPr/>
          <p:nvPr/>
        </p:nvSpPr>
        <p:spPr>
          <a:xfrm flipH="1">
            <a:off x="8246400" y="4245875"/>
            <a:ext cx="897600" cy="897600"/>
          </a:xfrm>
          <a:prstGeom prst="round1Rect">
            <a:avLst>
              <a:gd name="adj" fmla="val 16667"/>
            </a:avLst>
          </a:prstGeom>
          <a:solidFill>
            <a:schemeClr val="lt1">
              <a:alpha val="68080"/>
            </a:schemeClr>
          </a:solidFill>
          <a:ln>
            <a:noFill/>
          </a:ln>
        </p:spPr>
        <p:txBody>
          <a:bodyPr lIns="91425" tIns="91425" rIns="91425" bIns="91425" anchor="ctr" anchorCtr="0">
            <a:noAutofit/>
          </a:bodyPr>
          <a:lstStyle/>
          <a:p>
            <a:pPr lvl="0">
              <a:spcBef>
                <a:spcPts val="0"/>
              </a:spcBef>
              <a:buNone/>
            </a:pPr>
            <a:endParaRPr/>
          </a:p>
        </p:txBody>
      </p:sp>
      <p:sp>
        <p:nvSpPr>
          <p:cNvPr id="12" name="Shape 12"/>
          <p:cNvSpPr txBox="1">
            <a:spLocks noGrp="1"/>
          </p:cNvSpPr>
          <p:nvPr>
            <p:ph type="ctrTitle"/>
          </p:nvPr>
        </p:nvSpPr>
        <p:spPr>
          <a:xfrm>
            <a:off x="390525" y="1819275"/>
            <a:ext cx="8222100" cy="933600"/>
          </a:xfrm>
          <a:prstGeom prst="rect">
            <a:avLst/>
          </a:prstGeom>
        </p:spPr>
        <p:txBody>
          <a:bodyPr lIns="91425" tIns="91425" rIns="91425" bIns="91425" anchor="b"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13" name="Shape 13"/>
          <p:cNvSpPr txBox="1">
            <a:spLocks noGrp="1"/>
          </p:cNvSpPr>
          <p:nvPr>
            <p:ph type="subTitle" idx="1"/>
          </p:nvPr>
        </p:nvSpPr>
        <p:spPr>
          <a:xfrm>
            <a:off x="390525" y="2789130"/>
            <a:ext cx="8222100" cy="432900"/>
          </a:xfrm>
          <a:prstGeom prst="rect">
            <a:avLst/>
          </a:prstGeom>
        </p:spPr>
        <p:txBody>
          <a:bodyPr lIns="91425" tIns="91425" rIns="91425" bIns="91425" anchor="t" anchorCtr="0"/>
          <a:lstStyle>
            <a:lvl1pPr lvl="0">
              <a:lnSpc>
                <a:spcPct val="100000"/>
              </a:lnSpc>
              <a:spcBef>
                <a:spcPts val="0"/>
              </a:spcBef>
              <a:spcAft>
                <a:spcPts val="0"/>
              </a:spcAft>
              <a:buClr>
                <a:schemeClr val="lt1"/>
              </a:buClr>
              <a:buNone/>
              <a:defRPr>
                <a:solidFill>
                  <a:schemeClr val="lt1"/>
                </a:solidFill>
              </a:defRPr>
            </a:lvl1pPr>
            <a:lvl2pPr lvl="1">
              <a:lnSpc>
                <a:spcPct val="100000"/>
              </a:lnSpc>
              <a:spcBef>
                <a:spcPts val="0"/>
              </a:spcBef>
              <a:spcAft>
                <a:spcPts val="0"/>
              </a:spcAft>
              <a:buClr>
                <a:schemeClr val="lt1"/>
              </a:buClr>
              <a:buSzPct val="100000"/>
              <a:buNone/>
              <a:defRPr sz="1800">
                <a:solidFill>
                  <a:schemeClr val="lt1"/>
                </a:solidFill>
              </a:defRPr>
            </a:lvl2pPr>
            <a:lvl3pPr lvl="2">
              <a:lnSpc>
                <a:spcPct val="100000"/>
              </a:lnSpc>
              <a:spcBef>
                <a:spcPts val="0"/>
              </a:spcBef>
              <a:spcAft>
                <a:spcPts val="0"/>
              </a:spcAft>
              <a:buClr>
                <a:schemeClr val="lt1"/>
              </a:buClr>
              <a:buSzPct val="100000"/>
              <a:buNone/>
              <a:defRPr sz="1800">
                <a:solidFill>
                  <a:schemeClr val="lt1"/>
                </a:solidFill>
              </a:defRPr>
            </a:lvl3pPr>
            <a:lvl4pPr lvl="3">
              <a:lnSpc>
                <a:spcPct val="100000"/>
              </a:lnSpc>
              <a:spcBef>
                <a:spcPts val="0"/>
              </a:spcBef>
              <a:spcAft>
                <a:spcPts val="0"/>
              </a:spcAft>
              <a:buClr>
                <a:schemeClr val="lt1"/>
              </a:buClr>
              <a:buSzPct val="100000"/>
              <a:buNone/>
              <a:defRPr sz="1800">
                <a:solidFill>
                  <a:schemeClr val="lt1"/>
                </a:solidFill>
              </a:defRPr>
            </a:lvl4pPr>
            <a:lvl5pPr lvl="4">
              <a:lnSpc>
                <a:spcPct val="100000"/>
              </a:lnSpc>
              <a:spcBef>
                <a:spcPts val="0"/>
              </a:spcBef>
              <a:spcAft>
                <a:spcPts val="0"/>
              </a:spcAft>
              <a:buClr>
                <a:schemeClr val="lt1"/>
              </a:buClr>
              <a:buSzPct val="100000"/>
              <a:buNone/>
              <a:defRPr sz="1800">
                <a:solidFill>
                  <a:schemeClr val="lt1"/>
                </a:solidFill>
              </a:defRPr>
            </a:lvl5pPr>
            <a:lvl6pPr lvl="5">
              <a:lnSpc>
                <a:spcPct val="100000"/>
              </a:lnSpc>
              <a:spcBef>
                <a:spcPts val="0"/>
              </a:spcBef>
              <a:spcAft>
                <a:spcPts val="0"/>
              </a:spcAft>
              <a:buClr>
                <a:schemeClr val="lt1"/>
              </a:buClr>
              <a:buSzPct val="100000"/>
              <a:buNone/>
              <a:defRPr sz="1800">
                <a:solidFill>
                  <a:schemeClr val="lt1"/>
                </a:solidFill>
              </a:defRPr>
            </a:lvl6pPr>
            <a:lvl7pPr lvl="6">
              <a:lnSpc>
                <a:spcPct val="100000"/>
              </a:lnSpc>
              <a:spcBef>
                <a:spcPts val="0"/>
              </a:spcBef>
              <a:spcAft>
                <a:spcPts val="0"/>
              </a:spcAft>
              <a:buClr>
                <a:schemeClr val="lt1"/>
              </a:buClr>
              <a:buSzPct val="100000"/>
              <a:buNone/>
              <a:defRPr sz="1800">
                <a:solidFill>
                  <a:schemeClr val="lt1"/>
                </a:solidFill>
              </a:defRPr>
            </a:lvl7pPr>
            <a:lvl8pPr lvl="7">
              <a:lnSpc>
                <a:spcPct val="100000"/>
              </a:lnSpc>
              <a:spcBef>
                <a:spcPts val="0"/>
              </a:spcBef>
              <a:spcAft>
                <a:spcPts val="0"/>
              </a:spcAft>
              <a:buClr>
                <a:schemeClr val="lt1"/>
              </a:buClr>
              <a:buSzPct val="100000"/>
              <a:buNone/>
              <a:defRPr sz="1800">
                <a:solidFill>
                  <a:schemeClr val="lt1"/>
                </a:solidFill>
              </a:defRPr>
            </a:lvl8pPr>
            <a:lvl9pPr lvl="8">
              <a:lnSpc>
                <a:spcPct val="100000"/>
              </a:lnSpc>
              <a:spcBef>
                <a:spcPts val="0"/>
              </a:spcBef>
              <a:spcAft>
                <a:spcPts val="0"/>
              </a:spcAft>
              <a:buClr>
                <a:schemeClr val="lt1"/>
              </a:buClr>
              <a:buSzPct val="100000"/>
              <a:buNone/>
              <a:defRPr sz="1800">
                <a:solidFill>
                  <a:schemeClr val="lt1"/>
                </a:solidFill>
              </a:defRPr>
            </a:lvl9pPr>
          </a:lstStyle>
          <a:p>
            <a:endParaRPr/>
          </a:p>
        </p:txBody>
      </p:sp>
      <p:sp>
        <p:nvSpPr>
          <p:cNvPr id="14" name="Shape 14"/>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5500" y="1258525"/>
            <a:ext cx="8222100" cy="1963500"/>
          </a:xfrm>
          <a:prstGeom prst="rect">
            <a:avLst/>
          </a:prstGeom>
        </p:spPr>
        <p:txBody>
          <a:bodyPr lIns="91425" tIns="91425" rIns="91425" bIns="91425" anchor="b" anchorCtr="0"/>
          <a:lstStyle>
            <a:lvl1pPr lvl="0" algn="ctr">
              <a:spcBef>
                <a:spcPts val="0"/>
              </a:spcBef>
              <a:buClr>
                <a:schemeClr val="dk2"/>
              </a:buClr>
              <a:buSzPct val="100000"/>
              <a:defRPr sz="12000">
                <a:solidFill>
                  <a:schemeClr val="dk2"/>
                </a:solidFill>
              </a:defRPr>
            </a:lvl1pPr>
            <a:lvl2pPr lvl="1" algn="ctr">
              <a:spcBef>
                <a:spcPts val="0"/>
              </a:spcBef>
              <a:buClr>
                <a:schemeClr val="dk2"/>
              </a:buClr>
              <a:buSzPct val="100000"/>
              <a:defRPr sz="12000">
                <a:solidFill>
                  <a:schemeClr val="dk2"/>
                </a:solidFill>
              </a:defRPr>
            </a:lvl2pPr>
            <a:lvl3pPr lvl="2" algn="ctr">
              <a:spcBef>
                <a:spcPts val="0"/>
              </a:spcBef>
              <a:buClr>
                <a:schemeClr val="dk2"/>
              </a:buClr>
              <a:buSzPct val="100000"/>
              <a:defRPr sz="12000">
                <a:solidFill>
                  <a:schemeClr val="dk2"/>
                </a:solidFill>
              </a:defRPr>
            </a:lvl3pPr>
            <a:lvl4pPr lvl="3" algn="ctr">
              <a:spcBef>
                <a:spcPts val="0"/>
              </a:spcBef>
              <a:buClr>
                <a:schemeClr val="dk2"/>
              </a:buClr>
              <a:buSzPct val="100000"/>
              <a:defRPr sz="12000">
                <a:solidFill>
                  <a:schemeClr val="dk2"/>
                </a:solidFill>
              </a:defRPr>
            </a:lvl4pPr>
            <a:lvl5pPr lvl="4" algn="ctr">
              <a:spcBef>
                <a:spcPts val="0"/>
              </a:spcBef>
              <a:buClr>
                <a:schemeClr val="dk2"/>
              </a:buClr>
              <a:buSzPct val="100000"/>
              <a:defRPr sz="12000">
                <a:solidFill>
                  <a:schemeClr val="dk2"/>
                </a:solidFill>
              </a:defRPr>
            </a:lvl5pPr>
            <a:lvl6pPr lvl="5" algn="ctr">
              <a:spcBef>
                <a:spcPts val="0"/>
              </a:spcBef>
              <a:buClr>
                <a:schemeClr val="dk2"/>
              </a:buClr>
              <a:buSzPct val="100000"/>
              <a:defRPr sz="12000">
                <a:solidFill>
                  <a:schemeClr val="dk2"/>
                </a:solidFill>
              </a:defRPr>
            </a:lvl6pPr>
            <a:lvl7pPr lvl="6" algn="ctr">
              <a:spcBef>
                <a:spcPts val="0"/>
              </a:spcBef>
              <a:buClr>
                <a:schemeClr val="dk2"/>
              </a:buClr>
              <a:buSzPct val="100000"/>
              <a:defRPr sz="12000">
                <a:solidFill>
                  <a:schemeClr val="dk2"/>
                </a:solidFill>
              </a:defRPr>
            </a:lvl7pPr>
            <a:lvl8pPr lvl="7" algn="ctr">
              <a:spcBef>
                <a:spcPts val="0"/>
              </a:spcBef>
              <a:buClr>
                <a:schemeClr val="dk2"/>
              </a:buClr>
              <a:buSzPct val="100000"/>
              <a:defRPr sz="12000">
                <a:solidFill>
                  <a:schemeClr val="dk2"/>
                </a:solidFill>
              </a:defRPr>
            </a:lvl8pPr>
            <a:lvl9pPr lvl="8" algn="ctr">
              <a:spcBef>
                <a:spcPts val="0"/>
              </a:spcBef>
              <a:buClr>
                <a:schemeClr val="dk2"/>
              </a:buClr>
              <a:buSzPct val="100000"/>
              <a:defRPr sz="12000">
                <a:solidFill>
                  <a:schemeClr val="dk2"/>
                </a:solidFill>
              </a:defRPr>
            </a:lvl9pPr>
          </a:lstStyle>
          <a:p>
            <a:endParaRPr/>
          </a:p>
        </p:txBody>
      </p:sp>
      <p:sp>
        <p:nvSpPr>
          <p:cNvPr id="59" name="Shape 59"/>
          <p:cNvSpPr txBox="1">
            <a:spLocks noGrp="1"/>
          </p:cNvSpPr>
          <p:nvPr>
            <p:ph type="body" idx="1"/>
          </p:nvPr>
        </p:nvSpPr>
        <p:spPr>
          <a:xfrm>
            <a:off x="475500" y="3304625"/>
            <a:ext cx="82221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60" name="Shape 60"/>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1"/>
        <p:cNvGrpSpPr/>
        <p:nvPr/>
      </p:nvGrpSpPr>
      <p:grpSpPr>
        <a:xfrm>
          <a:off x="0" y="0"/>
          <a:ext cx="0" cy="0"/>
          <a:chOff x="0" y="0"/>
          <a:chExt cx="0" cy="0"/>
        </a:xfrm>
      </p:grpSpPr>
      <p:sp>
        <p:nvSpPr>
          <p:cNvPr id="62" name="Shape 62"/>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60950" y="2065350"/>
            <a:ext cx="8222100" cy="1012800"/>
          </a:xfrm>
          <a:prstGeom prst="rect">
            <a:avLst/>
          </a:prstGeom>
        </p:spPr>
        <p:txBody>
          <a:bodyPr lIns="91425" tIns="91425" rIns="91425" bIns="91425" anchor="ctr" anchorCtr="0"/>
          <a:lstStyle>
            <a:lvl1pPr lvl="0">
              <a:spcBef>
                <a:spcPts val="0"/>
              </a:spcBef>
              <a:buSzPct val="100000"/>
              <a:defRPr sz="4200"/>
            </a:lvl1pPr>
            <a:lvl2pPr lvl="1">
              <a:spcBef>
                <a:spcPts val="0"/>
              </a:spcBef>
              <a:buSzPct val="100000"/>
              <a:defRPr sz="4200"/>
            </a:lvl2pPr>
            <a:lvl3pPr lvl="2">
              <a:spcBef>
                <a:spcPts val="0"/>
              </a:spcBef>
              <a:buSzPct val="100000"/>
              <a:defRPr sz="4200"/>
            </a:lvl3pPr>
            <a:lvl4pPr lvl="3">
              <a:spcBef>
                <a:spcPts val="0"/>
              </a:spcBef>
              <a:buSzPct val="100000"/>
              <a:defRPr sz="4200"/>
            </a:lvl4pPr>
            <a:lvl5pPr lvl="4">
              <a:spcBef>
                <a:spcPts val="0"/>
              </a:spcBef>
              <a:buSzPct val="100000"/>
              <a:defRPr sz="4200"/>
            </a:lvl5pPr>
            <a:lvl6pPr lvl="5">
              <a:spcBef>
                <a:spcPts val="0"/>
              </a:spcBef>
              <a:buSzPct val="100000"/>
              <a:defRPr sz="4200"/>
            </a:lvl6pPr>
            <a:lvl7pPr lvl="6">
              <a:spcBef>
                <a:spcPts val="0"/>
              </a:spcBef>
              <a:buSzPct val="100000"/>
              <a:defRPr sz="4200"/>
            </a:lvl7pPr>
            <a:lvl8pPr lvl="7">
              <a:spcBef>
                <a:spcPts val="0"/>
              </a:spcBef>
              <a:buSzPct val="100000"/>
              <a:defRPr sz="4200"/>
            </a:lvl8pPr>
            <a:lvl9pPr lvl="8">
              <a:spcBef>
                <a:spcPts val="0"/>
              </a:spcBef>
              <a:buSzPct val="100000"/>
              <a:defRPr sz="4200"/>
            </a:lvl9pPr>
          </a:lstStyle>
          <a:p>
            <a:endParaRPr/>
          </a:p>
        </p:txBody>
      </p:sp>
      <p:sp>
        <p:nvSpPr>
          <p:cNvPr id="17" name="Shape 17"/>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p:nvPr/>
        </p:nvSpPr>
        <p:spPr>
          <a:xfrm rot="10800000" flipH="1">
            <a:off x="0" y="1686000"/>
            <a:ext cx="9144000" cy="34575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20" name="Shape 20"/>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21" name="Shape 21"/>
          <p:cNvSpPr txBox="1">
            <a:spLocks noGrp="1"/>
          </p:cNvSpPr>
          <p:nvPr>
            <p:ph type="title"/>
          </p:nvPr>
        </p:nvSpPr>
        <p:spPr>
          <a:xfrm>
            <a:off x="471900" y="738725"/>
            <a:ext cx="8222100" cy="7677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71900" y="1919075"/>
            <a:ext cx="8222100" cy="2710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p:nvPr/>
        </p:nvSpPr>
        <p:spPr>
          <a:xfrm rot="10800000" flipH="1">
            <a:off x="0" y="1686000"/>
            <a:ext cx="9144000" cy="34575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26" name="Shape 2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27" name="Shape 27"/>
          <p:cNvSpPr txBox="1">
            <a:spLocks noGrp="1"/>
          </p:cNvSpPr>
          <p:nvPr>
            <p:ph type="title"/>
          </p:nvPr>
        </p:nvSpPr>
        <p:spPr>
          <a:xfrm>
            <a:off x="471900" y="738725"/>
            <a:ext cx="8222100" cy="7677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471900" y="1919075"/>
            <a:ext cx="3999900" cy="2710199"/>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9" name="Shape 29"/>
          <p:cNvSpPr txBox="1">
            <a:spLocks noGrp="1"/>
          </p:cNvSpPr>
          <p:nvPr>
            <p:ph type="body" idx="2"/>
          </p:nvPr>
        </p:nvSpPr>
        <p:spPr>
          <a:xfrm>
            <a:off x="4694250" y="1919075"/>
            <a:ext cx="3999900" cy="2710199"/>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0" name="Shape 30"/>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
        <p:cNvGrpSpPr/>
        <p:nvPr/>
      </p:nvGrpSpPr>
      <p:grpSpPr>
        <a:xfrm>
          <a:off x="0" y="0"/>
          <a:ext cx="0" cy="0"/>
          <a:chOff x="0" y="0"/>
          <a:chExt cx="0" cy="0"/>
        </a:xfrm>
      </p:grpSpPr>
      <p:sp>
        <p:nvSpPr>
          <p:cNvPr id="32" name="Shape 32"/>
          <p:cNvSpPr/>
          <p:nvPr/>
        </p:nvSpPr>
        <p:spPr>
          <a:xfrm rot="10800000" flipH="1">
            <a:off x="0" y="656400"/>
            <a:ext cx="9144000" cy="44871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33" name="Shape 33"/>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34" name="Shape 34"/>
          <p:cNvSpPr txBox="1">
            <a:spLocks noGrp="1"/>
          </p:cNvSpPr>
          <p:nvPr>
            <p:ph type="title"/>
          </p:nvPr>
        </p:nvSpPr>
        <p:spPr>
          <a:xfrm>
            <a:off x="98250" y="16350"/>
            <a:ext cx="8826600" cy="602700"/>
          </a:xfrm>
          <a:prstGeom prst="rect">
            <a:avLst/>
          </a:prstGeom>
        </p:spPr>
        <p:txBody>
          <a:bodyPr lIns="91425" tIns="91425" rIns="91425" bIns="91425" anchor="ctr" anchorCtr="0"/>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a:endParaRPr/>
          </a:p>
        </p:txBody>
      </p:sp>
      <p:sp>
        <p:nvSpPr>
          <p:cNvPr id="35" name="Shape 35"/>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6"/>
        <p:cNvGrpSpPr/>
        <p:nvPr/>
      </p:nvGrpSpPr>
      <p:grpSpPr>
        <a:xfrm>
          <a:off x="0" y="0"/>
          <a:ext cx="0" cy="0"/>
          <a:chOff x="0" y="0"/>
          <a:chExt cx="0" cy="0"/>
        </a:xfrm>
      </p:grpSpPr>
      <p:sp>
        <p:nvSpPr>
          <p:cNvPr id="37" name="Shape 37"/>
          <p:cNvSpPr txBox="1"/>
          <p:nvPr/>
        </p:nvSpPr>
        <p:spPr>
          <a:xfrm rot="10800000" flipH="1">
            <a:off x="3276600" y="25"/>
            <a:ext cx="5867400" cy="51435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38" name="Shape 38"/>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39" name="Shape 39"/>
          <p:cNvSpPr txBox="1">
            <a:spLocks noGrp="1"/>
          </p:cNvSpPr>
          <p:nvPr>
            <p:ph type="title"/>
          </p:nvPr>
        </p:nvSpPr>
        <p:spPr>
          <a:xfrm>
            <a:off x="226077" y="357800"/>
            <a:ext cx="2808000" cy="9534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226075" y="1465800"/>
            <a:ext cx="2808000" cy="3163500"/>
          </a:xfrm>
          <a:prstGeom prst="rect">
            <a:avLst/>
          </a:prstGeom>
        </p:spPr>
        <p:txBody>
          <a:bodyPr lIns="91425" tIns="91425" rIns="91425" bIns="91425" anchor="t" anchorCtr="0"/>
          <a:lstStyle>
            <a:lvl1pPr lvl="0">
              <a:spcBef>
                <a:spcPts val="0"/>
              </a:spcBef>
              <a:buClr>
                <a:schemeClr val="lt1"/>
              </a:buClr>
              <a:buSzPct val="100000"/>
              <a:defRPr sz="1200">
                <a:solidFill>
                  <a:schemeClr val="lt1"/>
                </a:solidFill>
              </a:defRPr>
            </a:lvl1pPr>
            <a:lvl2pPr lvl="1">
              <a:spcBef>
                <a:spcPts val="0"/>
              </a:spcBef>
              <a:buClr>
                <a:schemeClr val="lt1"/>
              </a:buClr>
              <a:buSzPct val="100000"/>
              <a:defRPr sz="1200">
                <a:solidFill>
                  <a:schemeClr val="lt1"/>
                </a:solidFill>
              </a:defRPr>
            </a:lvl2pPr>
            <a:lvl3pPr lvl="2">
              <a:spcBef>
                <a:spcPts val="0"/>
              </a:spcBef>
              <a:buClr>
                <a:schemeClr val="lt1"/>
              </a:buClr>
              <a:buSzPct val="100000"/>
              <a:defRPr sz="1200">
                <a:solidFill>
                  <a:schemeClr val="lt1"/>
                </a:solidFill>
              </a:defRPr>
            </a:lvl3pPr>
            <a:lvl4pPr lvl="3">
              <a:spcBef>
                <a:spcPts val="0"/>
              </a:spcBef>
              <a:buClr>
                <a:schemeClr val="lt1"/>
              </a:buClr>
              <a:buSzPct val="100000"/>
              <a:defRPr sz="1200">
                <a:solidFill>
                  <a:schemeClr val="lt1"/>
                </a:solidFill>
              </a:defRPr>
            </a:lvl4pPr>
            <a:lvl5pPr lvl="4">
              <a:spcBef>
                <a:spcPts val="0"/>
              </a:spcBef>
              <a:buClr>
                <a:schemeClr val="lt1"/>
              </a:buClr>
              <a:buSzPct val="100000"/>
              <a:defRPr sz="1200">
                <a:solidFill>
                  <a:schemeClr val="lt1"/>
                </a:solidFill>
              </a:defRPr>
            </a:lvl5pPr>
            <a:lvl6pPr lvl="5">
              <a:spcBef>
                <a:spcPts val="0"/>
              </a:spcBef>
              <a:buClr>
                <a:schemeClr val="lt1"/>
              </a:buClr>
              <a:buSzPct val="100000"/>
              <a:defRPr sz="1200">
                <a:solidFill>
                  <a:schemeClr val="lt1"/>
                </a:solidFill>
              </a:defRPr>
            </a:lvl6pPr>
            <a:lvl7pPr lvl="6">
              <a:spcBef>
                <a:spcPts val="0"/>
              </a:spcBef>
              <a:buClr>
                <a:schemeClr val="lt1"/>
              </a:buClr>
              <a:buSzPct val="100000"/>
              <a:defRPr sz="1200">
                <a:solidFill>
                  <a:schemeClr val="lt1"/>
                </a:solidFill>
              </a:defRPr>
            </a:lvl7pPr>
            <a:lvl8pPr lvl="7">
              <a:spcBef>
                <a:spcPts val="0"/>
              </a:spcBef>
              <a:buClr>
                <a:schemeClr val="lt1"/>
              </a:buClr>
              <a:buSzPct val="100000"/>
              <a:defRPr sz="1200">
                <a:solidFill>
                  <a:schemeClr val="lt1"/>
                </a:solidFill>
              </a:defRPr>
            </a:lvl8pPr>
            <a:lvl9pPr lvl="8">
              <a:spcBef>
                <a:spcPts val="0"/>
              </a:spcBef>
              <a:buClr>
                <a:schemeClr val="lt1"/>
              </a:buClr>
              <a:buSzPct val="100000"/>
              <a:defRPr sz="1200">
                <a:solidFill>
                  <a:schemeClr val="lt1"/>
                </a:solidFill>
              </a:defRPr>
            </a:lvl9pPr>
          </a:lstStyle>
          <a:p>
            <a:endParaRPr/>
          </a:p>
        </p:txBody>
      </p:sp>
      <p:sp>
        <p:nvSpPr>
          <p:cNvPr id="41" name="Shape 41"/>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488250"/>
            <a:ext cx="6227100" cy="4090800"/>
          </a:xfrm>
          <a:prstGeom prst="rect">
            <a:avLst/>
          </a:prstGeom>
        </p:spPr>
        <p:txBody>
          <a:bodyPr lIns="91425" tIns="91425" rIns="91425" bIns="91425" anchor="ctr" anchorCtr="0"/>
          <a:lstStyle>
            <a:lvl1pPr lvl="0">
              <a:spcBef>
                <a:spcPts val="0"/>
              </a:spcBef>
              <a:buSzPct val="100000"/>
              <a:defRPr sz="6000"/>
            </a:lvl1pPr>
            <a:lvl2pPr lvl="1">
              <a:spcBef>
                <a:spcPts val="0"/>
              </a:spcBef>
              <a:buSzPct val="100000"/>
              <a:defRPr sz="6000"/>
            </a:lvl2pPr>
            <a:lvl3pPr lvl="2">
              <a:spcBef>
                <a:spcPts val="0"/>
              </a:spcBef>
              <a:buSzPct val="100000"/>
              <a:defRPr sz="6000"/>
            </a:lvl3pPr>
            <a:lvl4pPr lvl="3">
              <a:spcBef>
                <a:spcPts val="0"/>
              </a:spcBef>
              <a:buSzPct val="100000"/>
              <a:defRPr sz="6000"/>
            </a:lvl4pPr>
            <a:lvl5pPr lvl="4">
              <a:spcBef>
                <a:spcPts val="0"/>
              </a:spcBef>
              <a:buSzPct val="100000"/>
              <a:defRPr sz="6000"/>
            </a:lvl5pPr>
            <a:lvl6pPr lvl="5">
              <a:spcBef>
                <a:spcPts val="0"/>
              </a:spcBef>
              <a:buSzPct val="100000"/>
              <a:defRPr sz="6000"/>
            </a:lvl6pPr>
            <a:lvl7pPr lvl="6">
              <a:spcBef>
                <a:spcPts val="0"/>
              </a:spcBef>
              <a:buSzPct val="100000"/>
              <a:defRPr sz="6000"/>
            </a:lvl7pPr>
            <a:lvl8pPr lvl="7">
              <a:spcBef>
                <a:spcPts val="0"/>
              </a:spcBef>
              <a:buSzPct val="100000"/>
              <a:defRPr sz="6000"/>
            </a:lvl8pPr>
            <a:lvl9pPr lvl="8">
              <a:spcBef>
                <a:spcPts val="0"/>
              </a:spcBef>
              <a:buSzPct val="100000"/>
              <a:defRPr sz="6000"/>
            </a:lvl9pPr>
          </a:lstStyle>
          <a:p>
            <a:endParaRPr/>
          </a:p>
        </p:txBody>
      </p:sp>
      <p:sp>
        <p:nvSpPr>
          <p:cNvPr id="44" name="Shape 44"/>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flipH="1">
            <a:off x="0" y="0"/>
            <a:ext cx="4572000" cy="51435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47" name="Shape 47"/>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48" name="Shape 48"/>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Clr>
                <a:schemeClr val="dk2"/>
              </a:buClr>
              <a:buSzPct val="100000"/>
              <a:defRPr sz="4200">
                <a:solidFill>
                  <a:schemeClr val="dk2"/>
                </a:solidFill>
              </a:defRPr>
            </a:lvl1pPr>
            <a:lvl2pPr lvl="1" algn="ctr">
              <a:spcBef>
                <a:spcPts val="0"/>
              </a:spcBef>
              <a:buClr>
                <a:schemeClr val="dk2"/>
              </a:buClr>
              <a:buSzPct val="100000"/>
              <a:defRPr sz="4200">
                <a:solidFill>
                  <a:schemeClr val="dk2"/>
                </a:solidFill>
              </a:defRPr>
            </a:lvl2pPr>
            <a:lvl3pPr lvl="2" algn="ctr">
              <a:spcBef>
                <a:spcPts val="0"/>
              </a:spcBef>
              <a:buClr>
                <a:schemeClr val="dk2"/>
              </a:buClr>
              <a:buSzPct val="100000"/>
              <a:defRPr sz="4200">
                <a:solidFill>
                  <a:schemeClr val="dk2"/>
                </a:solidFill>
              </a:defRPr>
            </a:lvl3pPr>
            <a:lvl4pPr lvl="3" algn="ctr">
              <a:spcBef>
                <a:spcPts val="0"/>
              </a:spcBef>
              <a:buClr>
                <a:schemeClr val="dk2"/>
              </a:buClr>
              <a:buSzPct val="100000"/>
              <a:defRPr sz="4200">
                <a:solidFill>
                  <a:schemeClr val="dk2"/>
                </a:solidFill>
              </a:defRPr>
            </a:lvl4pPr>
            <a:lvl5pPr lvl="4" algn="ctr">
              <a:spcBef>
                <a:spcPts val="0"/>
              </a:spcBef>
              <a:buClr>
                <a:schemeClr val="dk2"/>
              </a:buClr>
              <a:buSzPct val="100000"/>
              <a:defRPr sz="4200">
                <a:solidFill>
                  <a:schemeClr val="dk2"/>
                </a:solidFill>
              </a:defRPr>
            </a:lvl5pPr>
            <a:lvl6pPr lvl="5" algn="ctr">
              <a:spcBef>
                <a:spcPts val="0"/>
              </a:spcBef>
              <a:buClr>
                <a:schemeClr val="dk2"/>
              </a:buClr>
              <a:buSzPct val="100000"/>
              <a:defRPr sz="4200">
                <a:solidFill>
                  <a:schemeClr val="dk2"/>
                </a:solidFill>
              </a:defRPr>
            </a:lvl6pPr>
            <a:lvl7pPr lvl="6" algn="ctr">
              <a:spcBef>
                <a:spcPts val="0"/>
              </a:spcBef>
              <a:buClr>
                <a:schemeClr val="dk2"/>
              </a:buClr>
              <a:buSzPct val="100000"/>
              <a:defRPr sz="4200">
                <a:solidFill>
                  <a:schemeClr val="dk2"/>
                </a:solidFill>
              </a:defRPr>
            </a:lvl7pPr>
            <a:lvl8pPr lvl="7" algn="ctr">
              <a:spcBef>
                <a:spcPts val="0"/>
              </a:spcBef>
              <a:buClr>
                <a:schemeClr val="dk2"/>
              </a:buClr>
              <a:buSzPct val="100000"/>
              <a:defRPr sz="4200">
                <a:solidFill>
                  <a:schemeClr val="dk2"/>
                </a:solidFill>
              </a:defRPr>
            </a:lvl8pPr>
            <a:lvl9pPr lvl="8" algn="ctr">
              <a:spcBef>
                <a:spcPts val="0"/>
              </a:spcBef>
              <a:buClr>
                <a:schemeClr val="dk2"/>
              </a:buClr>
              <a:buSzPct val="100000"/>
              <a:defRPr sz="4200">
                <a:solidFill>
                  <a:schemeClr val="dk2"/>
                </a:solidFill>
              </a:defRPr>
            </a:lvl9pPr>
          </a:lstStyle>
          <a:p>
            <a:endParaRPr/>
          </a:p>
        </p:txBody>
      </p:sp>
      <p:sp>
        <p:nvSpPr>
          <p:cNvPr id="49" name="Shape 49"/>
          <p:cNvSpPr txBox="1">
            <a:spLocks noGrp="1"/>
          </p:cNvSpPr>
          <p:nvPr>
            <p:ph type="subTitle" idx="1"/>
          </p:nvPr>
        </p:nvSpPr>
        <p:spPr>
          <a:xfrm>
            <a:off x="265500" y="2779466"/>
            <a:ext cx="4045200" cy="1235099"/>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0" name="Shape 50"/>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p:nvPr/>
        </p:nvSpPr>
        <p:spPr>
          <a:xfrm rot="10800000" flipH="1">
            <a:off x="0" y="0"/>
            <a:ext cx="9144000" cy="46959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54" name="Shape 54"/>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55" name="Shape 55"/>
          <p:cNvSpPr txBox="1">
            <a:spLocks noGrp="1"/>
          </p:cNvSpPr>
          <p:nvPr>
            <p:ph type="body" idx="1"/>
          </p:nvPr>
        </p:nvSpPr>
        <p:spPr>
          <a:xfrm>
            <a:off x="57150" y="4696825"/>
            <a:ext cx="8382000" cy="446700"/>
          </a:xfrm>
          <a:prstGeom prst="rect">
            <a:avLst/>
          </a:prstGeom>
        </p:spPr>
        <p:txBody>
          <a:bodyPr lIns="91425" tIns="91425" rIns="91425" bIns="91425" anchor="ctr" anchorCtr="0"/>
          <a:lstStyle>
            <a:lvl1pPr lvl="0">
              <a:lnSpc>
                <a:spcPct val="100000"/>
              </a:lnSpc>
              <a:spcBef>
                <a:spcPts val="0"/>
              </a:spcBef>
              <a:spcAft>
                <a:spcPts val="0"/>
              </a:spcAft>
              <a:buClr>
                <a:schemeClr val="lt1"/>
              </a:buClr>
              <a:buSzPct val="100000"/>
              <a:buNone/>
              <a:defRPr sz="1200">
                <a:solidFill>
                  <a:schemeClr val="lt1"/>
                </a:solidFill>
              </a:defRPr>
            </a:lvl1pPr>
          </a:lstStyle>
          <a:p>
            <a:endParaRPr/>
          </a:p>
        </p:txBody>
      </p:sp>
      <p:sp>
        <p:nvSpPr>
          <p:cNvPr id="56" name="Shape 56"/>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71900" y="738725"/>
            <a:ext cx="8222100" cy="767700"/>
          </a:xfrm>
          <a:prstGeom prst="rect">
            <a:avLst/>
          </a:prstGeom>
          <a:noFill/>
          <a:ln>
            <a:noFill/>
          </a:ln>
        </p:spPr>
        <p:txBody>
          <a:bodyPr lIns="91425" tIns="91425" rIns="91425" bIns="91425" anchor="b" anchorCtr="0"/>
          <a:lstStyle>
            <a:lvl1pPr lvl="0">
              <a:spcBef>
                <a:spcPts val="0"/>
              </a:spcBef>
              <a:buClr>
                <a:schemeClr val="lt1"/>
              </a:buClr>
              <a:buSzPct val="100000"/>
              <a:buFont typeface="Roboto"/>
              <a:buNone/>
              <a:defRPr sz="3200">
                <a:solidFill>
                  <a:schemeClr val="lt1"/>
                </a:solidFill>
                <a:latin typeface="Roboto"/>
                <a:ea typeface="Roboto"/>
                <a:cs typeface="Roboto"/>
                <a:sym typeface="Roboto"/>
              </a:defRPr>
            </a:lvl1pPr>
            <a:lvl2pPr lvl="1">
              <a:spcBef>
                <a:spcPts val="0"/>
              </a:spcBef>
              <a:buClr>
                <a:schemeClr val="lt1"/>
              </a:buClr>
              <a:buSzPct val="100000"/>
              <a:buFont typeface="Roboto"/>
              <a:buNone/>
              <a:defRPr sz="3200">
                <a:solidFill>
                  <a:schemeClr val="lt1"/>
                </a:solidFill>
                <a:latin typeface="Roboto"/>
                <a:ea typeface="Roboto"/>
                <a:cs typeface="Roboto"/>
                <a:sym typeface="Roboto"/>
              </a:defRPr>
            </a:lvl2pPr>
            <a:lvl3pPr lvl="2">
              <a:spcBef>
                <a:spcPts val="0"/>
              </a:spcBef>
              <a:buClr>
                <a:schemeClr val="lt1"/>
              </a:buClr>
              <a:buSzPct val="100000"/>
              <a:buFont typeface="Roboto"/>
              <a:buNone/>
              <a:defRPr sz="3200">
                <a:solidFill>
                  <a:schemeClr val="lt1"/>
                </a:solidFill>
                <a:latin typeface="Roboto"/>
                <a:ea typeface="Roboto"/>
                <a:cs typeface="Roboto"/>
                <a:sym typeface="Roboto"/>
              </a:defRPr>
            </a:lvl3pPr>
            <a:lvl4pPr lvl="3">
              <a:spcBef>
                <a:spcPts val="0"/>
              </a:spcBef>
              <a:buClr>
                <a:schemeClr val="lt1"/>
              </a:buClr>
              <a:buSzPct val="100000"/>
              <a:buFont typeface="Roboto"/>
              <a:buNone/>
              <a:defRPr sz="3200">
                <a:solidFill>
                  <a:schemeClr val="lt1"/>
                </a:solidFill>
                <a:latin typeface="Roboto"/>
                <a:ea typeface="Roboto"/>
                <a:cs typeface="Roboto"/>
                <a:sym typeface="Roboto"/>
              </a:defRPr>
            </a:lvl4pPr>
            <a:lvl5pPr lvl="4">
              <a:spcBef>
                <a:spcPts val="0"/>
              </a:spcBef>
              <a:buClr>
                <a:schemeClr val="lt1"/>
              </a:buClr>
              <a:buSzPct val="100000"/>
              <a:buFont typeface="Roboto"/>
              <a:buNone/>
              <a:defRPr sz="3200">
                <a:solidFill>
                  <a:schemeClr val="lt1"/>
                </a:solidFill>
                <a:latin typeface="Roboto"/>
                <a:ea typeface="Roboto"/>
                <a:cs typeface="Roboto"/>
                <a:sym typeface="Roboto"/>
              </a:defRPr>
            </a:lvl5pPr>
            <a:lvl6pPr lvl="5">
              <a:spcBef>
                <a:spcPts val="0"/>
              </a:spcBef>
              <a:buClr>
                <a:schemeClr val="lt1"/>
              </a:buClr>
              <a:buSzPct val="100000"/>
              <a:buFont typeface="Roboto"/>
              <a:buNone/>
              <a:defRPr sz="3200">
                <a:solidFill>
                  <a:schemeClr val="lt1"/>
                </a:solidFill>
                <a:latin typeface="Roboto"/>
                <a:ea typeface="Roboto"/>
                <a:cs typeface="Roboto"/>
                <a:sym typeface="Roboto"/>
              </a:defRPr>
            </a:lvl6pPr>
            <a:lvl7pPr lvl="6">
              <a:spcBef>
                <a:spcPts val="0"/>
              </a:spcBef>
              <a:buClr>
                <a:schemeClr val="lt1"/>
              </a:buClr>
              <a:buSzPct val="100000"/>
              <a:buFont typeface="Roboto"/>
              <a:buNone/>
              <a:defRPr sz="3200">
                <a:solidFill>
                  <a:schemeClr val="lt1"/>
                </a:solidFill>
                <a:latin typeface="Roboto"/>
                <a:ea typeface="Roboto"/>
                <a:cs typeface="Roboto"/>
                <a:sym typeface="Roboto"/>
              </a:defRPr>
            </a:lvl7pPr>
            <a:lvl8pPr lvl="7">
              <a:spcBef>
                <a:spcPts val="0"/>
              </a:spcBef>
              <a:buClr>
                <a:schemeClr val="lt1"/>
              </a:buClr>
              <a:buSzPct val="100000"/>
              <a:buFont typeface="Roboto"/>
              <a:buNone/>
              <a:defRPr sz="3200">
                <a:solidFill>
                  <a:schemeClr val="lt1"/>
                </a:solidFill>
                <a:latin typeface="Roboto"/>
                <a:ea typeface="Roboto"/>
                <a:cs typeface="Roboto"/>
                <a:sym typeface="Roboto"/>
              </a:defRPr>
            </a:lvl8pPr>
            <a:lvl9pPr lvl="8">
              <a:spcBef>
                <a:spcPts val="0"/>
              </a:spcBef>
              <a:buClr>
                <a:schemeClr val="lt1"/>
              </a:buClr>
              <a:buSzPct val="100000"/>
              <a:buFont typeface="Roboto"/>
              <a:buNone/>
              <a:defRPr sz="3200">
                <a:solidFill>
                  <a:schemeClr val="lt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471900" y="1919075"/>
            <a:ext cx="8222100" cy="2710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lt2"/>
              </a:buClr>
              <a:buSzPct val="100000"/>
              <a:buFont typeface="Roboto"/>
              <a:defRPr sz="1800">
                <a:solidFill>
                  <a:schemeClr val="lt2"/>
                </a:solidFill>
                <a:latin typeface="Roboto"/>
                <a:ea typeface="Roboto"/>
                <a:cs typeface="Roboto"/>
                <a:sym typeface="Roboto"/>
              </a:defRPr>
            </a:lvl1pPr>
            <a:lvl2pPr lvl="1">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2pPr>
            <a:lvl3pPr lvl="2">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3pPr>
            <a:lvl4pPr lvl="3">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4pPr>
            <a:lvl5pPr lvl="4">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5pPr>
            <a:lvl6pPr lvl="5">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6pPr>
            <a:lvl7pPr lvl="6">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7pPr>
            <a:lvl8pPr lvl="7">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8pPr>
            <a:lvl9pPr lvl="8">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523541" y="4695623"/>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png"/><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g"/><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G"/><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ctrTitle"/>
          </p:nvPr>
        </p:nvSpPr>
        <p:spPr>
          <a:xfrm>
            <a:off x="304800" y="209550"/>
            <a:ext cx="8222100" cy="933600"/>
          </a:xfrm>
          <a:prstGeom prst="rect">
            <a:avLst/>
          </a:prstGeom>
        </p:spPr>
        <p:txBody>
          <a:bodyPr lIns="91425" tIns="91425" rIns="91425" bIns="91425" anchor="b" anchorCtr="0">
            <a:noAutofit/>
          </a:bodyPr>
          <a:lstStyle/>
          <a:p>
            <a:pPr lvl="0">
              <a:spcBef>
                <a:spcPts val="0"/>
              </a:spcBef>
              <a:buNone/>
            </a:pPr>
            <a:r>
              <a:rPr lang="en" dirty="0">
                <a:solidFill>
                  <a:schemeClr val="tx1">
                    <a:lumMod val="50000"/>
                  </a:schemeClr>
                </a:solidFill>
              </a:rPr>
              <a:t>Inspiring Movement</a:t>
            </a:r>
          </a:p>
        </p:txBody>
      </p:sp>
      <p:sp>
        <p:nvSpPr>
          <p:cNvPr id="68" name="Shape 68"/>
          <p:cNvSpPr txBox="1">
            <a:spLocks noGrp="1"/>
          </p:cNvSpPr>
          <p:nvPr>
            <p:ph type="subTitle" idx="1"/>
          </p:nvPr>
        </p:nvSpPr>
        <p:spPr>
          <a:xfrm>
            <a:off x="381000" y="971550"/>
            <a:ext cx="8222100" cy="432900"/>
          </a:xfrm>
          <a:prstGeom prst="rect">
            <a:avLst/>
          </a:prstGeom>
        </p:spPr>
        <p:txBody>
          <a:bodyPr lIns="91425" tIns="91425" rIns="91425" bIns="91425" anchor="t" anchorCtr="0">
            <a:noAutofit/>
          </a:bodyPr>
          <a:lstStyle/>
          <a:p>
            <a:pPr lvl="0">
              <a:spcBef>
                <a:spcPts val="0"/>
              </a:spcBef>
              <a:buNone/>
            </a:pPr>
            <a:r>
              <a:rPr lang="en" dirty="0">
                <a:solidFill>
                  <a:schemeClr val="tx1">
                    <a:lumMod val="50000"/>
                  </a:schemeClr>
                </a:solidFill>
              </a:rPr>
              <a:t>in the CACFP office and childcare setting</a:t>
            </a:r>
          </a:p>
        </p:txBody>
      </p:sp>
      <p:pic>
        <p:nvPicPr>
          <p:cNvPr id="1026" name="Picture 2" descr="C:\Users\btenbosch\Downloads\Copy of huladancers_17038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57350"/>
            <a:ext cx="2895600" cy="273566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tenbosch\Downloads\Copy of IMG_12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657350"/>
            <a:ext cx="2735669" cy="27356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btenbosch\Documents\palm tre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209550"/>
            <a:ext cx="2362200" cy="4191000"/>
          </a:xfrm>
          <a:prstGeom prst="rect">
            <a:avLst/>
          </a:prstGeom>
          <a:noFill/>
          <a:extLst>
            <a:ext uri="{909E8E84-426E-40dd-AFC4-6F175D3DCCD1}">
              <a14:hiddenFill xmlns:a14="http://schemas.microsoft.com/office/drawing/2010/main">
                <a:solidFill>
                  <a:srgbClr val="FFFFFF"/>
                </a:solidFill>
              </a14:hiddenFill>
            </a:ext>
          </a:extLst>
        </p:spPr>
      </p:pic>
      <p:sp>
        <p:nvSpPr>
          <p:cNvPr id="7" name="Shape 68"/>
          <p:cNvSpPr txBox="1">
            <a:spLocks/>
          </p:cNvSpPr>
          <p:nvPr/>
        </p:nvSpPr>
        <p:spPr>
          <a:xfrm>
            <a:off x="304800" y="4552950"/>
            <a:ext cx="8222100" cy="4329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9pPr>
          </a:lstStyle>
          <a:p>
            <a:pPr algn="r"/>
            <a:r>
              <a:rPr lang="en-US" sz="1600" dirty="0" smtClean="0">
                <a:solidFill>
                  <a:schemeClr val="tx1">
                    <a:lumMod val="50000"/>
                  </a:schemeClr>
                </a:solidFill>
                <a:latin typeface="Lucida Calligraphy"/>
                <a:cs typeface="Lucida Calligraphy"/>
              </a:rPr>
              <a:t>Presented by Brooke ten Bosch and Julie </a:t>
            </a:r>
            <a:r>
              <a:rPr lang="en-US" sz="1600" dirty="0" err="1" smtClean="0">
                <a:solidFill>
                  <a:schemeClr val="tx1">
                    <a:lumMod val="50000"/>
                  </a:schemeClr>
                </a:solidFill>
                <a:latin typeface="Lucida Calligraphy"/>
                <a:cs typeface="Lucida Calligraphy"/>
              </a:rPr>
              <a:t>Lefko</a:t>
            </a:r>
            <a:endParaRPr lang="en" sz="1600" dirty="0">
              <a:solidFill>
                <a:schemeClr val="tx1">
                  <a:lumMod val="50000"/>
                </a:schemeClr>
              </a:solidFill>
              <a:latin typeface="Lucida Calligraphy"/>
              <a:cs typeface="Lucida Calligraph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Shape 163" descr="IMG_2497.JPG"/>
          <p:cNvPicPr preferRelativeResize="0"/>
          <p:nvPr/>
        </p:nvPicPr>
        <p:blipFill>
          <a:blip r:embed="rId3">
            <a:alphaModFix/>
          </a:blip>
          <a:stretch>
            <a:fillRect/>
          </a:stretch>
        </p:blipFill>
        <p:spPr>
          <a:xfrm>
            <a:off x="1000897" y="658025"/>
            <a:ext cx="2977526" cy="3970027"/>
          </a:xfrm>
          <a:prstGeom prst="rect">
            <a:avLst/>
          </a:prstGeom>
          <a:noFill/>
          <a:ln>
            <a:noFill/>
          </a:ln>
        </p:spPr>
      </p:pic>
      <p:pic>
        <p:nvPicPr>
          <p:cNvPr id="164" name="Shape 164" descr="soccer (1).jpg"/>
          <p:cNvPicPr preferRelativeResize="0"/>
          <p:nvPr/>
        </p:nvPicPr>
        <p:blipFill>
          <a:blip r:embed="rId4">
            <a:alphaModFix/>
          </a:blip>
          <a:stretch>
            <a:fillRect/>
          </a:stretch>
        </p:blipFill>
        <p:spPr>
          <a:xfrm>
            <a:off x="4355449" y="1353824"/>
            <a:ext cx="4112624" cy="27417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p:nvPr/>
        </p:nvSpPr>
        <p:spPr>
          <a:xfrm rot="-3686">
            <a:off x="328798" y="499569"/>
            <a:ext cx="5315403" cy="402300"/>
          </a:xfrm>
          <a:prstGeom prst="rect">
            <a:avLst/>
          </a:prstGeom>
          <a:noFill/>
          <a:ln>
            <a:noFill/>
          </a:ln>
        </p:spPr>
        <p:txBody>
          <a:bodyPr lIns="91425" tIns="91425" rIns="91425" bIns="91425" anchor="t" anchorCtr="0">
            <a:noAutofit/>
          </a:bodyPr>
          <a:lstStyle/>
          <a:p>
            <a:pPr lvl="0">
              <a:spcBef>
                <a:spcPts val="0"/>
              </a:spcBef>
              <a:buNone/>
            </a:pPr>
            <a:r>
              <a:rPr lang="en"/>
              <a:t>Preschoolers do not need overly simplistic games and activities, they can do so much more! </a:t>
            </a:r>
          </a:p>
        </p:txBody>
      </p:sp>
      <p:pic>
        <p:nvPicPr>
          <p:cNvPr id="170" name="Shape 170" descr="IMG_2463.JPG"/>
          <p:cNvPicPr preferRelativeResize="0"/>
          <p:nvPr/>
        </p:nvPicPr>
        <p:blipFill>
          <a:blip r:embed="rId3">
            <a:alphaModFix/>
          </a:blip>
          <a:stretch>
            <a:fillRect/>
          </a:stretch>
        </p:blipFill>
        <p:spPr>
          <a:xfrm>
            <a:off x="2867624" y="1225200"/>
            <a:ext cx="4678201" cy="35086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p:nvPr/>
        </p:nvSpPr>
        <p:spPr>
          <a:xfrm>
            <a:off x="1024150" y="796550"/>
            <a:ext cx="6554400" cy="764700"/>
          </a:xfrm>
          <a:prstGeom prst="rect">
            <a:avLst/>
          </a:prstGeom>
          <a:noFill/>
          <a:ln>
            <a:noFill/>
          </a:ln>
        </p:spPr>
        <p:txBody>
          <a:bodyPr lIns="91425" tIns="91425" rIns="91425" bIns="91425" anchor="t" anchorCtr="0">
            <a:noAutofit/>
          </a:bodyPr>
          <a:lstStyle/>
          <a:p>
            <a:pPr lvl="0">
              <a:spcBef>
                <a:spcPts val="0"/>
              </a:spcBef>
              <a:buNone/>
            </a:pPr>
            <a:r>
              <a:rPr lang="en"/>
              <a:t>Wellness is not only for adults, it’s for children too!</a:t>
            </a:r>
          </a:p>
        </p:txBody>
      </p:sp>
      <p:pic>
        <p:nvPicPr>
          <p:cNvPr id="176" name="Shape 176" descr="IMG_0204.JPG"/>
          <p:cNvPicPr preferRelativeResize="0"/>
          <p:nvPr/>
        </p:nvPicPr>
        <p:blipFill>
          <a:blip r:embed="rId3">
            <a:alphaModFix/>
          </a:blip>
          <a:stretch>
            <a:fillRect/>
          </a:stretch>
        </p:blipFill>
        <p:spPr>
          <a:xfrm>
            <a:off x="489248" y="1470950"/>
            <a:ext cx="3854151" cy="2929600"/>
          </a:xfrm>
          <a:prstGeom prst="rect">
            <a:avLst/>
          </a:prstGeom>
          <a:noFill/>
          <a:ln>
            <a:noFill/>
          </a:ln>
        </p:spPr>
      </p:pic>
      <p:pic>
        <p:nvPicPr>
          <p:cNvPr id="177" name="Shape 177" descr="IMG_0181.JPG"/>
          <p:cNvPicPr preferRelativeResize="0"/>
          <p:nvPr/>
        </p:nvPicPr>
        <p:blipFill>
          <a:blip r:embed="rId4">
            <a:alphaModFix/>
          </a:blip>
          <a:stretch>
            <a:fillRect/>
          </a:stretch>
        </p:blipFill>
        <p:spPr>
          <a:xfrm>
            <a:off x="4922375" y="1470950"/>
            <a:ext cx="3739851" cy="27496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p:nvPr/>
        </p:nvSpPr>
        <p:spPr>
          <a:xfrm>
            <a:off x="595275" y="535075"/>
            <a:ext cx="4844100" cy="329700"/>
          </a:xfrm>
          <a:prstGeom prst="rect">
            <a:avLst/>
          </a:prstGeom>
          <a:noFill/>
          <a:ln>
            <a:noFill/>
          </a:ln>
        </p:spPr>
        <p:txBody>
          <a:bodyPr lIns="91425" tIns="91425" rIns="91425" bIns="91425" anchor="t" anchorCtr="0">
            <a:noAutofit/>
          </a:bodyPr>
          <a:lstStyle/>
          <a:p>
            <a:pPr lvl="0" rtl="0">
              <a:spcBef>
                <a:spcPts val="0"/>
              </a:spcBef>
              <a:buNone/>
            </a:pPr>
            <a:r>
              <a:rPr lang="en" sz="1600" dirty="0"/>
              <a:t>There are many children’s yoga materials to choose from!</a:t>
            </a:r>
          </a:p>
        </p:txBody>
      </p:sp>
      <p:pic>
        <p:nvPicPr>
          <p:cNvPr id="183" name="Shape 183" descr="PP-Web-STORE-Book-1.jpg"/>
          <p:cNvPicPr preferRelativeResize="0"/>
          <p:nvPr/>
        </p:nvPicPr>
        <p:blipFill>
          <a:blip r:embed="rId3">
            <a:alphaModFix/>
          </a:blip>
          <a:stretch>
            <a:fillRect/>
          </a:stretch>
        </p:blipFill>
        <p:spPr>
          <a:xfrm>
            <a:off x="595275" y="1690900"/>
            <a:ext cx="3693900" cy="2462600"/>
          </a:xfrm>
          <a:prstGeom prst="rect">
            <a:avLst/>
          </a:prstGeom>
          <a:noFill/>
          <a:ln>
            <a:noFill/>
          </a:ln>
        </p:spPr>
      </p:pic>
      <p:pic>
        <p:nvPicPr>
          <p:cNvPr id="184" name="Shape 184" descr="Shape of Yoga.png"/>
          <p:cNvPicPr preferRelativeResize="0"/>
          <p:nvPr/>
        </p:nvPicPr>
        <p:blipFill>
          <a:blip r:embed="rId4">
            <a:alphaModFix/>
          </a:blip>
          <a:stretch>
            <a:fillRect/>
          </a:stretch>
        </p:blipFill>
        <p:spPr>
          <a:xfrm>
            <a:off x="5018255" y="1616100"/>
            <a:ext cx="3170471" cy="24625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p:nvPr/>
        </p:nvSpPr>
        <p:spPr>
          <a:xfrm>
            <a:off x="557600" y="500700"/>
            <a:ext cx="7100700" cy="569100"/>
          </a:xfrm>
          <a:prstGeom prst="rect">
            <a:avLst/>
          </a:prstGeom>
          <a:noFill/>
          <a:ln>
            <a:noFill/>
          </a:ln>
        </p:spPr>
        <p:txBody>
          <a:bodyPr lIns="91425" tIns="91425" rIns="91425" bIns="91425" anchor="t" anchorCtr="0">
            <a:noAutofit/>
          </a:bodyPr>
          <a:lstStyle/>
          <a:p>
            <a:pPr lvl="0">
              <a:spcBef>
                <a:spcPts val="0"/>
              </a:spcBef>
              <a:buNone/>
            </a:pPr>
            <a:r>
              <a:rPr lang="en" sz="1600" dirty="0"/>
              <a:t>You can also buy books where there’s physical activity while the story is being read! </a:t>
            </a:r>
          </a:p>
        </p:txBody>
      </p:sp>
      <p:pic>
        <p:nvPicPr>
          <p:cNvPr id="190" name="Shape 190" descr="daf80224439703.56339d4cbbe8a.png"/>
          <p:cNvPicPr preferRelativeResize="0"/>
          <p:nvPr/>
        </p:nvPicPr>
        <p:blipFill>
          <a:blip r:embed="rId3">
            <a:alphaModFix/>
          </a:blip>
          <a:stretch>
            <a:fillRect/>
          </a:stretch>
        </p:blipFill>
        <p:spPr>
          <a:xfrm>
            <a:off x="1194825" y="1306025"/>
            <a:ext cx="4197750" cy="2126850"/>
          </a:xfrm>
          <a:prstGeom prst="rect">
            <a:avLst/>
          </a:prstGeom>
          <a:noFill/>
          <a:ln>
            <a:noFill/>
          </a:ln>
        </p:spPr>
      </p:pic>
      <p:sp>
        <p:nvSpPr>
          <p:cNvPr id="191" name="Shape 191"/>
          <p:cNvSpPr txBox="1"/>
          <p:nvPr/>
        </p:nvSpPr>
        <p:spPr>
          <a:xfrm>
            <a:off x="1729675" y="3379700"/>
            <a:ext cx="1058400" cy="6486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192" name="Shape 192" descr="The-Squiggle.jpg"/>
          <p:cNvPicPr preferRelativeResize="0"/>
          <p:nvPr/>
        </p:nvPicPr>
        <p:blipFill>
          <a:blip r:embed="rId4">
            <a:alphaModFix/>
          </a:blip>
          <a:stretch>
            <a:fillRect/>
          </a:stretch>
        </p:blipFill>
        <p:spPr>
          <a:xfrm>
            <a:off x="6109625" y="1785100"/>
            <a:ext cx="2369949" cy="2724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p:nvPr/>
        </p:nvSpPr>
        <p:spPr>
          <a:xfrm>
            <a:off x="1447800" y="361950"/>
            <a:ext cx="5114700" cy="634500"/>
          </a:xfrm>
          <a:prstGeom prst="rect">
            <a:avLst/>
          </a:prstGeom>
          <a:noFill/>
          <a:ln>
            <a:noFill/>
          </a:ln>
        </p:spPr>
        <p:txBody>
          <a:bodyPr lIns="91425" tIns="91425" rIns="91425" bIns="91425" anchor="t" anchorCtr="0">
            <a:noAutofit/>
          </a:bodyPr>
          <a:lstStyle/>
          <a:p>
            <a:pPr lvl="0">
              <a:spcBef>
                <a:spcPts val="0"/>
              </a:spcBef>
              <a:buNone/>
            </a:pPr>
            <a:r>
              <a:rPr lang="en" sz="1600" dirty="0"/>
              <a:t>There are many different options of physical activity enhancement programs agencies can choose from! </a:t>
            </a:r>
          </a:p>
        </p:txBody>
      </p:sp>
      <p:pic>
        <p:nvPicPr>
          <p:cNvPr id="198" name="Shape 198"/>
          <p:cNvPicPr preferRelativeResize="0"/>
          <p:nvPr/>
        </p:nvPicPr>
        <p:blipFill>
          <a:blip r:embed="rId3">
            <a:alphaModFix/>
          </a:blip>
          <a:stretch>
            <a:fillRect/>
          </a:stretch>
        </p:blipFill>
        <p:spPr>
          <a:xfrm>
            <a:off x="221125" y="1318630"/>
            <a:ext cx="3649674" cy="1352524"/>
          </a:xfrm>
          <a:prstGeom prst="rect">
            <a:avLst/>
          </a:prstGeom>
          <a:noFill/>
          <a:ln>
            <a:noFill/>
          </a:ln>
        </p:spPr>
      </p:pic>
      <p:pic>
        <p:nvPicPr>
          <p:cNvPr id="199" name="Shape 199"/>
          <p:cNvPicPr preferRelativeResize="0"/>
          <p:nvPr/>
        </p:nvPicPr>
        <p:blipFill>
          <a:blip r:embed="rId4">
            <a:alphaModFix/>
          </a:blip>
          <a:stretch>
            <a:fillRect/>
          </a:stretch>
        </p:blipFill>
        <p:spPr>
          <a:xfrm>
            <a:off x="5381875" y="1190837"/>
            <a:ext cx="2857500" cy="2085975"/>
          </a:xfrm>
          <a:prstGeom prst="rect">
            <a:avLst/>
          </a:prstGeom>
          <a:noFill/>
          <a:ln>
            <a:noFill/>
          </a:ln>
        </p:spPr>
      </p:pic>
      <p:pic>
        <p:nvPicPr>
          <p:cNvPr id="200" name="Shape 200"/>
          <p:cNvPicPr preferRelativeResize="0"/>
          <p:nvPr/>
        </p:nvPicPr>
        <p:blipFill>
          <a:blip r:embed="rId5">
            <a:alphaModFix/>
          </a:blip>
          <a:stretch>
            <a:fillRect/>
          </a:stretch>
        </p:blipFill>
        <p:spPr>
          <a:xfrm>
            <a:off x="2133600" y="2952750"/>
            <a:ext cx="3145500" cy="18243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Shape 205"/>
          <p:cNvPicPr preferRelativeResize="0"/>
          <p:nvPr/>
        </p:nvPicPr>
        <p:blipFill>
          <a:blip r:embed="rId3">
            <a:alphaModFix/>
          </a:blip>
          <a:stretch>
            <a:fillRect/>
          </a:stretch>
        </p:blipFill>
        <p:spPr>
          <a:xfrm>
            <a:off x="503975" y="340137"/>
            <a:ext cx="3436599" cy="4463226"/>
          </a:xfrm>
          <a:prstGeom prst="rect">
            <a:avLst/>
          </a:prstGeom>
          <a:noFill/>
          <a:ln>
            <a:noFill/>
          </a:ln>
        </p:spPr>
      </p:pic>
      <p:pic>
        <p:nvPicPr>
          <p:cNvPr id="206" name="Shape 206"/>
          <p:cNvPicPr preferRelativeResize="0"/>
          <p:nvPr/>
        </p:nvPicPr>
        <p:blipFill>
          <a:blip r:embed="rId4">
            <a:alphaModFix/>
          </a:blip>
          <a:stretch>
            <a:fillRect/>
          </a:stretch>
        </p:blipFill>
        <p:spPr>
          <a:xfrm>
            <a:off x="4916200" y="246262"/>
            <a:ext cx="3591699" cy="4650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p:nvPr/>
        </p:nvSpPr>
        <p:spPr>
          <a:xfrm>
            <a:off x="664525" y="408700"/>
            <a:ext cx="3870600" cy="669900"/>
          </a:xfrm>
          <a:prstGeom prst="rect">
            <a:avLst/>
          </a:prstGeom>
          <a:noFill/>
          <a:ln>
            <a:noFill/>
          </a:ln>
        </p:spPr>
        <p:txBody>
          <a:bodyPr lIns="91425" tIns="91425" rIns="91425" bIns="91425" anchor="t" anchorCtr="0">
            <a:noAutofit/>
          </a:bodyPr>
          <a:lstStyle/>
          <a:p>
            <a:pPr lvl="0">
              <a:spcBef>
                <a:spcPts val="0"/>
              </a:spcBef>
              <a:buNone/>
            </a:pPr>
            <a:r>
              <a:rPr lang="en" sz="1600" dirty="0"/>
              <a:t>Encouraging physical activity at home </a:t>
            </a:r>
          </a:p>
        </p:txBody>
      </p:sp>
      <p:sp>
        <p:nvSpPr>
          <p:cNvPr id="212" name="Shape 212"/>
          <p:cNvSpPr txBox="1"/>
          <p:nvPr/>
        </p:nvSpPr>
        <p:spPr>
          <a:xfrm>
            <a:off x="838200" y="1047750"/>
            <a:ext cx="5143500" cy="2877300"/>
          </a:xfrm>
          <a:prstGeom prst="rect">
            <a:avLst/>
          </a:prstGeom>
          <a:noFill/>
          <a:ln>
            <a:noFill/>
          </a:ln>
        </p:spPr>
        <p:txBody>
          <a:bodyPr lIns="91425" tIns="91425" rIns="91425" bIns="91425" anchor="t" anchorCtr="0">
            <a:noAutofit/>
          </a:bodyPr>
          <a:lstStyle/>
          <a:p>
            <a:pPr lvl="0">
              <a:spcBef>
                <a:spcPts val="0"/>
              </a:spcBef>
              <a:buNone/>
            </a:pPr>
            <a:r>
              <a:rPr lang="en" sz="1600" dirty="0"/>
              <a:t>Physical activity is a great way for families to bond and spend time together. Families can:</a:t>
            </a:r>
          </a:p>
          <a:p>
            <a:pPr marL="457200" lvl="0" indent="-228600" rtl="0">
              <a:spcBef>
                <a:spcPts val="0"/>
              </a:spcBef>
              <a:buChar char="●"/>
            </a:pPr>
            <a:r>
              <a:rPr lang="en" sz="1600" dirty="0"/>
              <a:t>Go to the park together</a:t>
            </a:r>
          </a:p>
          <a:p>
            <a:pPr marL="457200" lvl="0" indent="-228600" rtl="0">
              <a:spcBef>
                <a:spcPts val="0"/>
              </a:spcBef>
              <a:buChar char="●"/>
            </a:pPr>
            <a:r>
              <a:rPr lang="en" sz="1600" dirty="0"/>
              <a:t>Go to a dance class</a:t>
            </a:r>
          </a:p>
          <a:p>
            <a:pPr marL="457200" lvl="0" indent="-228600" rtl="0">
              <a:spcBef>
                <a:spcPts val="0"/>
              </a:spcBef>
              <a:buChar char="●"/>
            </a:pPr>
            <a:r>
              <a:rPr lang="en" sz="1600" dirty="0"/>
              <a:t>Go on a hike</a:t>
            </a:r>
          </a:p>
          <a:p>
            <a:pPr marL="457200" lvl="0" indent="-228600" rtl="0">
              <a:spcBef>
                <a:spcPts val="0"/>
              </a:spcBef>
              <a:buChar char="●"/>
            </a:pPr>
            <a:r>
              <a:rPr lang="en" sz="1600" dirty="0"/>
              <a:t>Ride bicycles</a:t>
            </a:r>
          </a:p>
          <a:p>
            <a:pPr marL="457200" lvl="0" indent="-228600">
              <a:spcBef>
                <a:spcPts val="0"/>
              </a:spcBef>
              <a:buChar char="●"/>
            </a:pPr>
            <a:r>
              <a:rPr lang="en" sz="1600" dirty="0"/>
              <a:t>Go ice skating</a:t>
            </a:r>
          </a:p>
        </p:txBody>
      </p:sp>
      <p:pic>
        <p:nvPicPr>
          <p:cNvPr id="213" name="Shape 213"/>
          <p:cNvPicPr preferRelativeResize="0"/>
          <p:nvPr/>
        </p:nvPicPr>
        <p:blipFill>
          <a:blip r:embed="rId3">
            <a:alphaModFix/>
          </a:blip>
          <a:stretch>
            <a:fillRect/>
          </a:stretch>
        </p:blipFill>
        <p:spPr>
          <a:xfrm>
            <a:off x="3989150" y="1792275"/>
            <a:ext cx="4516800" cy="25352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p:nvPr/>
        </p:nvSpPr>
        <p:spPr>
          <a:xfrm>
            <a:off x="595274" y="535074"/>
            <a:ext cx="3595725" cy="1655676"/>
          </a:xfrm>
          <a:prstGeom prst="rect">
            <a:avLst/>
          </a:prstGeom>
          <a:noFill/>
          <a:ln>
            <a:noFill/>
          </a:ln>
        </p:spPr>
        <p:txBody>
          <a:bodyPr lIns="91425" tIns="91425" rIns="91425" bIns="91425" anchor="t" anchorCtr="0">
            <a:noAutofit/>
          </a:bodyPr>
          <a:lstStyle/>
          <a:p>
            <a:pPr lvl="0">
              <a:spcBef>
                <a:spcPts val="0"/>
              </a:spcBef>
              <a:buNone/>
            </a:pPr>
            <a:r>
              <a:rPr lang="en" sz="1600" dirty="0"/>
              <a:t>Physical activity can also be easily done in everyday activities such as: </a:t>
            </a:r>
          </a:p>
          <a:p>
            <a:pPr marL="457200" lvl="0" indent="-228600" rtl="0">
              <a:spcBef>
                <a:spcPts val="0"/>
              </a:spcBef>
              <a:buChar char="●"/>
            </a:pPr>
            <a:r>
              <a:rPr lang="en" sz="1600" dirty="0"/>
              <a:t>Chores</a:t>
            </a:r>
          </a:p>
          <a:p>
            <a:pPr marL="457200" lvl="0" indent="-228600" rtl="0">
              <a:spcBef>
                <a:spcPts val="0"/>
              </a:spcBef>
              <a:buChar char="●"/>
            </a:pPr>
            <a:r>
              <a:rPr lang="en" sz="1600" dirty="0"/>
              <a:t>Transitions</a:t>
            </a:r>
          </a:p>
          <a:p>
            <a:pPr marL="457200" lvl="0" indent="-228600" rtl="0">
              <a:spcBef>
                <a:spcPts val="0"/>
              </a:spcBef>
              <a:buChar char="●"/>
            </a:pPr>
            <a:r>
              <a:rPr lang="en" sz="1600" dirty="0"/>
              <a:t>Outings</a:t>
            </a:r>
          </a:p>
        </p:txBody>
      </p:sp>
      <p:pic>
        <p:nvPicPr>
          <p:cNvPr id="219" name="Shape 219"/>
          <p:cNvPicPr preferRelativeResize="0"/>
          <p:nvPr/>
        </p:nvPicPr>
        <p:blipFill>
          <a:blip r:embed="rId3">
            <a:alphaModFix/>
          </a:blip>
          <a:stretch>
            <a:fillRect/>
          </a:stretch>
        </p:blipFill>
        <p:spPr>
          <a:xfrm>
            <a:off x="3976375" y="1456174"/>
            <a:ext cx="4177025" cy="2944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tenbosch\Documents\blue z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85750"/>
            <a:ext cx="8153400" cy="4542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129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33350"/>
            <a:ext cx="4114800" cy="4431983"/>
          </a:xfrm>
          <a:prstGeom prst="rect">
            <a:avLst/>
          </a:prstGeom>
        </p:spPr>
        <p:txBody>
          <a:bodyPr wrap="square">
            <a:spAutoFit/>
          </a:bodyPr>
          <a:lstStyle/>
          <a:p>
            <a:r>
              <a:rPr lang="en-US" b="1" u="sng" dirty="0">
                <a:solidFill>
                  <a:schemeClr val="tx1">
                    <a:lumMod val="50000"/>
                  </a:schemeClr>
                </a:solidFill>
              </a:rPr>
              <a:t>1. Move Naturally</a:t>
            </a:r>
          </a:p>
          <a:p>
            <a:endParaRPr lang="en-US" sz="1000" dirty="0"/>
          </a:p>
          <a:p>
            <a:r>
              <a:rPr lang="en-US" sz="1000" dirty="0"/>
              <a:t>Americans burn fewer than 100 calories a day engaged in “exercise”. We can get more physical activity naturally if we live in </a:t>
            </a:r>
            <a:r>
              <a:rPr lang="en-US" sz="1000" dirty="0" err="1"/>
              <a:t>walkable</a:t>
            </a:r>
            <a:r>
              <a:rPr lang="en-US" sz="1000" dirty="0"/>
              <a:t> communities, de-convenience our homes by getting rid of power tools and grow gardens. </a:t>
            </a:r>
            <a:r>
              <a:rPr lang="en-US" sz="1200" u="sng" dirty="0"/>
              <a:t>Walking is the best activity for longevity.</a:t>
            </a:r>
          </a:p>
          <a:p>
            <a:endParaRPr lang="en-US" sz="1000" dirty="0"/>
          </a:p>
          <a:p>
            <a:r>
              <a:rPr lang="en-US" dirty="0"/>
              <a:t>2. Know your Purpose</a:t>
            </a:r>
          </a:p>
          <a:p>
            <a:endParaRPr lang="en-US" sz="1000" dirty="0"/>
          </a:p>
          <a:p>
            <a:r>
              <a:rPr lang="en-US" sz="1000" dirty="0"/>
              <a:t>People who know why they wake up in the morning live up to seven years longer than those who don’t. Know your values, passions and talents–and how to share them on a regular basis.</a:t>
            </a:r>
          </a:p>
          <a:p>
            <a:endParaRPr lang="en-US" sz="1000" dirty="0"/>
          </a:p>
          <a:p>
            <a:r>
              <a:rPr lang="en-US" dirty="0"/>
              <a:t>3. Down Shift</a:t>
            </a:r>
          </a:p>
          <a:p>
            <a:endParaRPr lang="en-US" sz="1000" dirty="0"/>
          </a:p>
          <a:p>
            <a:r>
              <a:rPr lang="en-US" sz="1000" dirty="0"/>
              <a:t>Chronic inflammation caused by stress is related to every major, age-related disease. To reverse inflammation, find time each day to meditate, nap, pray or enjoy a happy hour.</a:t>
            </a:r>
          </a:p>
          <a:p>
            <a:endParaRPr lang="en-US" dirty="0"/>
          </a:p>
          <a:p>
            <a:r>
              <a:rPr lang="en-US" dirty="0"/>
              <a:t>4. 80% Rule</a:t>
            </a:r>
          </a:p>
          <a:p>
            <a:endParaRPr lang="en-US" sz="1000" dirty="0"/>
          </a:p>
          <a:p>
            <a:r>
              <a:rPr lang="en-US" sz="1000" dirty="0"/>
              <a:t>Cut 20% of your calories with evidence based practices: eat a big breakfast, eat with your family, remove the TV from your dining area and say pre-meal expressions of appreciation.</a:t>
            </a:r>
          </a:p>
          <a:p>
            <a:endParaRPr lang="en-US" sz="1000" dirty="0"/>
          </a:p>
          <a:p>
            <a:endParaRPr lang="en-US" sz="1200" dirty="0"/>
          </a:p>
        </p:txBody>
      </p:sp>
      <p:sp>
        <p:nvSpPr>
          <p:cNvPr id="3" name="Rectangle 2"/>
          <p:cNvSpPr/>
          <p:nvPr/>
        </p:nvSpPr>
        <p:spPr>
          <a:xfrm>
            <a:off x="4572000" y="133350"/>
            <a:ext cx="4572000" cy="4832092"/>
          </a:xfrm>
          <a:prstGeom prst="rect">
            <a:avLst/>
          </a:prstGeom>
        </p:spPr>
        <p:txBody>
          <a:bodyPr>
            <a:spAutoFit/>
          </a:bodyPr>
          <a:lstStyle/>
          <a:p>
            <a:r>
              <a:rPr lang="en-US" dirty="0"/>
              <a:t>5. Plant Slant</a:t>
            </a:r>
          </a:p>
          <a:p>
            <a:endParaRPr lang="en-US" sz="1000" dirty="0"/>
          </a:p>
          <a:p>
            <a:r>
              <a:rPr lang="en-US" sz="1000" dirty="0"/>
              <a:t>Eat mostly a plant-based diet heavy on beans, nuts and green plants. Eat meat in small portions (the size of a deck of cards) fewer than twice weekly.</a:t>
            </a:r>
          </a:p>
          <a:p>
            <a:endParaRPr lang="en-US" sz="1000" dirty="0" smtClean="0"/>
          </a:p>
          <a:p>
            <a:r>
              <a:rPr lang="en-US" dirty="0" smtClean="0"/>
              <a:t>6</a:t>
            </a:r>
            <a:r>
              <a:rPr lang="en-US" dirty="0"/>
              <a:t>. Wine at 5</a:t>
            </a:r>
          </a:p>
          <a:p>
            <a:endParaRPr lang="en-US" sz="1000" dirty="0"/>
          </a:p>
          <a:p>
            <a:r>
              <a:rPr lang="en-US" sz="1000" dirty="0" smtClean="0"/>
              <a:t>Two </a:t>
            </a:r>
            <a:r>
              <a:rPr lang="en-US" sz="1000" dirty="0"/>
              <a:t>glasses of wine daily will add years to your life, especially when consumed during a plant-based meal.</a:t>
            </a:r>
          </a:p>
          <a:p>
            <a:endParaRPr lang="en-US" dirty="0"/>
          </a:p>
          <a:p>
            <a:r>
              <a:rPr lang="en-US" dirty="0"/>
              <a:t>7. Family First</a:t>
            </a:r>
          </a:p>
          <a:p>
            <a:endParaRPr lang="en-US" sz="1000" dirty="0"/>
          </a:p>
          <a:p>
            <a:r>
              <a:rPr lang="en-US" sz="1000" dirty="0"/>
              <a:t>Living in a thriving family is worth a half a dozen extra years of life expectancy. Invest time in your kids, nurture a monogamous relationship and keep your aging parents nearby.</a:t>
            </a:r>
          </a:p>
          <a:p>
            <a:endParaRPr lang="en-US" sz="1000" dirty="0"/>
          </a:p>
          <a:p>
            <a:r>
              <a:rPr lang="en-US" dirty="0"/>
              <a:t>8. Belong</a:t>
            </a:r>
          </a:p>
          <a:p>
            <a:endParaRPr lang="en-US" sz="1000" dirty="0"/>
          </a:p>
          <a:p>
            <a:r>
              <a:rPr lang="en-US" sz="1000" dirty="0"/>
              <a:t>Recommit, reconnect or explore a new faith-based community. It doesn’t matter if you’re Christian, Jewish, Muslim or Buddhist. People who show up to their faith community four times a month live an extra 4-14 years.</a:t>
            </a:r>
          </a:p>
          <a:p>
            <a:endParaRPr lang="en-US" dirty="0"/>
          </a:p>
          <a:p>
            <a:r>
              <a:rPr lang="en-US" dirty="0"/>
              <a:t>9. Right Tribe</a:t>
            </a:r>
          </a:p>
          <a:p>
            <a:endParaRPr lang="en-US" sz="1000" dirty="0"/>
          </a:p>
          <a:p>
            <a:r>
              <a:rPr lang="en-US" sz="1000" dirty="0"/>
              <a:t>Your friends have a long-term and measure impact on your health and longevity. Taking stock in who your friends are and expanding your social circle to include healthy-minded, supportive people might be the most powerful thing you can do to add years to your life.</a:t>
            </a:r>
            <a:endParaRPr lang="en-US" sz="1000" dirty="0"/>
          </a:p>
        </p:txBody>
      </p:sp>
      <p:sp>
        <p:nvSpPr>
          <p:cNvPr id="4" name="Shape 68"/>
          <p:cNvSpPr txBox="1">
            <a:spLocks/>
          </p:cNvSpPr>
          <p:nvPr/>
        </p:nvSpPr>
        <p:spPr>
          <a:xfrm>
            <a:off x="76200" y="4324350"/>
            <a:ext cx="4343400" cy="4329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ct val="100000"/>
              <a:buFont typeface="Roboto"/>
              <a:buNone/>
              <a:defRPr sz="1800" b="0" i="0" u="none" strike="noStrike" cap="none">
                <a:solidFill>
                  <a:schemeClr val="lt1"/>
                </a:solidFill>
                <a:latin typeface="Roboto"/>
                <a:ea typeface="Roboto"/>
                <a:cs typeface="Roboto"/>
                <a:sym typeface="Roboto"/>
              </a:defRPr>
            </a:lvl9pPr>
          </a:lstStyle>
          <a:p>
            <a:r>
              <a:rPr lang="en-US" sz="2400" b="1" dirty="0" smtClean="0">
                <a:solidFill>
                  <a:schemeClr val="tx1">
                    <a:lumMod val="50000"/>
                  </a:schemeClr>
                </a:solidFill>
                <a:latin typeface="Lucida Calligraphy"/>
                <a:cs typeface="Lucida Calligraphy"/>
              </a:rPr>
              <a:t>Blue Zone Characteristics</a:t>
            </a:r>
            <a:endParaRPr lang="en" sz="2400" b="1" dirty="0">
              <a:solidFill>
                <a:schemeClr val="tx1">
                  <a:lumMod val="50000"/>
                </a:schemeClr>
              </a:solidFill>
              <a:latin typeface="Lucida Calligraphy"/>
              <a:cs typeface="Lucida Calligraphy"/>
            </a:endParaRPr>
          </a:p>
        </p:txBody>
      </p:sp>
    </p:spTree>
    <p:extLst>
      <p:ext uri="{BB962C8B-B14F-4D97-AF65-F5344CB8AC3E}">
        <p14:creationId xmlns:p14="http://schemas.microsoft.com/office/powerpoint/2010/main" val="797277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247"/>
          <p:cNvPicPr preferRelativeResize="0"/>
          <p:nvPr/>
        </p:nvPicPr>
        <p:blipFill>
          <a:blip r:embed="rId2">
            <a:alphaModFix/>
          </a:blip>
          <a:stretch>
            <a:fillRect/>
          </a:stretch>
        </p:blipFill>
        <p:spPr>
          <a:xfrm>
            <a:off x="5410200" y="3028950"/>
            <a:ext cx="3514024" cy="1914726"/>
          </a:xfrm>
          <a:prstGeom prst="rect">
            <a:avLst/>
          </a:prstGeom>
          <a:noFill/>
          <a:ln>
            <a:noFill/>
          </a:ln>
        </p:spPr>
      </p:pic>
      <p:pic>
        <p:nvPicPr>
          <p:cNvPr id="3" name="Picture 2" descr="20150410_152808.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85750"/>
            <a:ext cx="2819400" cy="4605866"/>
          </a:xfrm>
          <a:prstGeom prst="rect">
            <a:avLst/>
          </a:prstGeom>
        </p:spPr>
      </p:pic>
      <p:pic>
        <p:nvPicPr>
          <p:cNvPr id="4" name="Picture 3" descr="may 2015 0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133350"/>
            <a:ext cx="3886200" cy="2800350"/>
          </a:xfrm>
          <a:prstGeom prst="rect">
            <a:avLst/>
          </a:prstGeom>
        </p:spPr>
      </p:pic>
    </p:spTree>
    <p:extLst>
      <p:ext uri="{BB962C8B-B14F-4D97-AF65-F5344CB8AC3E}">
        <p14:creationId xmlns:p14="http://schemas.microsoft.com/office/powerpoint/2010/main" val="2015916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p:nvPr/>
        </p:nvSpPr>
        <p:spPr>
          <a:xfrm>
            <a:off x="595275" y="535075"/>
            <a:ext cx="5480700" cy="427500"/>
          </a:xfrm>
          <a:prstGeom prst="rect">
            <a:avLst/>
          </a:prstGeom>
          <a:noFill/>
          <a:ln>
            <a:noFill/>
          </a:ln>
        </p:spPr>
        <p:txBody>
          <a:bodyPr lIns="91425" tIns="91425" rIns="91425" bIns="91425" anchor="t" anchorCtr="0">
            <a:noAutofit/>
          </a:bodyPr>
          <a:lstStyle/>
          <a:p>
            <a:pPr lvl="0">
              <a:spcBef>
                <a:spcPts val="0"/>
              </a:spcBef>
              <a:buNone/>
            </a:pPr>
            <a:r>
              <a:rPr lang="en" sz="1600" dirty="0"/>
              <a:t>What does physical activity look like with preschoolers?</a:t>
            </a:r>
          </a:p>
        </p:txBody>
      </p:sp>
      <p:sp>
        <p:nvSpPr>
          <p:cNvPr id="127" name="Shape 127"/>
          <p:cNvSpPr txBox="1"/>
          <p:nvPr/>
        </p:nvSpPr>
        <p:spPr>
          <a:xfrm>
            <a:off x="1915300" y="2058800"/>
            <a:ext cx="2554500" cy="3171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128" name="Shape 128" descr="IMG_1283.JPG"/>
          <p:cNvPicPr preferRelativeResize="0"/>
          <p:nvPr/>
        </p:nvPicPr>
        <p:blipFill>
          <a:blip r:embed="rId3">
            <a:alphaModFix/>
          </a:blip>
          <a:stretch>
            <a:fillRect/>
          </a:stretch>
        </p:blipFill>
        <p:spPr>
          <a:xfrm>
            <a:off x="595274" y="1140575"/>
            <a:ext cx="3612397" cy="3612397"/>
          </a:xfrm>
          <a:prstGeom prst="rect">
            <a:avLst/>
          </a:prstGeom>
          <a:noFill/>
          <a:ln>
            <a:noFill/>
          </a:ln>
        </p:spPr>
      </p:pic>
      <p:pic>
        <p:nvPicPr>
          <p:cNvPr id="129" name="Shape 129" descr="IMG_2521.JPG"/>
          <p:cNvPicPr preferRelativeResize="0"/>
          <p:nvPr/>
        </p:nvPicPr>
        <p:blipFill>
          <a:blip r:embed="rId4">
            <a:alphaModFix/>
          </a:blip>
          <a:stretch>
            <a:fillRect/>
          </a:stretch>
        </p:blipFill>
        <p:spPr>
          <a:xfrm>
            <a:off x="4800600" y="1428750"/>
            <a:ext cx="3825976" cy="27676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p:nvPr/>
        </p:nvSpPr>
        <p:spPr>
          <a:xfrm>
            <a:off x="349175" y="332500"/>
            <a:ext cx="6492300" cy="866400"/>
          </a:xfrm>
          <a:prstGeom prst="rect">
            <a:avLst/>
          </a:prstGeom>
          <a:noFill/>
          <a:ln>
            <a:noFill/>
          </a:ln>
        </p:spPr>
        <p:txBody>
          <a:bodyPr lIns="91425" tIns="91425" rIns="91425" bIns="91425" anchor="ctr" anchorCtr="0">
            <a:noAutofit/>
          </a:bodyPr>
          <a:lstStyle/>
          <a:p>
            <a:pPr lvl="0" rtl="0">
              <a:spcBef>
                <a:spcPts val="0"/>
              </a:spcBef>
              <a:buNone/>
            </a:pPr>
            <a:r>
              <a:rPr lang="en" sz="1600" dirty="0"/>
              <a:t>What does physical activity look like with toddlers?</a:t>
            </a:r>
          </a:p>
        </p:txBody>
      </p:sp>
      <p:pic>
        <p:nvPicPr>
          <p:cNvPr id="135" name="Shape 135"/>
          <p:cNvPicPr preferRelativeResize="0"/>
          <p:nvPr/>
        </p:nvPicPr>
        <p:blipFill>
          <a:blip r:embed="rId3">
            <a:alphaModFix/>
          </a:blip>
          <a:stretch>
            <a:fillRect/>
          </a:stretch>
        </p:blipFill>
        <p:spPr>
          <a:xfrm>
            <a:off x="500624" y="1310324"/>
            <a:ext cx="3766575" cy="2861626"/>
          </a:xfrm>
          <a:prstGeom prst="rect">
            <a:avLst/>
          </a:prstGeom>
          <a:noFill/>
          <a:ln>
            <a:noFill/>
          </a:ln>
        </p:spPr>
      </p:pic>
      <p:pic>
        <p:nvPicPr>
          <p:cNvPr id="136" name="Shape 136"/>
          <p:cNvPicPr preferRelativeResize="0"/>
          <p:nvPr/>
        </p:nvPicPr>
        <p:blipFill>
          <a:blip r:embed="rId4">
            <a:alphaModFix/>
          </a:blip>
          <a:stretch>
            <a:fillRect/>
          </a:stretch>
        </p:blipFill>
        <p:spPr>
          <a:xfrm>
            <a:off x="5018500" y="1391724"/>
            <a:ext cx="3439700" cy="2475426"/>
          </a:xfrm>
          <a:prstGeom prst="rect">
            <a:avLst/>
          </a:prstGeom>
          <a:noFill/>
          <a:ln>
            <a:noFill/>
          </a:ln>
        </p:spPr>
      </p:pic>
      <p:sp>
        <p:nvSpPr>
          <p:cNvPr id="137" name="Shape 137"/>
          <p:cNvSpPr txBox="1"/>
          <p:nvPr/>
        </p:nvSpPr>
        <p:spPr>
          <a:xfrm>
            <a:off x="4419600" y="4480125"/>
            <a:ext cx="4038600" cy="317400"/>
          </a:xfrm>
          <a:prstGeom prst="rect">
            <a:avLst/>
          </a:prstGeom>
          <a:noFill/>
          <a:ln>
            <a:noFill/>
          </a:ln>
        </p:spPr>
        <p:txBody>
          <a:bodyPr lIns="91425" tIns="91425" rIns="91425" bIns="91425" anchor="t" anchorCtr="0">
            <a:noAutofit/>
          </a:bodyPr>
          <a:lstStyle/>
          <a:p>
            <a:pPr lvl="0">
              <a:spcBef>
                <a:spcPts val="0"/>
              </a:spcBef>
              <a:buNone/>
            </a:pPr>
            <a:r>
              <a:rPr lang="en"/>
              <a:t>*Pictures from CAP Madera- Migrant Delegate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p:nvPr/>
        </p:nvSpPr>
        <p:spPr>
          <a:xfrm>
            <a:off x="914400" y="361950"/>
            <a:ext cx="3999300" cy="740400"/>
          </a:xfrm>
          <a:prstGeom prst="rect">
            <a:avLst/>
          </a:prstGeom>
          <a:noFill/>
          <a:ln>
            <a:noFill/>
          </a:ln>
        </p:spPr>
        <p:txBody>
          <a:bodyPr lIns="91425" tIns="91425" rIns="91425" bIns="91425" anchor="t" anchorCtr="0">
            <a:noAutofit/>
          </a:bodyPr>
          <a:lstStyle/>
          <a:p>
            <a:pPr lvl="0">
              <a:spcBef>
                <a:spcPts val="0"/>
              </a:spcBef>
              <a:buNone/>
            </a:pPr>
            <a:r>
              <a:rPr lang="en" dirty="0"/>
              <a:t>DIY!</a:t>
            </a:r>
          </a:p>
          <a:p>
            <a:pPr lvl="0">
              <a:spcBef>
                <a:spcPts val="0"/>
              </a:spcBef>
              <a:buNone/>
            </a:pPr>
            <a:endParaRPr dirty="0"/>
          </a:p>
          <a:p>
            <a:pPr lvl="0">
              <a:spcBef>
                <a:spcPts val="0"/>
              </a:spcBef>
              <a:buNone/>
            </a:pPr>
            <a:r>
              <a:rPr lang="en" dirty="0"/>
              <a:t>Having fun, engaging physical activity does not need to be expensive. You can create great games and activities from simple materials such as: </a:t>
            </a:r>
          </a:p>
          <a:p>
            <a:pPr marL="457200" lvl="0" indent="-228600" rtl="0">
              <a:spcBef>
                <a:spcPts val="0"/>
              </a:spcBef>
              <a:buChar char="●"/>
            </a:pPr>
            <a:r>
              <a:rPr lang="en" dirty="0"/>
              <a:t>Yarn</a:t>
            </a:r>
          </a:p>
          <a:p>
            <a:pPr marL="457200" lvl="0" indent="-228600" rtl="0">
              <a:spcBef>
                <a:spcPts val="0"/>
              </a:spcBef>
              <a:buChar char="●"/>
            </a:pPr>
            <a:r>
              <a:rPr lang="en" dirty="0"/>
              <a:t>Sponges</a:t>
            </a:r>
          </a:p>
          <a:p>
            <a:pPr marL="457200" lvl="0" indent="-228600" rtl="0">
              <a:spcBef>
                <a:spcPts val="0"/>
              </a:spcBef>
              <a:buChar char="●"/>
            </a:pPr>
            <a:r>
              <a:rPr lang="en" dirty="0"/>
              <a:t>Washclothes</a:t>
            </a:r>
          </a:p>
          <a:p>
            <a:pPr marL="457200" lvl="0" indent="-228600">
              <a:spcBef>
                <a:spcPts val="0"/>
              </a:spcBef>
              <a:buChar char="●"/>
            </a:pPr>
            <a:r>
              <a:rPr lang="en" dirty="0"/>
              <a:t>Streamers</a:t>
            </a:r>
          </a:p>
        </p:txBody>
      </p:sp>
      <p:pic>
        <p:nvPicPr>
          <p:cNvPr id="143" name="Shape 143"/>
          <p:cNvPicPr preferRelativeResize="0"/>
          <p:nvPr/>
        </p:nvPicPr>
        <p:blipFill>
          <a:blip r:embed="rId3">
            <a:alphaModFix/>
          </a:blip>
          <a:stretch>
            <a:fillRect/>
          </a:stretch>
        </p:blipFill>
        <p:spPr>
          <a:xfrm>
            <a:off x="5547300" y="400175"/>
            <a:ext cx="3131675" cy="2348774"/>
          </a:xfrm>
          <a:prstGeom prst="rect">
            <a:avLst/>
          </a:prstGeom>
          <a:noFill/>
          <a:ln>
            <a:noFill/>
          </a:ln>
        </p:spPr>
      </p:pic>
      <p:pic>
        <p:nvPicPr>
          <p:cNvPr id="144" name="Shape 144"/>
          <p:cNvPicPr preferRelativeResize="0"/>
          <p:nvPr/>
        </p:nvPicPr>
        <p:blipFill>
          <a:blip r:embed="rId4">
            <a:alphaModFix/>
          </a:blip>
          <a:stretch>
            <a:fillRect/>
          </a:stretch>
        </p:blipFill>
        <p:spPr>
          <a:xfrm>
            <a:off x="1828800" y="2724150"/>
            <a:ext cx="3352800" cy="2209800"/>
          </a:xfrm>
          <a:prstGeom prst="rect">
            <a:avLst/>
          </a:prstGeom>
          <a:noFill/>
          <a:ln>
            <a:noFill/>
          </a:ln>
        </p:spPr>
      </p:pic>
      <p:sp>
        <p:nvSpPr>
          <p:cNvPr id="145" name="Shape 145"/>
          <p:cNvSpPr txBox="1"/>
          <p:nvPr/>
        </p:nvSpPr>
        <p:spPr>
          <a:xfrm>
            <a:off x="5638800" y="4400550"/>
            <a:ext cx="3259200" cy="480600"/>
          </a:xfrm>
          <a:prstGeom prst="rect">
            <a:avLst/>
          </a:prstGeom>
          <a:noFill/>
          <a:ln>
            <a:noFill/>
          </a:ln>
        </p:spPr>
        <p:txBody>
          <a:bodyPr lIns="91425" tIns="91425" rIns="91425" bIns="91425" anchor="t" anchorCtr="0">
            <a:noAutofit/>
          </a:bodyPr>
          <a:lstStyle/>
          <a:p>
            <a:pPr lvl="0">
              <a:spcBef>
                <a:spcPts val="0"/>
              </a:spcBef>
              <a:buNone/>
            </a:pPr>
            <a:r>
              <a:rPr lang="en" dirty="0"/>
              <a:t>*Pictures from CAP Madera- Migrant Delegate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p:nvPr/>
        </p:nvSpPr>
        <p:spPr>
          <a:xfrm>
            <a:off x="762000" y="438150"/>
            <a:ext cx="4018200" cy="488400"/>
          </a:xfrm>
          <a:prstGeom prst="rect">
            <a:avLst/>
          </a:prstGeom>
          <a:noFill/>
          <a:ln>
            <a:noFill/>
          </a:ln>
        </p:spPr>
        <p:txBody>
          <a:bodyPr lIns="91425" tIns="91425" rIns="91425" bIns="91425" anchor="t" anchorCtr="0">
            <a:noAutofit/>
          </a:bodyPr>
          <a:lstStyle/>
          <a:p>
            <a:pPr lvl="0">
              <a:spcBef>
                <a:spcPts val="0"/>
              </a:spcBef>
              <a:buNone/>
            </a:pPr>
            <a:r>
              <a:rPr lang="en" sz="1600" dirty="0"/>
              <a:t>Art and food activities can stem into PA</a:t>
            </a:r>
          </a:p>
        </p:txBody>
      </p:sp>
      <p:pic>
        <p:nvPicPr>
          <p:cNvPr id="151" name="Shape 151" descr="IMG_2579.JPG"/>
          <p:cNvPicPr preferRelativeResize="0"/>
          <p:nvPr/>
        </p:nvPicPr>
        <p:blipFill>
          <a:blip r:embed="rId3">
            <a:alphaModFix/>
          </a:blip>
          <a:stretch>
            <a:fillRect/>
          </a:stretch>
        </p:blipFill>
        <p:spPr>
          <a:xfrm>
            <a:off x="855425" y="1437600"/>
            <a:ext cx="3669046" cy="2751772"/>
          </a:xfrm>
          <a:prstGeom prst="rect">
            <a:avLst/>
          </a:prstGeom>
          <a:noFill/>
          <a:ln>
            <a:noFill/>
          </a:ln>
        </p:spPr>
      </p:pic>
      <p:pic>
        <p:nvPicPr>
          <p:cNvPr id="152" name="Shape 152" descr="IMG_2610.JPG"/>
          <p:cNvPicPr preferRelativeResize="0"/>
          <p:nvPr/>
        </p:nvPicPr>
        <p:blipFill>
          <a:blip r:embed="rId4">
            <a:alphaModFix/>
          </a:blip>
          <a:stretch>
            <a:fillRect/>
          </a:stretch>
        </p:blipFill>
        <p:spPr>
          <a:xfrm>
            <a:off x="5000924" y="1311449"/>
            <a:ext cx="3734848" cy="28011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Shape 157" descr="IMG_2871.JPG"/>
          <p:cNvPicPr preferRelativeResize="0"/>
          <p:nvPr/>
        </p:nvPicPr>
        <p:blipFill>
          <a:blip r:embed="rId3">
            <a:alphaModFix/>
          </a:blip>
          <a:stretch>
            <a:fillRect/>
          </a:stretch>
        </p:blipFill>
        <p:spPr>
          <a:xfrm>
            <a:off x="4641474" y="1359874"/>
            <a:ext cx="3787276" cy="2840451"/>
          </a:xfrm>
          <a:prstGeom prst="rect">
            <a:avLst/>
          </a:prstGeom>
          <a:noFill/>
          <a:ln>
            <a:noFill/>
          </a:ln>
        </p:spPr>
      </p:pic>
      <p:pic>
        <p:nvPicPr>
          <p:cNvPr id="158" name="Shape 158" descr="IMG_2866.JPG"/>
          <p:cNvPicPr preferRelativeResize="0"/>
          <p:nvPr/>
        </p:nvPicPr>
        <p:blipFill>
          <a:blip r:embed="rId4">
            <a:alphaModFix/>
          </a:blip>
          <a:stretch>
            <a:fillRect/>
          </a:stretch>
        </p:blipFill>
        <p:spPr>
          <a:xfrm>
            <a:off x="537399" y="1282225"/>
            <a:ext cx="3701947" cy="2776448"/>
          </a:xfrm>
          <a:prstGeom prst="rect">
            <a:avLst/>
          </a:prstGeom>
          <a:noFill/>
          <a:ln>
            <a:noFill/>
          </a:ln>
        </p:spPr>
      </p:pic>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TotalTime>
  <Words>1595</Words>
  <Application>Microsoft Macintosh PowerPoint</Application>
  <PresentationFormat>On-screen Show (16:9)</PresentationFormat>
  <Paragraphs>105</Paragraphs>
  <Slides>18</Slides>
  <Notes>16</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18</vt:i4>
      </vt:variant>
    </vt:vector>
  </HeadingPairs>
  <TitlesOfParts>
    <vt:vector size="20" baseType="lpstr">
      <vt:lpstr>Roboto</vt:lpstr>
      <vt:lpstr>material</vt:lpstr>
      <vt:lpstr>Inspiring Movement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Inspiring Movement</dc:title>
  <cp:lastModifiedBy>Richard ten Bosch</cp:lastModifiedBy>
  <cp:revision>16</cp:revision>
  <dcterms:modified xsi:type="dcterms:W3CDTF">2016-10-10T15:19:48Z</dcterms:modified>
</cp:coreProperties>
</file>