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62" r:id="rId3"/>
    <p:sldId id="370" r:id="rId4"/>
    <p:sldId id="297" r:id="rId5"/>
    <p:sldId id="272" r:id="rId6"/>
    <p:sldId id="322" r:id="rId7"/>
    <p:sldId id="275" r:id="rId8"/>
    <p:sldId id="277" r:id="rId9"/>
    <p:sldId id="314" r:id="rId10"/>
    <p:sldId id="286" r:id="rId11"/>
    <p:sldId id="296" r:id="rId12"/>
    <p:sldId id="287" r:id="rId13"/>
    <p:sldId id="288" r:id="rId14"/>
    <p:sldId id="289" r:id="rId15"/>
    <p:sldId id="293" r:id="rId16"/>
    <p:sldId id="294" r:id="rId17"/>
    <p:sldId id="260" r:id="rId18"/>
    <p:sldId id="324" r:id="rId19"/>
    <p:sldId id="335" r:id="rId20"/>
    <p:sldId id="331" r:id="rId21"/>
    <p:sldId id="274" r:id="rId22"/>
    <p:sldId id="362" r:id="rId23"/>
    <p:sldId id="302" r:id="rId24"/>
    <p:sldId id="305" r:id="rId25"/>
    <p:sldId id="352" r:id="rId26"/>
    <p:sldId id="263" r:id="rId27"/>
    <p:sldId id="364" r:id="rId28"/>
    <p:sldId id="363" r:id="rId29"/>
    <p:sldId id="368" r:id="rId30"/>
    <p:sldId id="369" r:id="rId31"/>
    <p:sldId id="303" r:id="rId32"/>
    <p:sldId id="307" r:id="rId33"/>
    <p:sldId id="311" r:id="rId34"/>
    <p:sldId id="309" r:id="rId35"/>
    <p:sldId id="333" r:id="rId36"/>
    <p:sldId id="312" r:id="rId37"/>
    <p:sldId id="374" r:id="rId38"/>
    <p:sldId id="330" r:id="rId39"/>
    <p:sldId id="283" r:id="rId40"/>
    <p:sldId id="350" r:id="rId41"/>
    <p:sldId id="358" r:id="rId42"/>
    <p:sldId id="351" r:id="rId43"/>
    <p:sldId id="357" r:id="rId44"/>
    <p:sldId id="356" r:id="rId45"/>
    <p:sldId id="355" r:id="rId46"/>
    <p:sldId id="336" r:id="rId47"/>
    <p:sldId id="327" r:id="rId48"/>
    <p:sldId id="328" r:id="rId49"/>
    <p:sldId id="329" r:id="rId5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6EAF"/>
    <a:srgbClr val="ABCB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87626" autoAdjust="0"/>
  </p:normalViewPr>
  <p:slideViewPr>
    <p:cSldViewPr snapToGrid="0" snapToObjects="1">
      <p:cViewPr>
        <p:scale>
          <a:sx n="60" d="100"/>
          <a:sy n="60" d="100"/>
        </p:scale>
        <p:origin x="-922" y="34"/>
      </p:cViewPr>
      <p:guideLst>
        <p:guide orient="horz" pos="2160"/>
        <p:guide pos="2880"/>
      </p:guideLst>
    </p:cSldViewPr>
  </p:slideViewPr>
  <p:notesTextViewPr>
    <p:cViewPr>
      <p:scale>
        <a:sx n="100" d="100"/>
        <a:sy n="100" d="100"/>
      </p:scale>
      <p:origin x="0" y="0"/>
    </p:cViewPr>
  </p:notesTextViewPr>
  <p:sorterViewPr>
    <p:cViewPr>
      <p:scale>
        <a:sx n="38" d="100"/>
        <a:sy n="38" d="100"/>
      </p:scale>
      <p:origin x="0" y="86"/>
    </p:cViewPr>
  </p:sorterViewPr>
  <p:notesViewPr>
    <p:cSldViewPr snapToGrid="0" snapToObjects="1">
      <p:cViewPr varScale="1">
        <p:scale>
          <a:sx n="99" d="100"/>
          <a:sy n="99" d="100"/>
        </p:scale>
        <p:origin x="-3528"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8F90BE7B-F7E9-4BF2-9F92-F63681CA10CE}" type="datetimeFigureOut">
              <a:rPr lang="en-US" smtClean="0"/>
              <a:t>10/24/2017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2B003C85-CEB5-44D6-89DD-C633F63ADEF2}" type="slidenum">
              <a:rPr lang="en-US" smtClean="0"/>
              <a:t>‹#›</a:t>
            </a:fld>
            <a:endParaRPr lang="en-US"/>
          </a:p>
        </p:txBody>
      </p:sp>
    </p:spTree>
    <p:extLst>
      <p:ext uri="{BB962C8B-B14F-4D97-AF65-F5344CB8AC3E}">
        <p14:creationId xmlns:p14="http://schemas.microsoft.com/office/powerpoint/2010/main" val="922788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hatscooking.fns.usda.gov/"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hatscooking.fns.usda.gov/es/search/solr-resul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204">
              <a:defRPr/>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003C85-CEB5-44D6-89DD-C633F63ADEF2}" type="slidenum">
              <a:rPr lang="en-US" smtClean="0"/>
              <a:t>1</a:t>
            </a:fld>
            <a:endParaRPr lang="en-US"/>
          </a:p>
        </p:txBody>
      </p:sp>
    </p:spTree>
    <p:extLst>
      <p:ext uri="{BB962C8B-B14F-4D97-AF65-F5344CB8AC3E}">
        <p14:creationId xmlns:p14="http://schemas.microsoft.com/office/powerpoint/2010/main" val="396283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AC4EBCD-A1A8-430F-BE8C-D90EB83153F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6326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E5C35-4BC5-46B4-8B83-2303A10FB66B}" type="slidenum">
              <a:rPr lang="en-US" smtClean="0"/>
              <a:pPr/>
              <a:t>11</a:t>
            </a:fld>
            <a:endParaRPr lang="en-US" dirty="0"/>
          </a:p>
        </p:txBody>
      </p:sp>
    </p:spTree>
    <p:extLst>
      <p:ext uri="{BB962C8B-B14F-4D97-AF65-F5344CB8AC3E}">
        <p14:creationId xmlns:p14="http://schemas.microsoft.com/office/powerpoint/2010/main" val="1803512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696913"/>
            <a:ext cx="2919412" cy="2189162"/>
          </a:xfrm>
        </p:spPr>
      </p:sp>
      <p:sp>
        <p:nvSpPr>
          <p:cNvPr id="3" name="Notes Placeholder 2"/>
          <p:cNvSpPr>
            <a:spLocks noGrp="1"/>
          </p:cNvSpPr>
          <p:nvPr>
            <p:ph type="body" idx="1"/>
          </p:nvPr>
        </p:nvSpPr>
        <p:spPr>
          <a:xfrm>
            <a:off x="702310" y="2881389"/>
            <a:ext cx="5618480" cy="5729529"/>
          </a:xfrm>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1083528-5E5A-43D6-94DA-5778ED41149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05957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D0DCC-7C93-4A9E-9E29-04AEDB57707E}" type="slidenum">
              <a:rPr lang="en-US" smtClean="0"/>
              <a:t>13</a:t>
            </a:fld>
            <a:endParaRPr lang="en-US"/>
          </a:p>
        </p:txBody>
      </p:sp>
    </p:spTree>
    <p:extLst>
      <p:ext uri="{BB962C8B-B14F-4D97-AF65-F5344CB8AC3E}">
        <p14:creationId xmlns:p14="http://schemas.microsoft.com/office/powerpoint/2010/main" val="91313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77A1DF-6FE6-439F-AEA0-E8E501A2C1E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E5C35-4BC5-46B4-8B83-2303A10FB66B}" type="slidenum">
              <a:rPr lang="en-US" smtClean="0"/>
              <a:pPr/>
              <a:t>15</a:t>
            </a:fld>
            <a:endParaRPr lang="en-US" dirty="0"/>
          </a:p>
        </p:txBody>
      </p:sp>
    </p:spTree>
    <p:extLst>
      <p:ext uri="{BB962C8B-B14F-4D97-AF65-F5344CB8AC3E}">
        <p14:creationId xmlns:p14="http://schemas.microsoft.com/office/powerpoint/2010/main" val="254481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8350" y="698500"/>
            <a:ext cx="2555875" cy="1916113"/>
          </a:xfrm>
        </p:spPr>
      </p:sp>
      <p:sp>
        <p:nvSpPr>
          <p:cNvPr id="3" name="Notes Placeholder 2"/>
          <p:cNvSpPr>
            <a:spLocks noGrp="1"/>
          </p:cNvSpPr>
          <p:nvPr>
            <p:ph type="body" idx="1"/>
          </p:nvPr>
        </p:nvSpPr>
        <p:spPr>
          <a:xfrm>
            <a:off x="702310" y="2674363"/>
            <a:ext cx="5618480" cy="5936555"/>
          </a:xfrm>
        </p:spPr>
        <p:txBody>
          <a:bodyPr/>
          <a:lstStyle/>
          <a:p>
            <a:r>
              <a:rPr lang="en-US" sz="1400" dirty="0">
                <a:latin typeface="Arial" panose="020B0604020202020204" pitchFamily="34" charset="0"/>
                <a:cs typeface="Arial" panose="020B0604020202020204" pitchFamily="34" charset="0"/>
                <a:hlinkClick r:id=""/>
              </a:rPr>
              <a:t>And all of the recipes mentioned today may also be accessed through the What’s Cooking? USDA Mixing Bowl </a:t>
            </a:r>
            <a:r>
              <a:rPr lang="en-US" sz="1400" i="1" dirty="0">
                <a:latin typeface="Arial" panose="020B0604020202020204" pitchFamily="34" charset="0"/>
                <a:cs typeface="Arial" panose="020B0604020202020204" pitchFamily="34" charset="0"/>
                <a:hlinkClick r:id=""/>
              </a:rPr>
              <a:t>Website</a:t>
            </a:r>
            <a:r>
              <a:rPr lang="en-US" sz="1400" dirty="0">
                <a:latin typeface="Arial" panose="020B0604020202020204" pitchFamily="34" charset="0"/>
                <a:cs typeface="Arial" panose="020B0604020202020204" pitchFamily="34" charset="0"/>
                <a:hlinkClick r:id=""/>
              </a:rPr>
              <a:t>. </a:t>
            </a:r>
          </a:p>
          <a:p>
            <a:endParaRPr lang="en-US" sz="1400" dirty="0">
              <a:latin typeface="Arial" panose="020B0604020202020204" pitchFamily="34" charset="0"/>
              <a:cs typeface="Arial" panose="020B0604020202020204" pitchFamily="34" charset="0"/>
              <a:hlinkClick r:id=""/>
            </a:endParaRPr>
          </a:p>
          <a:p>
            <a:r>
              <a:rPr lang="en-US" sz="1400" dirty="0">
                <a:latin typeface="Arial" panose="020B0604020202020204" pitchFamily="34" charset="0"/>
                <a:cs typeface="Arial" panose="020B0604020202020204" pitchFamily="34" charset="0"/>
                <a:hlinkClick r:id=""/>
              </a:rPr>
              <a:t>This website includes recipes from several Food and Nutrition Service Programs, including SNAP, Food Distribution, Center for Nutrition Policy and Promotion (CNPP), and of course, Child Nutrition programs. They also released videos showing how to make some of the R4HK recipes, like the Chic Penne Pasta you see here.</a:t>
            </a:r>
          </a:p>
          <a:p>
            <a:endParaRPr lang="en-US" sz="1400" dirty="0">
              <a:latin typeface="Arial" panose="020B0604020202020204" pitchFamily="34" charset="0"/>
              <a:cs typeface="Arial" panose="020B0604020202020204" pitchFamily="34" charset="0"/>
            </a:endParaRPr>
          </a:p>
          <a:p>
            <a:pPr defTabSz="915772">
              <a:defRPr/>
            </a:pPr>
            <a:r>
              <a:rPr lang="en-US" sz="1400" dirty="0">
                <a:latin typeface="Arial" panose="020B0604020202020204" pitchFamily="34" charset="0"/>
                <a:cs typeface="Arial" panose="020B0604020202020204" pitchFamily="34" charset="0"/>
              </a:rPr>
              <a:t>In What’s Cooking, you can find recipes available in both English and Spanish, and recipes can be sorted by how many servings </a:t>
            </a:r>
            <a:r>
              <a:rPr lang="en-US" sz="1400" i="1" dirty="0">
                <a:latin typeface="Arial" panose="020B0604020202020204" pitchFamily="34" charset="0"/>
                <a:cs typeface="Arial" panose="020B0604020202020204" pitchFamily="34" charset="0"/>
              </a:rPr>
              <a:t>they</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yield</a:t>
            </a:r>
            <a:r>
              <a:rPr lang="en-US" sz="1400" dirty="0">
                <a:latin typeface="Arial" panose="020B0604020202020204" pitchFamily="34" charset="0"/>
                <a:cs typeface="Arial" panose="020B0604020202020204" pitchFamily="34" charset="0"/>
              </a:rPr>
              <a:t>. Recipes come in household size (about six servings </a:t>
            </a:r>
            <a:r>
              <a:rPr lang="en-US" sz="1400" i="1" dirty="0">
                <a:latin typeface="Arial" panose="020B0604020202020204" pitchFamily="34" charset="0"/>
                <a:cs typeface="Arial" panose="020B0604020202020204" pitchFamily="34" charset="0"/>
              </a:rPr>
              <a:t>per recipe</a:t>
            </a:r>
            <a:r>
              <a:rPr lang="en-US" sz="1400" dirty="0">
                <a:latin typeface="Arial" panose="020B0604020202020204" pitchFamily="34" charset="0"/>
                <a:cs typeface="Arial" panose="020B0604020202020204" pitchFamily="34" charset="0"/>
              </a:rPr>
              <a:t>) and Large Quantity Recipes for schools </a:t>
            </a:r>
            <a:r>
              <a:rPr lang="en-US" sz="1400" i="1" dirty="0">
                <a:latin typeface="Arial" panose="020B0604020202020204" pitchFamily="34" charset="0"/>
                <a:cs typeface="Arial" panose="020B0604020202020204" pitchFamily="34" charset="0"/>
              </a:rPr>
              <a:t>(50 to 100 servings per recipe) </a:t>
            </a:r>
            <a:r>
              <a:rPr lang="en-US" sz="1400" dirty="0">
                <a:latin typeface="Arial" panose="020B0604020202020204" pitchFamily="34" charset="0"/>
                <a:cs typeface="Arial" panose="020B0604020202020204" pitchFamily="34" charset="0"/>
              </a:rPr>
              <a:t>and child care centers (25 to 50 servings per recipe). </a:t>
            </a:r>
            <a:endParaRPr lang="en-US" sz="1400" strike="sngStrike" dirty="0">
              <a:latin typeface="Arial" panose="020B0604020202020204" pitchFamily="34" charset="0"/>
              <a:cs typeface="Arial" panose="020B0604020202020204" pitchFamily="34" charset="0"/>
            </a:endParaRPr>
          </a:p>
          <a:p>
            <a:r>
              <a:rPr lang="en-US" dirty="0"/>
              <a:t>To access what’s Cooking USDA Mixing Bowl go to </a:t>
            </a:r>
            <a:r>
              <a:rPr lang="en-US" u="sng" dirty="0">
                <a:hlinkClick r:id="rId3"/>
              </a:rPr>
              <a:t>https://whatscooking.fns.usda.gov/</a:t>
            </a:r>
            <a:endParaRPr lang="en-US" dirty="0"/>
          </a:p>
          <a:p>
            <a:r>
              <a:rPr lang="en-US" dirty="0"/>
              <a:t> </a:t>
            </a:r>
          </a:p>
          <a:p>
            <a:r>
              <a:rPr lang="en-US" dirty="0"/>
              <a:t>To search for household recipes:</a:t>
            </a:r>
          </a:p>
          <a:p>
            <a:r>
              <a:rPr lang="en-US" dirty="0"/>
              <a:t>Once you are on the home page, in the banner under the USDA Mixing Bowl symbol choose Household Recipes, enter the recipe name in the search bar to search on a specific recipe or  choose Child Nutrition (CNP) to see what household size recipes CNP has to offer. </a:t>
            </a:r>
          </a:p>
          <a:p>
            <a:r>
              <a:rPr lang="en-US" dirty="0"/>
              <a:t> </a:t>
            </a:r>
          </a:p>
          <a:p>
            <a:r>
              <a:rPr lang="en-US" dirty="0"/>
              <a:t>To search for large quantity recipes (recipes that provide 25 servings or more):</a:t>
            </a:r>
          </a:p>
          <a:p>
            <a:r>
              <a:rPr lang="en-US" dirty="0"/>
              <a:t>Once you are on the home page, in the banner under the USDA Mixing Bowl symbol choose quantity recipes, enter the recipe name in the search bar to search on a specific recipe or  choose Child Nutrition (CNP) to see what large quantity recipes CNP has to offer. CNP provides quantity recipes in sizes of 25-50 servings for the Child and Adult Care Program and in 50-100 serving sizes for schools participating in the National School Lunch Program (NSLP).</a:t>
            </a:r>
          </a:p>
          <a:p>
            <a:r>
              <a:rPr lang="en-US" dirty="0"/>
              <a:t> </a:t>
            </a:r>
          </a:p>
          <a:p>
            <a:r>
              <a:rPr lang="en-US" dirty="0"/>
              <a:t>To search for recipes in Spanish:</a:t>
            </a:r>
          </a:p>
          <a:p>
            <a:r>
              <a:rPr lang="en-US" dirty="0"/>
              <a:t>Once you are on the home page, in the banner under the USDA Mixing Bowl symbol choose </a:t>
            </a:r>
            <a:r>
              <a:rPr lang="en-US" dirty="0" err="1">
                <a:hlinkClick r:id="rId4"/>
              </a:rPr>
              <a:t>Recetas</a:t>
            </a:r>
            <a:r>
              <a:rPr lang="en-US" dirty="0">
                <a:hlinkClick r:id="rId4"/>
              </a:rPr>
              <a:t> </a:t>
            </a:r>
            <a:r>
              <a:rPr lang="en-US" dirty="0" err="1">
                <a:hlinkClick r:id="rId4"/>
              </a:rPr>
              <a:t>en</a:t>
            </a:r>
            <a:r>
              <a:rPr lang="en-US" dirty="0">
                <a:hlinkClick r:id="rId4"/>
              </a:rPr>
              <a:t> </a:t>
            </a:r>
            <a:r>
              <a:rPr lang="en-US" dirty="0" err="1">
                <a:hlinkClick r:id="rId4"/>
              </a:rPr>
              <a:t>Español</a:t>
            </a:r>
            <a:r>
              <a:rPr lang="en-US" dirty="0"/>
              <a:t>, enter the recipe name in the search bar to search on a specific recipe or  choose Child Nutrition (CNP) to what recipes CNP has available in Spanish.</a:t>
            </a:r>
          </a:p>
          <a:p>
            <a:pPr defTabSz="915772">
              <a:defRPr/>
            </a:pPr>
            <a:endParaRPr lang="en-US" sz="1400" strike="sngStrike"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0E5C35-4BC5-46B4-8B83-2303A10FB6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46872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Buying Guide for Child Nutrition Programs (FBG) is the essential tool for food yield information for all Child Nutrition Programs, helping you: 1) purchase the correct amounts of foods and 2) determine the meal pattern contribution.</a:t>
            </a:r>
          </a:p>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17</a:t>
            </a:fld>
            <a:endParaRPr lang="en-US"/>
          </a:p>
        </p:txBody>
      </p:sp>
    </p:spTree>
    <p:extLst>
      <p:ext uri="{BB962C8B-B14F-4D97-AF65-F5344CB8AC3E}">
        <p14:creationId xmlns:p14="http://schemas.microsoft.com/office/powerpoint/2010/main" val="20603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67064" lvl="1" indent="-171707" defTabSz="954116">
              <a:buFont typeface="Wingdings" panose="05000000000000000000" pitchFamily="2" charset="2"/>
              <a:buChar char="ü"/>
              <a:defRPr/>
            </a:pPr>
            <a:endParaRPr lang="en-US" dirty="0" smtClean="0">
              <a:solidFill>
                <a:prstClr val="black"/>
              </a:solidFill>
              <a:latin typeface="Times New Roman" panose="02020603050405020304" pitchFamily="18" charset="0"/>
              <a:cs typeface="Times New Roman" panose="02020603050405020304" pitchFamily="18" charset="0"/>
            </a:endParaRPr>
          </a:p>
          <a:p>
            <a:pPr marL="632773" lvl="1" indent="0" defTabSz="954116">
              <a:buFontTx/>
              <a:buNone/>
              <a:defRPr/>
            </a:pPr>
            <a:endParaRPr lang="en-US" dirty="0" smtClean="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B003C85-CEB5-44D6-89DD-C633F63ADEF2}" type="slidenum">
              <a:rPr lang="en-US" smtClean="0"/>
              <a:t>18</a:t>
            </a:fld>
            <a:endParaRPr lang="en-US"/>
          </a:p>
        </p:txBody>
      </p:sp>
    </p:spTree>
    <p:extLst>
      <p:ext uri="{BB962C8B-B14F-4D97-AF65-F5344CB8AC3E}">
        <p14:creationId xmlns:p14="http://schemas.microsoft.com/office/powerpoint/2010/main" val="719099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D12B5-5A01-4200-B943-0CE71DD48B3A}" type="slidenum">
              <a:rPr lang="en-US" smtClean="0"/>
              <a:t>19</a:t>
            </a:fld>
            <a:endParaRPr lang="en-US"/>
          </a:p>
        </p:txBody>
      </p:sp>
    </p:spTree>
    <p:extLst>
      <p:ext uri="{BB962C8B-B14F-4D97-AF65-F5344CB8AC3E}">
        <p14:creationId xmlns:p14="http://schemas.microsoft.com/office/powerpoint/2010/main" val="93000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a:t>
            </a:fld>
            <a:endParaRPr lang="en-US"/>
          </a:p>
        </p:txBody>
      </p:sp>
    </p:spTree>
    <p:extLst>
      <p:ext uri="{BB962C8B-B14F-4D97-AF65-F5344CB8AC3E}">
        <p14:creationId xmlns:p14="http://schemas.microsoft.com/office/powerpoint/2010/main" val="4157290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20</a:t>
            </a:fld>
            <a:endParaRPr lang="en-US"/>
          </a:p>
        </p:txBody>
      </p:sp>
    </p:spTree>
    <p:extLst>
      <p:ext uri="{BB962C8B-B14F-4D97-AF65-F5344CB8AC3E}">
        <p14:creationId xmlns:p14="http://schemas.microsoft.com/office/powerpoint/2010/main" val="276003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21</a:t>
            </a:fld>
            <a:endParaRPr lang="en-US"/>
          </a:p>
        </p:txBody>
      </p:sp>
    </p:spTree>
    <p:extLst>
      <p:ext uri="{BB962C8B-B14F-4D97-AF65-F5344CB8AC3E}">
        <p14:creationId xmlns:p14="http://schemas.microsoft.com/office/powerpoint/2010/main" val="3237724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log into the RAW by going to the Food Buying</a:t>
            </a:r>
            <a:r>
              <a:rPr lang="en-US" baseline="0" dirty="0" smtClean="0"/>
              <a:t> Guide for Child Nutrition Programs on the </a:t>
            </a:r>
            <a:r>
              <a:rPr lang="en-US" dirty="0" smtClean="0"/>
              <a:t>Team Nutrition website (website address is at the top of the slide)</a:t>
            </a:r>
            <a:r>
              <a:rPr lang="en-US" baseline="0" dirty="0" smtClean="0"/>
              <a:t> or you may log in directly to the web-based tool (website address is at the bottom of the slide). </a:t>
            </a:r>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22</a:t>
            </a:fld>
            <a:endParaRPr lang="en-US"/>
          </a:p>
        </p:txBody>
      </p:sp>
    </p:spTree>
    <p:extLst>
      <p:ext uri="{BB962C8B-B14F-4D97-AF65-F5344CB8AC3E}">
        <p14:creationId xmlns:p14="http://schemas.microsoft.com/office/powerpoint/2010/main" val="3237724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part of the training, I will introduce you to USDA’s Food Buying Guide for Child Nutrition Programs Interactive Web-based Tool, also referred to as the FBG; explain how you, as a registered user of the system, can get started using it; walk you through navigating the FBG website via Home Page Buttons and the Top Navigation Menu; and provide you information on resources and contacts for getting help when you need it.</a:t>
            </a:r>
          </a:p>
          <a:p>
            <a:endParaRPr lang="en-US" dirty="0"/>
          </a:p>
          <a:p>
            <a:r>
              <a:rPr lang="en-US" dirty="0"/>
              <a:t>The FBG has three main user groups: Guest, Registered, and Administrator. This training is specifically intended for Registered Users. Each user can affiliate themselves with one Organization Type, such as the FNS National Office, FNS Regional Office, Vendors, state agencies, schools, child care programs, and other organizations. </a:t>
            </a:r>
          </a:p>
          <a:p>
            <a:r>
              <a:rPr lang="en-US" dirty="0"/>
              <a:t> </a:t>
            </a:r>
          </a:p>
          <a:p>
            <a:r>
              <a:rPr lang="en-US" dirty="0"/>
              <a:t>Registered Users can access key components of the Food Buying Guide. These users are able to easily search and navigate food yields, compare food yields, analyze recipes, and create a Favorites List for future reference. I will discuss these functionalities in more detail later in this training. </a:t>
            </a:r>
          </a:p>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23</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24</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25</a:t>
            </a:fld>
            <a:endParaRPr lang="en-US"/>
          </a:p>
        </p:txBody>
      </p:sp>
    </p:spTree>
    <p:extLst>
      <p:ext uri="{BB962C8B-B14F-4D97-AF65-F5344CB8AC3E}">
        <p14:creationId xmlns:p14="http://schemas.microsoft.com/office/powerpoint/2010/main" val="282379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26</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27</a:t>
            </a:fld>
            <a:endParaRPr lang="en-US"/>
          </a:p>
        </p:txBody>
      </p:sp>
    </p:spTree>
    <p:extLst>
      <p:ext uri="{BB962C8B-B14F-4D97-AF65-F5344CB8AC3E}">
        <p14:creationId xmlns:p14="http://schemas.microsoft.com/office/powerpoint/2010/main" val="282379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 in.</a:t>
            </a:r>
          </a:p>
          <a:p>
            <a:r>
              <a:rPr lang="en-US" dirty="0" smtClean="0"/>
              <a:t>The</a:t>
            </a:r>
            <a:r>
              <a:rPr lang="en-US" baseline="0" dirty="0" smtClean="0"/>
              <a:t> </a:t>
            </a:r>
            <a:r>
              <a:rPr lang="en-US" baseline="0" dirty="0" err="1" smtClean="0"/>
              <a:t>LincPass</a:t>
            </a:r>
            <a:r>
              <a:rPr lang="en-US" baseline="0" dirty="0" smtClean="0"/>
              <a:t> (PIV) is an option for USDA employees to log in using their ID card called a </a:t>
            </a:r>
            <a:r>
              <a:rPr lang="en-US" baseline="0" dirty="0" err="1" smtClean="0"/>
              <a:t>LincPass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B003C85-CEB5-44D6-89DD-C633F63ADEF2}" type="slidenum">
              <a:rPr lang="en-US" smtClean="0"/>
              <a:t>28</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29</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a:t>
            </a:fld>
            <a:endParaRPr lang="en-US"/>
          </a:p>
        </p:txBody>
      </p:sp>
    </p:spTree>
    <p:extLst>
      <p:ext uri="{BB962C8B-B14F-4D97-AF65-F5344CB8AC3E}">
        <p14:creationId xmlns:p14="http://schemas.microsoft.com/office/powerpoint/2010/main" val="4006371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30</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31</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32</a:t>
            </a:fld>
            <a:endParaRPr lang="en-US"/>
          </a:p>
        </p:txBody>
      </p:sp>
    </p:spTree>
    <p:extLst>
      <p:ext uri="{BB962C8B-B14F-4D97-AF65-F5344CB8AC3E}">
        <p14:creationId xmlns:p14="http://schemas.microsoft.com/office/powerpoint/2010/main" val="886734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33</a:t>
            </a:fld>
            <a:endParaRPr lang="en-US"/>
          </a:p>
        </p:txBody>
      </p:sp>
    </p:spTree>
    <p:extLst>
      <p:ext uri="{BB962C8B-B14F-4D97-AF65-F5344CB8AC3E}">
        <p14:creationId xmlns:p14="http://schemas.microsoft.com/office/powerpoint/2010/main" val="206030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34</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35</a:t>
            </a:fld>
            <a:endParaRPr lang="en-US"/>
          </a:p>
        </p:txBody>
      </p:sp>
    </p:spTree>
    <p:extLst>
      <p:ext uri="{BB962C8B-B14F-4D97-AF65-F5344CB8AC3E}">
        <p14:creationId xmlns:p14="http://schemas.microsoft.com/office/powerpoint/2010/main" val="378839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36</a:t>
            </a:fld>
            <a:endParaRPr lang="en-US"/>
          </a:p>
        </p:txBody>
      </p:sp>
    </p:spTree>
    <p:extLst>
      <p:ext uri="{BB962C8B-B14F-4D97-AF65-F5344CB8AC3E}">
        <p14:creationId xmlns:p14="http://schemas.microsoft.com/office/powerpoint/2010/main" val="2760035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37</a:t>
            </a:fld>
            <a:endParaRPr lang="en-US"/>
          </a:p>
        </p:txBody>
      </p:sp>
    </p:spTree>
    <p:extLst>
      <p:ext uri="{BB962C8B-B14F-4D97-AF65-F5344CB8AC3E}">
        <p14:creationId xmlns:p14="http://schemas.microsoft.com/office/powerpoint/2010/main" val="3570459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38</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39</a:t>
            </a:fld>
            <a:endParaRPr lang="en-US"/>
          </a:p>
        </p:txBody>
      </p:sp>
    </p:spTree>
    <p:extLst>
      <p:ext uri="{BB962C8B-B14F-4D97-AF65-F5344CB8AC3E}">
        <p14:creationId xmlns:p14="http://schemas.microsoft.com/office/powerpoint/2010/main" val="355897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4</a:t>
            </a:fld>
            <a:endParaRPr lang="en-US"/>
          </a:p>
        </p:txBody>
      </p:sp>
    </p:spTree>
    <p:extLst>
      <p:ext uri="{BB962C8B-B14F-4D97-AF65-F5344CB8AC3E}">
        <p14:creationId xmlns:p14="http://schemas.microsoft.com/office/powerpoint/2010/main" val="3448559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40</a:t>
            </a:fld>
            <a:endParaRPr lang="en-US"/>
          </a:p>
        </p:txBody>
      </p:sp>
    </p:spTree>
    <p:extLst>
      <p:ext uri="{BB962C8B-B14F-4D97-AF65-F5344CB8AC3E}">
        <p14:creationId xmlns:p14="http://schemas.microsoft.com/office/powerpoint/2010/main" val="1644334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03C85-CEB5-44D6-89DD-C633F63ADEF2}" type="slidenum">
              <a:rPr lang="en-US" smtClean="0"/>
              <a:t>41</a:t>
            </a:fld>
            <a:endParaRPr lang="en-US"/>
          </a:p>
        </p:txBody>
      </p:sp>
    </p:spTree>
    <p:extLst>
      <p:ext uri="{BB962C8B-B14F-4D97-AF65-F5344CB8AC3E}">
        <p14:creationId xmlns:p14="http://schemas.microsoft.com/office/powerpoint/2010/main" val="806213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03C85-CEB5-44D6-89DD-C633F63ADEF2}" type="slidenum">
              <a:rPr lang="en-US" smtClean="0"/>
              <a:t>42</a:t>
            </a:fld>
            <a:endParaRPr lang="en-US"/>
          </a:p>
        </p:txBody>
      </p:sp>
    </p:spTree>
    <p:extLst>
      <p:ext uri="{BB962C8B-B14F-4D97-AF65-F5344CB8AC3E}">
        <p14:creationId xmlns:p14="http://schemas.microsoft.com/office/powerpoint/2010/main" val="3520390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03C85-CEB5-44D6-89DD-C633F63ADEF2}" type="slidenum">
              <a:rPr lang="en-US" smtClean="0"/>
              <a:t>43</a:t>
            </a:fld>
            <a:endParaRPr lang="en-US"/>
          </a:p>
        </p:txBody>
      </p:sp>
    </p:spTree>
    <p:extLst>
      <p:ext uri="{BB962C8B-B14F-4D97-AF65-F5344CB8AC3E}">
        <p14:creationId xmlns:p14="http://schemas.microsoft.com/office/powerpoint/2010/main" val="1369491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03C85-CEB5-44D6-89DD-C633F63ADEF2}" type="slidenum">
              <a:rPr lang="en-US" smtClean="0"/>
              <a:t>44</a:t>
            </a:fld>
            <a:endParaRPr lang="en-US"/>
          </a:p>
        </p:txBody>
      </p:sp>
    </p:spTree>
    <p:extLst>
      <p:ext uri="{BB962C8B-B14F-4D97-AF65-F5344CB8AC3E}">
        <p14:creationId xmlns:p14="http://schemas.microsoft.com/office/powerpoint/2010/main" val="3902743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003C85-CEB5-44D6-89DD-C633F63ADEF2}" type="slidenum">
              <a:rPr lang="en-US" smtClean="0"/>
              <a:t>45</a:t>
            </a:fld>
            <a:endParaRPr lang="en-US"/>
          </a:p>
        </p:txBody>
      </p:sp>
    </p:spTree>
    <p:extLst>
      <p:ext uri="{BB962C8B-B14F-4D97-AF65-F5344CB8AC3E}">
        <p14:creationId xmlns:p14="http://schemas.microsoft.com/office/powerpoint/2010/main" val="3061905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46</a:t>
            </a:fld>
            <a:endParaRPr lang="en-US"/>
          </a:p>
        </p:txBody>
      </p:sp>
    </p:spTree>
    <p:extLst>
      <p:ext uri="{BB962C8B-B14F-4D97-AF65-F5344CB8AC3E}">
        <p14:creationId xmlns:p14="http://schemas.microsoft.com/office/powerpoint/2010/main" val="1826999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C4EBCD-A1A8-430F-BE8C-D90EB83153F5}" type="slidenum">
              <a:rPr lang="en-US" smtClean="0"/>
              <a:t>47</a:t>
            </a:fld>
            <a:endParaRPr lang="en-US" dirty="0"/>
          </a:p>
        </p:txBody>
      </p:sp>
    </p:spTree>
    <p:extLst>
      <p:ext uri="{BB962C8B-B14F-4D97-AF65-F5344CB8AC3E}">
        <p14:creationId xmlns:p14="http://schemas.microsoft.com/office/powerpoint/2010/main" val="405234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69C0F73-A819-46D1-A510-545A195BF623}" type="slidenum">
              <a:rPr lang="en-US" smtClean="0"/>
              <a:pPr/>
              <a:t>48</a:t>
            </a:fld>
            <a:endParaRPr lang="en-US" dirty="0"/>
          </a:p>
        </p:txBody>
      </p:sp>
    </p:spTree>
    <p:extLst>
      <p:ext uri="{BB962C8B-B14F-4D97-AF65-F5344CB8AC3E}">
        <p14:creationId xmlns:p14="http://schemas.microsoft.com/office/powerpoint/2010/main" val="4009370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9C0F73-A819-46D1-A510-545A195BF623}" type="slidenum">
              <a:rPr lang="en-US" smtClean="0"/>
              <a:pPr/>
              <a:t>49</a:t>
            </a:fld>
            <a:endParaRPr lang="en-US" dirty="0"/>
          </a:p>
        </p:txBody>
      </p:sp>
    </p:spTree>
    <p:extLst>
      <p:ext uri="{BB962C8B-B14F-4D97-AF65-F5344CB8AC3E}">
        <p14:creationId xmlns:p14="http://schemas.microsoft.com/office/powerpoint/2010/main" val="269842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5</a:t>
            </a:fld>
            <a:endParaRPr lang="en-US"/>
          </a:p>
        </p:txBody>
      </p:sp>
    </p:spTree>
    <p:extLst>
      <p:ext uri="{BB962C8B-B14F-4D97-AF65-F5344CB8AC3E}">
        <p14:creationId xmlns:p14="http://schemas.microsoft.com/office/powerpoint/2010/main" val="310579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6</a:t>
            </a:fld>
            <a:endParaRPr lang="en-US"/>
          </a:p>
        </p:txBody>
      </p:sp>
    </p:spTree>
    <p:extLst>
      <p:ext uri="{BB962C8B-B14F-4D97-AF65-F5344CB8AC3E}">
        <p14:creationId xmlns:p14="http://schemas.microsoft.com/office/powerpoint/2010/main" val="3570459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003C85-CEB5-44D6-89DD-C633F63ADEF2}" type="slidenum">
              <a:rPr lang="en-US" smtClean="0"/>
              <a:t>7</a:t>
            </a:fld>
            <a:endParaRPr lang="en-US"/>
          </a:p>
        </p:txBody>
      </p:sp>
    </p:spTree>
    <p:extLst>
      <p:ext uri="{BB962C8B-B14F-4D97-AF65-F5344CB8AC3E}">
        <p14:creationId xmlns:p14="http://schemas.microsoft.com/office/powerpoint/2010/main" val="155627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8</a:t>
            </a:fld>
            <a:endParaRPr lang="en-US"/>
          </a:p>
        </p:txBody>
      </p:sp>
    </p:spTree>
    <p:extLst>
      <p:ext uri="{BB962C8B-B14F-4D97-AF65-F5344CB8AC3E}">
        <p14:creationId xmlns:p14="http://schemas.microsoft.com/office/powerpoint/2010/main" val="1371774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3C85-CEB5-44D6-89DD-C633F63ADEF2}" type="slidenum">
              <a:rPr lang="en-US" smtClean="0"/>
              <a:t>9</a:t>
            </a:fld>
            <a:endParaRPr lang="en-US"/>
          </a:p>
        </p:txBody>
      </p:sp>
    </p:spTree>
    <p:extLst>
      <p:ext uri="{BB962C8B-B14F-4D97-AF65-F5344CB8AC3E}">
        <p14:creationId xmlns:p14="http://schemas.microsoft.com/office/powerpoint/2010/main" val="1130759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940808" y="-1175771"/>
            <a:ext cx="4151666" cy="4151666"/>
          </a:xfrm>
          <a:prstGeom prst="rect">
            <a:avLst/>
          </a:prstGeom>
        </p:spPr>
      </p:pic>
      <p:pic>
        <p:nvPicPr>
          <p:cNvPr id="8" name="Picture 7"/>
          <p:cNvPicPr>
            <a:picLocks noChangeAspect="1"/>
          </p:cNvPicPr>
          <p:nvPr userDrawn="1"/>
        </p:nvPicPr>
        <p:blipFill>
          <a:blip r:embed="rId3"/>
          <a:stretch>
            <a:fillRect/>
          </a:stretch>
        </p:blipFill>
        <p:spPr>
          <a:xfrm>
            <a:off x="6319491" y="-797088"/>
            <a:ext cx="3381600" cy="3381600"/>
          </a:xfrm>
          <a:prstGeom prst="rect">
            <a:avLst/>
          </a:prstGeom>
        </p:spPr>
      </p:pic>
      <p:pic>
        <p:nvPicPr>
          <p:cNvPr id="12" name="Picture 11"/>
          <p:cNvPicPr>
            <a:picLocks noChangeAspect="1"/>
          </p:cNvPicPr>
          <p:nvPr userDrawn="1"/>
        </p:nvPicPr>
        <p:blipFill>
          <a:blip r:embed="rId4"/>
          <a:stretch>
            <a:fillRect/>
          </a:stretch>
        </p:blipFill>
        <p:spPr>
          <a:xfrm>
            <a:off x="579619" y="3885675"/>
            <a:ext cx="4838700" cy="38100"/>
          </a:xfrm>
          <a:prstGeom prst="rect">
            <a:avLst/>
          </a:prstGeom>
        </p:spPr>
      </p:pic>
      <p:sp>
        <p:nvSpPr>
          <p:cNvPr id="9" name="Text Placeholder 8"/>
          <p:cNvSpPr>
            <a:spLocks noGrp="1"/>
          </p:cNvSpPr>
          <p:nvPr>
            <p:ph type="body" sz="quarter" idx="12" hasCustomPrompt="1"/>
          </p:nvPr>
        </p:nvSpPr>
        <p:spPr>
          <a:xfrm>
            <a:off x="486921" y="4199910"/>
            <a:ext cx="4546600" cy="342732"/>
          </a:xfrm>
        </p:spPr>
        <p:txBody>
          <a:bodyPr/>
          <a:lstStyle>
            <a:lvl1pPr>
              <a:defRPr sz="3200"/>
            </a:lvl1pPr>
          </a:lstStyle>
          <a:p>
            <a:pPr>
              <a:lnSpc>
                <a:spcPct val="90000"/>
              </a:lnSpc>
            </a:pPr>
            <a:r>
              <a:rPr lang="en-US" sz="1600" b="0" dirty="0" smtClean="0">
                <a:solidFill>
                  <a:srgbClr val="FFFFFF"/>
                </a:solidFill>
              </a:rPr>
              <a:t>Presenter Name</a:t>
            </a:r>
            <a:endParaRPr lang="en-US" sz="1600" b="0" dirty="0">
              <a:solidFill>
                <a:srgbClr val="FFFFFF"/>
              </a:solidFill>
            </a:endParaRPr>
          </a:p>
        </p:txBody>
      </p:sp>
      <p:sp>
        <p:nvSpPr>
          <p:cNvPr id="18" name="Text Placeholder 8"/>
          <p:cNvSpPr>
            <a:spLocks noGrp="1"/>
          </p:cNvSpPr>
          <p:nvPr>
            <p:ph type="body" sz="quarter" idx="14" hasCustomPrompt="1"/>
          </p:nvPr>
        </p:nvSpPr>
        <p:spPr>
          <a:xfrm>
            <a:off x="486921" y="5015731"/>
            <a:ext cx="4546600" cy="342732"/>
          </a:xfrm>
        </p:spPr>
        <p:txBody>
          <a:bodyPr/>
          <a:lstStyle>
            <a:lvl1pPr>
              <a:defRPr sz="3200"/>
            </a:lvl1pPr>
          </a:lstStyle>
          <a:p>
            <a:pPr>
              <a:lnSpc>
                <a:spcPct val="90000"/>
              </a:lnSpc>
            </a:pPr>
            <a:r>
              <a:rPr lang="en-US" sz="1600" b="0" dirty="0" smtClean="0">
                <a:solidFill>
                  <a:srgbClr val="FFFFFF"/>
                </a:solidFill>
              </a:rPr>
              <a:t>Presenter Name</a:t>
            </a:r>
            <a:endParaRPr lang="en-US" sz="1600" b="0" dirty="0">
              <a:solidFill>
                <a:srgbClr val="FFFFFF"/>
              </a:solidFill>
            </a:endParaRPr>
          </a:p>
        </p:txBody>
      </p:sp>
      <p:sp>
        <p:nvSpPr>
          <p:cNvPr id="23" name="Text Placeholder 22"/>
          <p:cNvSpPr>
            <a:spLocks noGrp="1"/>
          </p:cNvSpPr>
          <p:nvPr>
            <p:ph type="body" sz="quarter" idx="17" hasCustomPrompt="1"/>
          </p:nvPr>
        </p:nvSpPr>
        <p:spPr>
          <a:xfrm>
            <a:off x="477838" y="3318773"/>
            <a:ext cx="4654550" cy="352256"/>
          </a:xfrm>
        </p:spPr>
        <p:txBody>
          <a:bodyPr>
            <a:normAutofit/>
          </a:bodyPr>
          <a:lstStyle>
            <a:lvl1pPr>
              <a:defRPr sz="1800" baseline="0">
                <a:latin typeface="Georgia"/>
                <a:cs typeface="Georgia"/>
              </a:defRPr>
            </a:lvl1pPr>
          </a:lstStyle>
          <a:p>
            <a:pPr lvl="0"/>
            <a:r>
              <a:rPr lang="en-US" dirty="0" smtClean="0"/>
              <a:t>Click to edit master subtitle</a:t>
            </a:r>
            <a:endParaRPr lang="en-US" dirty="0"/>
          </a:p>
        </p:txBody>
      </p:sp>
      <p:sp>
        <p:nvSpPr>
          <p:cNvPr id="24" name="Text Placeholder 22"/>
          <p:cNvSpPr>
            <a:spLocks noGrp="1"/>
          </p:cNvSpPr>
          <p:nvPr>
            <p:ph type="body" sz="quarter" idx="18" hasCustomPrompt="1"/>
          </p:nvPr>
        </p:nvSpPr>
        <p:spPr>
          <a:xfrm>
            <a:off x="486921" y="4555813"/>
            <a:ext cx="4546600" cy="283492"/>
          </a:xfrm>
        </p:spPr>
        <p:txBody>
          <a:bodyPr>
            <a:normAutofit/>
          </a:bodyPr>
          <a:lstStyle>
            <a:lvl1pPr>
              <a:defRPr sz="1200" baseline="0">
                <a:latin typeface="Georgia"/>
                <a:cs typeface="Georgia"/>
              </a:defRPr>
            </a:lvl1pPr>
          </a:lstStyle>
          <a:p>
            <a:pPr lvl="0"/>
            <a:r>
              <a:rPr lang="en-US" dirty="0" smtClean="0"/>
              <a:t>Click to edit master subtitle</a:t>
            </a:r>
            <a:endParaRPr lang="en-US" dirty="0"/>
          </a:p>
        </p:txBody>
      </p:sp>
      <p:sp>
        <p:nvSpPr>
          <p:cNvPr id="25" name="Text Placeholder 22"/>
          <p:cNvSpPr>
            <a:spLocks noGrp="1"/>
          </p:cNvSpPr>
          <p:nvPr>
            <p:ph type="body" sz="quarter" idx="19" hasCustomPrompt="1"/>
          </p:nvPr>
        </p:nvSpPr>
        <p:spPr>
          <a:xfrm>
            <a:off x="486921" y="5358463"/>
            <a:ext cx="4546600" cy="283492"/>
          </a:xfrm>
        </p:spPr>
        <p:txBody>
          <a:bodyPr>
            <a:normAutofit/>
          </a:bodyPr>
          <a:lstStyle>
            <a:lvl1pPr>
              <a:defRPr sz="1200" baseline="0">
                <a:latin typeface="Georgia"/>
                <a:cs typeface="Georgia"/>
              </a:defRPr>
            </a:lvl1pPr>
          </a:lstStyle>
          <a:p>
            <a:pPr lvl="0"/>
            <a:r>
              <a:rPr lang="en-US" dirty="0" smtClean="0"/>
              <a:t>Click to edit master subtitle</a:t>
            </a:r>
            <a:endParaRPr lang="en-US" dirty="0"/>
          </a:p>
        </p:txBody>
      </p:sp>
      <p:sp>
        <p:nvSpPr>
          <p:cNvPr id="27" name="Text Placeholder 26"/>
          <p:cNvSpPr>
            <a:spLocks noGrp="1"/>
          </p:cNvSpPr>
          <p:nvPr>
            <p:ph type="body" sz="quarter" idx="20" hasCustomPrompt="1"/>
          </p:nvPr>
        </p:nvSpPr>
        <p:spPr>
          <a:xfrm>
            <a:off x="477838" y="2113880"/>
            <a:ext cx="4654550" cy="1204913"/>
          </a:xfrm>
        </p:spPr>
        <p:txBody>
          <a:bodyPr>
            <a:normAutofit/>
          </a:bodyPr>
          <a:lstStyle>
            <a:lvl1pPr>
              <a:lnSpc>
                <a:spcPct val="90000"/>
              </a:lnSpc>
              <a:defRPr sz="3600" b="1" baseline="0"/>
            </a:lvl1pPr>
          </a:lstStyle>
          <a:p>
            <a:pPr lvl="0"/>
            <a:r>
              <a:rPr lang="en-US" dirty="0" smtClean="0"/>
              <a:t>CLICK TO EDIT MASTER </a:t>
            </a:r>
            <a:br>
              <a:rPr lang="en-US" dirty="0" smtClean="0"/>
            </a:br>
            <a:r>
              <a:rPr lang="en-US" dirty="0" smtClean="0"/>
              <a:t>SLIDE TITLE</a:t>
            </a:r>
            <a:endParaRPr lang="en-US" dirty="0"/>
          </a:p>
        </p:txBody>
      </p:sp>
    </p:spTree>
    <p:extLst>
      <p:ext uri="{BB962C8B-B14F-4D97-AF65-F5344CB8AC3E}">
        <p14:creationId xmlns:p14="http://schemas.microsoft.com/office/powerpoint/2010/main" val="92616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01583" y="423316"/>
            <a:ext cx="8458200" cy="5702300"/>
          </a:xfrm>
          <a:prstGeom prst="rect">
            <a:avLst/>
          </a:prstGeom>
        </p:spPr>
      </p:pic>
      <p:cxnSp>
        <p:nvCxnSpPr>
          <p:cNvPr id="7" name="Straight Connector 6"/>
          <p:cNvCxnSpPr/>
          <p:nvPr userDrawn="1"/>
        </p:nvCxnSpPr>
        <p:spPr>
          <a:xfrm>
            <a:off x="899222"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842964" y="788011"/>
            <a:ext cx="6005512" cy="401969"/>
          </a:xfrm>
        </p:spPr>
        <p:txBody>
          <a:bodyPr>
            <a:noAutofit/>
          </a:bodyPr>
          <a:lstStyle>
            <a:lvl1pPr>
              <a:defRPr sz="2800" b="1">
                <a:solidFill>
                  <a:srgbClr val="00B050"/>
                </a:solidFill>
              </a:defRPr>
            </a:lvl1pPr>
          </a:lstStyle>
          <a:p>
            <a:pPr lvl="0"/>
            <a:r>
              <a:rPr lang="en-US" dirty="0" smtClean="0"/>
              <a:t>SECTION TITLE</a:t>
            </a:r>
            <a:endParaRPr lang="en-US" dirty="0"/>
          </a:p>
        </p:txBody>
      </p:sp>
    </p:spTree>
    <p:extLst>
      <p:ext uri="{BB962C8B-B14F-4D97-AF65-F5344CB8AC3E}">
        <p14:creationId xmlns:p14="http://schemas.microsoft.com/office/powerpoint/2010/main" val="15241695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01583" y="423316"/>
            <a:ext cx="8458200" cy="5702300"/>
          </a:xfrm>
          <a:prstGeom prst="rect">
            <a:avLst/>
          </a:prstGeom>
        </p:spPr>
      </p:pic>
    </p:spTree>
    <p:extLst>
      <p:ext uri="{BB962C8B-B14F-4D97-AF65-F5344CB8AC3E}">
        <p14:creationId xmlns:p14="http://schemas.microsoft.com/office/powerpoint/2010/main" val="31461654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1583" y="423316"/>
            <a:ext cx="8458200" cy="5702300"/>
          </a:xfrm>
          <a:prstGeom prst="rect">
            <a:avLst/>
          </a:prstGeom>
        </p:spPr>
      </p:pic>
      <p:cxnSp>
        <p:nvCxnSpPr>
          <p:cNvPr id="14" name="Straight Connector 13"/>
          <p:cNvCxnSpPr/>
          <p:nvPr userDrawn="1"/>
        </p:nvCxnSpPr>
        <p:spPr>
          <a:xfrm>
            <a:off x="4384867" y="1784179"/>
            <a:ext cx="381841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384867" y="4986393"/>
            <a:ext cx="381841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0" name="Picture Placeholder 2"/>
          <p:cNvSpPr>
            <a:spLocks noGrp="1"/>
          </p:cNvSpPr>
          <p:nvPr>
            <p:ph type="pic" idx="1"/>
          </p:nvPr>
        </p:nvSpPr>
        <p:spPr>
          <a:xfrm>
            <a:off x="1057503" y="1120775"/>
            <a:ext cx="3327354" cy="4403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6"/>
          <p:cNvSpPr>
            <a:spLocks noGrp="1"/>
          </p:cNvSpPr>
          <p:nvPr>
            <p:ph type="body" sz="quarter" idx="12" hasCustomPrompt="1"/>
          </p:nvPr>
        </p:nvSpPr>
        <p:spPr>
          <a:xfrm>
            <a:off x="4721226" y="1950358"/>
            <a:ext cx="3327400" cy="2595778"/>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200" b="1">
                <a:solidFill>
                  <a:srgbClr val="00B050"/>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smtClean="0"/>
              <a:t>“Quote goes here. Quote goes here. Quote goes here. Quote goes here. Quote goes here. Quote goes here. Quote goes here. Quote goes here. Quote goes here.”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lvl="0"/>
            <a:endParaRPr lang="en-US" dirty="0"/>
          </a:p>
        </p:txBody>
      </p:sp>
      <p:sp>
        <p:nvSpPr>
          <p:cNvPr id="12" name="Text Placeholder 11"/>
          <p:cNvSpPr>
            <a:spLocks noGrp="1"/>
          </p:cNvSpPr>
          <p:nvPr>
            <p:ph type="body" sz="quarter" idx="13" hasCustomPrompt="1"/>
          </p:nvPr>
        </p:nvSpPr>
        <p:spPr>
          <a:xfrm>
            <a:off x="4721235" y="4537085"/>
            <a:ext cx="3317875" cy="280761"/>
          </a:xfrm>
        </p:spPr>
        <p:txBody>
          <a:bodyPr>
            <a:noAutofit/>
          </a:bodyPr>
          <a:lstStyle>
            <a:lvl1pPr algn="ctr">
              <a:defRPr sz="1200" baseline="0">
                <a:solidFill>
                  <a:srgbClr val="00B050"/>
                </a:solidFill>
                <a:latin typeface="Georgia"/>
                <a:cs typeface="Georgia"/>
              </a:defRPr>
            </a:lvl1pPr>
          </a:lstStyle>
          <a:p>
            <a:pPr lvl="0"/>
            <a:r>
              <a:rPr lang="en-US" dirty="0" smtClean="0"/>
              <a:t>-Name or reference here</a:t>
            </a:r>
            <a:endParaRPr lang="en-US" dirty="0"/>
          </a:p>
        </p:txBody>
      </p:sp>
    </p:spTree>
    <p:extLst>
      <p:ext uri="{BB962C8B-B14F-4D97-AF65-F5344CB8AC3E}">
        <p14:creationId xmlns:p14="http://schemas.microsoft.com/office/powerpoint/2010/main" val="11806349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834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1429657"/>
            <a:ext cx="6545943" cy="3563257"/>
          </a:xfrm>
          <a:prstGeom prst="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userDrawn="1"/>
        </p:nvCxnSpPr>
        <p:spPr>
          <a:xfrm>
            <a:off x="1628338" y="4759612"/>
            <a:ext cx="6150428" cy="0"/>
          </a:xfrm>
          <a:prstGeom prst="line">
            <a:avLst/>
          </a:prstGeom>
          <a:ln cap="rnd">
            <a:solidFill>
              <a:schemeClr val="tx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hasCustomPrompt="1"/>
          </p:nvPr>
        </p:nvSpPr>
        <p:spPr>
          <a:xfrm>
            <a:off x="1705439" y="1829096"/>
            <a:ext cx="5733135" cy="2688478"/>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b="1" baseline="0">
                <a:solidFill>
                  <a:schemeClr val="tx1">
                    <a:lumMod val="95000"/>
                    <a:lumOff val="5000"/>
                  </a:schemeClr>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smtClean="0"/>
              <a:t>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lvl="0"/>
            <a:r>
              <a:rPr lang="en-US" dirty="0" smtClean="0"/>
              <a:t> </a:t>
            </a:r>
            <a:endParaRPr lang="en-US" dirty="0"/>
          </a:p>
        </p:txBody>
      </p:sp>
    </p:spTree>
    <p:extLst>
      <p:ext uri="{BB962C8B-B14F-4D97-AF65-F5344CB8AC3E}">
        <p14:creationId xmlns:p14="http://schemas.microsoft.com/office/powerpoint/2010/main" val="39888568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3630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2" name="Straight Connector 1"/>
          <p:cNvCxnSpPr/>
          <p:nvPr userDrawn="1"/>
        </p:nvCxnSpPr>
        <p:spPr>
          <a:xfrm>
            <a:off x="1406080" y="1557398"/>
            <a:ext cx="6150428" cy="0"/>
          </a:xfrm>
          <a:prstGeom prst="line">
            <a:avLst/>
          </a:prstGeom>
          <a:ln cap="rnd">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a:off x="1628338" y="4759612"/>
            <a:ext cx="6150428" cy="0"/>
          </a:xfrm>
          <a:prstGeom prst="line">
            <a:avLst/>
          </a:prstGeom>
          <a:ln cap="rnd">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hasCustomPrompt="1"/>
          </p:nvPr>
        </p:nvSpPr>
        <p:spPr>
          <a:xfrm>
            <a:off x="1705439" y="1829096"/>
            <a:ext cx="5733135" cy="2688478"/>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b="1" baseline="0"/>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smtClean="0"/>
              <a:t>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Statistic or Quote </a:t>
            </a:r>
            <a:r>
              <a:rPr lang="en-US" dirty="0" err="1" smtClean="0"/>
              <a:t>Here.</a:t>
            </a:r>
            <a:r>
              <a:rPr lang="en-US" dirty="0" smtClean="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smtClean="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lvl="0"/>
            <a:r>
              <a:rPr lang="en-US" dirty="0" smtClean="0"/>
              <a:t> </a:t>
            </a:r>
            <a:endParaRPr lang="en-US" dirty="0"/>
          </a:p>
        </p:txBody>
      </p:sp>
    </p:spTree>
    <p:extLst>
      <p:ext uri="{BB962C8B-B14F-4D97-AF65-F5344CB8AC3E}">
        <p14:creationId xmlns:p14="http://schemas.microsoft.com/office/powerpoint/2010/main" val="331989650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3A98600-CF8B-48EB-B67B-133E1317FB17}" type="datetimeFigureOut">
              <a:rPr lang="en-US" smtClean="0"/>
              <a:pPr/>
              <a:t>10/24/2017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55DA9-AEA0-4FDC-A815-451F924419FD}" type="slidenum">
              <a:rPr lang="en-US" smtClean="0"/>
              <a:pPr/>
              <a:t>‹#›</a:t>
            </a:fld>
            <a:endParaRPr lang="en-US" dirty="0"/>
          </a:p>
        </p:txBody>
      </p:sp>
    </p:spTree>
    <p:extLst>
      <p:ext uri="{BB962C8B-B14F-4D97-AF65-F5344CB8AC3E}">
        <p14:creationId xmlns:p14="http://schemas.microsoft.com/office/powerpoint/2010/main" val="404011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3A98600-CF8B-48EB-B67B-133E1317FB17}" type="datetimeFigureOut">
              <a:rPr lang="en-US" smtClean="0"/>
              <a:pPr/>
              <a:t>10/24/2017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2455DA9-AEA0-4FDC-A815-451F924419FD}" type="slidenum">
              <a:rPr lang="en-US" smtClean="0"/>
              <a:pPr/>
              <a:t>‹#›</a:t>
            </a:fld>
            <a:endParaRPr lang="en-US" dirty="0"/>
          </a:p>
        </p:txBody>
      </p:sp>
    </p:spTree>
    <p:extLst>
      <p:ext uri="{BB962C8B-B14F-4D97-AF65-F5344CB8AC3E}">
        <p14:creationId xmlns:p14="http://schemas.microsoft.com/office/powerpoint/2010/main" val="310746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Footer Placeholder 8"/>
          <p:cNvSpPr>
            <a:spLocks noGrp="1"/>
          </p:cNvSpPr>
          <p:nvPr>
            <p:ph type="ftr" sz="quarter" idx="3"/>
          </p:nvPr>
        </p:nvSpPr>
        <p:spPr>
          <a:xfrm>
            <a:off x="4780072" y="6376919"/>
            <a:ext cx="37352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9"/>
          <p:cNvSpPr>
            <a:spLocks noGrp="1"/>
          </p:cNvSpPr>
          <p:nvPr>
            <p:ph type="sldNum" sz="quarter" idx="4"/>
          </p:nvPr>
        </p:nvSpPr>
        <p:spPr>
          <a:xfrm>
            <a:off x="8629650" y="6368983"/>
            <a:ext cx="3438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0E1C1-3D2A-4F46-BD95-9EE2FA054B53}" type="slidenum">
              <a:rPr lang="en-US" smtClean="0"/>
              <a:t>‹#›</a:t>
            </a:fld>
            <a:endParaRPr lang="en-US"/>
          </a:p>
        </p:txBody>
      </p:sp>
    </p:spTree>
    <p:extLst>
      <p:ext uri="{BB962C8B-B14F-4D97-AF65-F5344CB8AC3E}">
        <p14:creationId xmlns:p14="http://schemas.microsoft.com/office/powerpoint/2010/main" val="98468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20" y="-2106774"/>
            <a:ext cx="4229764" cy="4229764"/>
          </a:xfrm>
          <a:prstGeom prst="rect">
            <a:avLst/>
          </a:prstGeom>
        </p:spPr>
      </p:pic>
      <p:pic>
        <p:nvPicPr>
          <p:cNvPr id="11" name="Picture 10"/>
          <p:cNvPicPr>
            <a:picLocks noChangeAspect="1"/>
          </p:cNvPicPr>
          <p:nvPr userDrawn="1"/>
        </p:nvPicPr>
        <p:blipFill>
          <a:blip r:embed="rId4"/>
          <a:stretch>
            <a:fillRect/>
          </a:stretch>
        </p:blipFill>
        <p:spPr>
          <a:xfrm>
            <a:off x="3014266" y="223621"/>
            <a:ext cx="3115472" cy="1557736"/>
          </a:xfrm>
          <a:prstGeom prst="rect">
            <a:avLst/>
          </a:prstGeom>
        </p:spPr>
      </p:pic>
      <p:sp>
        <p:nvSpPr>
          <p:cNvPr id="5" name="Text Placeholder 4"/>
          <p:cNvSpPr>
            <a:spLocks noGrp="1"/>
          </p:cNvSpPr>
          <p:nvPr>
            <p:ph type="body" sz="quarter" idx="12" hasCustomPrompt="1"/>
          </p:nvPr>
        </p:nvSpPr>
        <p:spPr>
          <a:xfrm>
            <a:off x="936627" y="2830306"/>
            <a:ext cx="7137400" cy="1173389"/>
          </a:xfrm>
        </p:spPr>
        <p:txBody>
          <a:bodyPr>
            <a:normAutofit/>
          </a:bodyPr>
          <a:lstStyle>
            <a:lvl1pPr algn="ctr">
              <a:lnSpc>
                <a:spcPct val="90000"/>
              </a:lnSpc>
              <a:defRPr sz="3600" b="1" baseline="0"/>
            </a:lvl1pPr>
          </a:lstStyle>
          <a:p>
            <a:pPr lvl="0"/>
            <a:r>
              <a:rPr lang="en-US" dirty="0" smtClean="0"/>
              <a:t>CLICK TO EDIT DIVIDE</a:t>
            </a:r>
            <a:br>
              <a:rPr lang="en-US" dirty="0" smtClean="0"/>
            </a:br>
            <a:r>
              <a:rPr lang="en-US" dirty="0" smtClean="0"/>
              <a:t>SLIDE TITLE</a:t>
            </a:r>
            <a:endParaRPr lang="en-US" dirty="0"/>
          </a:p>
        </p:txBody>
      </p:sp>
      <p:sp>
        <p:nvSpPr>
          <p:cNvPr id="14" name="Text Placeholder 13"/>
          <p:cNvSpPr>
            <a:spLocks noGrp="1"/>
          </p:cNvSpPr>
          <p:nvPr>
            <p:ph type="body" sz="quarter" idx="13" hasCustomPrompt="1"/>
          </p:nvPr>
        </p:nvSpPr>
        <p:spPr>
          <a:xfrm>
            <a:off x="936627" y="4012766"/>
            <a:ext cx="7137400" cy="414111"/>
          </a:xfrm>
        </p:spPr>
        <p:txBody>
          <a:bodyPr>
            <a:normAutofit/>
          </a:bodyPr>
          <a:lstStyle>
            <a:lvl1pPr algn="ctr">
              <a:defRPr sz="1800" baseline="0">
                <a:latin typeface="Georgia"/>
                <a:cs typeface="Georgia"/>
              </a:defRPr>
            </a:lvl1pPr>
          </a:lstStyle>
          <a:p>
            <a:pPr lvl="0"/>
            <a:r>
              <a:rPr lang="en-US" dirty="0" smtClean="0"/>
              <a:t>Divider slide sub-title here</a:t>
            </a:r>
            <a:endParaRPr lang="en-US" dirty="0"/>
          </a:p>
        </p:txBody>
      </p:sp>
    </p:spTree>
    <p:extLst>
      <p:ext uri="{BB962C8B-B14F-4D97-AF65-F5344CB8AC3E}">
        <p14:creationId xmlns:p14="http://schemas.microsoft.com/office/powerpoint/2010/main" val="27113153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20" y="-2106774"/>
            <a:ext cx="4229764" cy="4229764"/>
          </a:xfrm>
          <a:prstGeom prst="rect">
            <a:avLst/>
          </a:prstGeom>
        </p:spPr>
      </p:pic>
      <p:pic>
        <p:nvPicPr>
          <p:cNvPr id="12" name="Picture 11"/>
          <p:cNvPicPr>
            <a:picLocks noChangeAspect="1"/>
          </p:cNvPicPr>
          <p:nvPr userDrawn="1"/>
        </p:nvPicPr>
        <p:blipFill>
          <a:blip r:embed="rId4"/>
          <a:stretch>
            <a:fillRect/>
          </a:stretch>
        </p:blipFill>
        <p:spPr>
          <a:xfrm>
            <a:off x="3736054" y="118099"/>
            <a:ext cx="1671892" cy="1766082"/>
          </a:xfrm>
          <a:prstGeom prst="rect">
            <a:avLst/>
          </a:prstGeom>
        </p:spPr>
      </p:pic>
      <p:sp>
        <p:nvSpPr>
          <p:cNvPr id="15" name="Text Placeholder 4"/>
          <p:cNvSpPr>
            <a:spLocks noGrp="1"/>
          </p:cNvSpPr>
          <p:nvPr>
            <p:ph type="body" sz="quarter" idx="12" hasCustomPrompt="1"/>
          </p:nvPr>
        </p:nvSpPr>
        <p:spPr>
          <a:xfrm>
            <a:off x="936627" y="2830306"/>
            <a:ext cx="7137400" cy="1173389"/>
          </a:xfrm>
        </p:spPr>
        <p:txBody>
          <a:bodyPr>
            <a:normAutofit/>
          </a:bodyPr>
          <a:lstStyle>
            <a:lvl1pPr algn="ctr">
              <a:lnSpc>
                <a:spcPct val="90000"/>
              </a:lnSpc>
              <a:defRPr sz="3600" b="1" baseline="0"/>
            </a:lvl1pPr>
          </a:lstStyle>
          <a:p>
            <a:pPr lvl="0"/>
            <a:r>
              <a:rPr lang="en-US" dirty="0" smtClean="0"/>
              <a:t>CLICK TO EDIT DIVIDE</a:t>
            </a:r>
            <a:br>
              <a:rPr lang="en-US" dirty="0" smtClean="0"/>
            </a:br>
            <a:r>
              <a:rPr lang="en-US" dirty="0" smtClean="0"/>
              <a:t>SLIDE TITLE</a:t>
            </a:r>
            <a:endParaRPr lang="en-US" dirty="0"/>
          </a:p>
        </p:txBody>
      </p:sp>
      <p:sp>
        <p:nvSpPr>
          <p:cNvPr id="16" name="Text Placeholder 13"/>
          <p:cNvSpPr>
            <a:spLocks noGrp="1"/>
          </p:cNvSpPr>
          <p:nvPr>
            <p:ph type="body" sz="quarter" idx="13" hasCustomPrompt="1"/>
          </p:nvPr>
        </p:nvSpPr>
        <p:spPr>
          <a:xfrm>
            <a:off x="936627" y="4012766"/>
            <a:ext cx="7137400" cy="414111"/>
          </a:xfrm>
        </p:spPr>
        <p:txBody>
          <a:bodyPr>
            <a:normAutofit/>
          </a:bodyPr>
          <a:lstStyle>
            <a:lvl1pPr algn="ctr">
              <a:defRPr sz="1800" baseline="0">
                <a:latin typeface="Georgia"/>
                <a:cs typeface="Georgia"/>
              </a:defRPr>
            </a:lvl1pPr>
          </a:lstStyle>
          <a:p>
            <a:pPr lvl="0"/>
            <a:r>
              <a:rPr lang="en-US" dirty="0" smtClean="0"/>
              <a:t>Divider slide sub-title here</a:t>
            </a:r>
            <a:endParaRPr lang="en-US" dirty="0"/>
          </a:p>
        </p:txBody>
      </p:sp>
    </p:spTree>
    <p:extLst>
      <p:ext uri="{BB962C8B-B14F-4D97-AF65-F5344CB8AC3E}">
        <p14:creationId xmlns:p14="http://schemas.microsoft.com/office/powerpoint/2010/main" val="22336737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20" y="-2106774"/>
            <a:ext cx="4229764" cy="4229764"/>
          </a:xfrm>
          <a:prstGeom prst="rect">
            <a:avLst/>
          </a:prstGeom>
        </p:spPr>
      </p:pic>
      <p:pic>
        <p:nvPicPr>
          <p:cNvPr id="3" name="Picture 2"/>
          <p:cNvPicPr>
            <a:picLocks noChangeAspect="1"/>
          </p:cNvPicPr>
          <p:nvPr userDrawn="1"/>
        </p:nvPicPr>
        <p:blipFill>
          <a:blip r:embed="rId4"/>
          <a:stretch>
            <a:fillRect/>
          </a:stretch>
        </p:blipFill>
        <p:spPr>
          <a:xfrm>
            <a:off x="2993583" y="-1551195"/>
            <a:ext cx="3156838" cy="3156838"/>
          </a:xfrm>
          <a:prstGeom prst="rect">
            <a:avLst/>
          </a:prstGeom>
        </p:spPr>
      </p:pic>
      <p:sp>
        <p:nvSpPr>
          <p:cNvPr id="13" name="Text Placeholder 4"/>
          <p:cNvSpPr>
            <a:spLocks noGrp="1"/>
          </p:cNvSpPr>
          <p:nvPr>
            <p:ph type="body" sz="quarter" idx="12" hasCustomPrompt="1"/>
          </p:nvPr>
        </p:nvSpPr>
        <p:spPr>
          <a:xfrm>
            <a:off x="936627" y="2830306"/>
            <a:ext cx="7137400" cy="1173389"/>
          </a:xfrm>
        </p:spPr>
        <p:txBody>
          <a:bodyPr>
            <a:normAutofit/>
          </a:bodyPr>
          <a:lstStyle>
            <a:lvl1pPr algn="ctr">
              <a:lnSpc>
                <a:spcPct val="90000"/>
              </a:lnSpc>
              <a:defRPr sz="3600" b="1" baseline="0"/>
            </a:lvl1pPr>
          </a:lstStyle>
          <a:p>
            <a:pPr lvl="0"/>
            <a:r>
              <a:rPr lang="en-US" dirty="0" smtClean="0"/>
              <a:t>CLICK TO EDIT DIVIDE</a:t>
            </a:r>
            <a:br>
              <a:rPr lang="en-US" dirty="0" smtClean="0"/>
            </a:br>
            <a:r>
              <a:rPr lang="en-US" dirty="0" smtClean="0"/>
              <a:t>SLIDE TITLE</a:t>
            </a:r>
            <a:endParaRPr lang="en-US" dirty="0"/>
          </a:p>
        </p:txBody>
      </p:sp>
      <p:sp>
        <p:nvSpPr>
          <p:cNvPr id="14" name="Text Placeholder 13"/>
          <p:cNvSpPr>
            <a:spLocks noGrp="1"/>
          </p:cNvSpPr>
          <p:nvPr>
            <p:ph type="body" sz="quarter" idx="13" hasCustomPrompt="1"/>
          </p:nvPr>
        </p:nvSpPr>
        <p:spPr>
          <a:xfrm>
            <a:off x="936627" y="4012766"/>
            <a:ext cx="7137400" cy="414111"/>
          </a:xfrm>
        </p:spPr>
        <p:txBody>
          <a:bodyPr>
            <a:normAutofit/>
          </a:bodyPr>
          <a:lstStyle>
            <a:lvl1pPr algn="ctr">
              <a:defRPr sz="1800" baseline="0">
                <a:latin typeface="Georgia"/>
                <a:cs typeface="Georgia"/>
              </a:defRPr>
            </a:lvl1pPr>
          </a:lstStyle>
          <a:p>
            <a:pPr lvl="0"/>
            <a:r>
              <a:rPr lang="en-US" dirty="0" smtClean="0"/>
              <a:t>Divider slide sub-title here</a:t>
            </a:r>
            <a:endParaRPr lang="en-US" dirty="0"/>
          </a:p>
        </p:txBody>
      </p:sp>
    </p:spTree>
    <p:extLst>
      <p:ext uri="{BB962C8B-B14F-4D97-AF65-F5344CB8AC3E}">
        <p14:creationId xmlns:p14="http://schemas.microsoft.com/office/powerpoint/2010/main" val="37885172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20" y="-2106774"/>
            <a:ext cx="4229764" cy="4229764"/>
          </a:xfrm>
          <a:prstGeom prst="rect">
            <a:avLst/>
          </a:prstGeom>
        </p:spPr>
      </p:pic>
      <p:sp>
        <p:nvSpPr>
          <p:cNvPr id="13" name="Text Placeholder 4"/>
          <p:cNvSpPr>
            <a:spLocks noGrp="1"/>
          </p:cNvSpPr>
          <p:nvPr>
            <p:ph type="body" sz="quarter" idx="12" hasCustomPrompt="1"/>
          </p:nvPr>
        </p:nvSpPr>
        <p:spPr>
          <a:xfrm>
            <a:off x="936627" y="2830306"/>
            <a:ext cx="7137400" cy="1173389"/>
          </a:xfrm>
        </p:spPr>
        <p:txBody>
          <a:bodyPr>
            <a:normAutofit/>
          </a:bodyPr>
          <a:lstStyle>
            <a:lvl1pPr algn="ctr">
              <a:lnSpc>
                <a:spcPct val="90000"/>
              </a:lnSpc>
              <a:defRPr sz="3600" b="1" baseline="0"/>
            </a:lvl1pPr>
          </a:lstStyle>
          <a:p>
            <a:pPr lvl="0"/>
            <a:r>
              <a:rPr lang="en-US" dirty="0" smtClean="0"/>
              <a:t>CLICK TO EDIT DIVIDE</a:t>
            </a:r>
            <a:br>
              <a:rPr lang="en-US" dirty="0" smtClean="0"/>
            </a:br>
            <a:r>
              <a:rPr lang="en-US" dirty="0" smtClean="0"/>
              <a:t>SLIDE TITLE</a:t>
            </a:r>
            <a:endParaRPr lang="en-US" dirty="0"/>
          </a:p>
        </p:txBody>
      </p:sp>
      <p:sp>
        <p:nvSpPr>
          <p:cNvPr id="14" name="Text Placeholder 13"/>
          <p:cNvSpPr>
            <a:spLocks noGrp="1"/>
          </p:cNvSpPr>
          <p:nvPr>
            <p:ph type="body" sz="quarter" idx="13" hasCustomPrompt="1"/>
          </p:nvPr>
        </p:nvSpPr>
        <p:spPr>
          <a:xfrm>
            <a:off x="936627" y="4012766"/>
            <a:ext cx="7137400" cy="414111"/>
          </a:xfrm>
        </p:spPr>
        <p:txBody>
          <a:bodyPr>
            <a:normAutofit/>
          </a:bodyPr>
          <a:lstStyle>
            <a:lvl1pPr algn="ctr">
              <a:defRPr sz="1800" baseline="0">
                <a:latin typeface="Georgia"/>
                <a:cs typeface="Georgia"/>
              </a:defRPr>
            </a:lvl1pPr>
          </a:lstStyle>
          <a:p>
            <a:pPr lvl="0"/>
            <a:r>
              <a:rPr lang="en-US" dirty="0" smtClean="0"/>
              <a:t>Divider slide sub-title here</a:t>
            </a:r>
            <a:endParaRPr lang="en-US" dirty="0"/>
          </a:p>
        </p:txBody>
      </p:sp>
    </p:spTree>
    <p:extLst>
      <p:ext uri="{BB962C8B-B14F-4D97-AF65-F5344CB8AC3E}">
        <p14:creationId xmlns:p14="http://schemas.microsoft.com/office/powerpoint/2010/main" val="12593208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1583" y="-477000"/>
            <a:ext cx="9144000" cy="6602616"/>
          </a:xfrm>
          <a:prstGeom prst="rect">
            <a:avLst/>
          </a:prstGeom>
        </p:spPr>
      </p:pic>
      <p:cxnSp>
        <p:nvCxnSpPr>
          <p:cNvPr id="11" name="Straight Connector 10"/>
          <p:cNvCxnSpPr/>
          <p:nvPr userDrawn="1"/>
        </p:nvCxnSpPr>
        <p:spPr>
          <a:xfrm>
            <a:off x="899222" y="1622703"/>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6848000" y="234762"/>
            <a:ext cx="2285998" cy="1746660"/>
          </a:xfrm>
          <a:prstGeom prst="rect">
            <a:avLst/>
          </a:prstGeom>
        </p:spPr>
      </p:pic>
      <p:sp>
        <p:nvSpPr>
          <p:cNvPr id="7" name="Text Placeholder 6"/>
          <p:cNvSpPr>
            <a:spLocks noGrp="1"/>
          </p:cNvSpPr>
          <p:nvPr>
            <p:ph type="body" sz="quarter" idx="14" hasCustomPrompt="1"/>
          </p:nvPr>
        </p:nvSpPr>
        <p:spPr>
          <a:xfrm>
            <a:off x="842964" y="788011"/>
            <a:ext cx="6005512" cy="401969"/>
          </a:xfrm>
        </p:spPr>
        <p:txBody>
          <a:bodyPr>
            <a:noAutofit/>
          </a:bodyPr>
          <a:lstStyle>
            <a:lvl1pPr>
              <a:defRPr sz="2800" b="1">
                <a:solidFill>
                  <a:srgbClr val="00B050"/>
                </a:solidFill>
              </a:defRPr>
            </a:lvl1pPr>
          </a:lstStyle>
          <a:p>
            <a:pPr lvl="0"/>
            <a:r>
              <a:rPr lang="en-US" dirty="0" smtClean="0"/>
              <a:t>SECTION TITLE</a:t>
            </a:r>
            <a:endParaRPr lang="en-US" dirty="0"/>
          </a:p>
        </p:txBody>
      </p:sp>
      <p:sp>
        <p:nvSpPr>
          <p:cNvPr id="18" name="Text Placeholder 6"/>
          <p:cNvSpPr>
            <a:spLocks noGrp="1"/>
          </p:cNvSpPr>
          <p:nvPr>
            <p:ph type="body" sz="quarter" idx="15" hasCustomPrompt="1"/>
          </p:nvPr>
        </p:nvSpPr>
        <p:spPr>
          <a:xfrm>
            <a:off x="842964" y="1672184"/>
            <a:ext cx="6005512" cy="309239"/>
          </a:xfrm>
        </p:spPr>
        <p:txBody>
          <a:bodyPr>
            <a:noAutofit/>
          </a:bodyPr>
          <a:lstStyle>
            <a:lvl1pPr>
              <a:defRPr sz="1800" b="1">
                <a:solidFill>
                  <a:srgbClr val="FF6600"/>
                </a:solidFill>
              </a:defRPr>
            </a:lvl1pPr>
          </a:lstStyle>
          <a:p>
            <a:pPr lvl="0"/>
            <a:r>
              <a:rPr lang="en-US" dirty="0" smtClean="0"/>
              <a:t>Subtitle</a:t>
            </a:r>
            <a:endParaRPr lang="en-US" dirty="0"/>
          </a:p>
        </p:txBody>
      </p:sp>
      <p:sp>
        <p:nvSpPr>
          <p:cNvPr id="20" name="Text Placeholder 19"/>
          <p:cNvSpPr>
            <a:spLocks noGrp="1"/>
          </p:cNvSpPr>
          <p:nvPr>
            <p:ph type="body" sz="quarter" idx="16" hasCustomPrompt="1"/>
          </p:nvPr>
        </p:nvSpPr>
        <p:spPr>
          <a:xfrm>
            <a:off x="842965" y="2233614"/>
            <a:ext cx="6323012" cy="352349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lvl="0"/>
            <a:endParaRPr lang="en-US" dirty="0"/>
          </a:p>
        </p:txBody>
      </p:sp>
    </p:spTree>
    <p:extLst>
      <p:ext uri="{BB962C8B-B14F-4D97-AF65-F5344CB8AC3E}">
        <p14:creationId xmlns:p14="http://schemas.microsoft.com/office/powerpoint/2010/main" val="13823067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1583" y="-477000"/>
            <a:ext cx="9144000" cy="6602616"/>
          </a:xfrm>
          <a:prstGeom prst="rect">
            <a:avLst/>
          </a:prstGeom>
        </p:spPr>
      </p:pic>
      <p:cxnSp>
        <p:nvCxnSpPr>
          <p:cNvPr id="9" name="Straight Connector 8"/>
          <p:cNvCxnSpPr/>
          <p:nvPr userDrawn="1"/>
        </p:nvCxnSpPr>
        <p:spPr>
          <a:xfrm>
            <a:off x="899222"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hasCustomPrompt="1"/>
          </p:nvPr>
        </p:nvSpPr>
        <p:spPr>
          <a:xfrm>
            <a:off x="899220" y="1608929"/>
            <a:ext cx="6619000" cy="4129639"/>
          </a:xfrm>
        </p:spPr>
        <p:txBody>
          <a:bodyPr/>
          <a:lstStyle>
            <a:lvl1pPr>
              <a:defRPr sz="2000" b="1">
                <a:solidFill>
                  <a:srgbClr val="FF6600"/>
                </a:solidFill>
              </a:defRPr>
            </a:lvl1pPr>
            <a:lvl2pPr marL="742950" indent="-285750">
              <a:buClr>
                <a:srgbClr val="006EAF"/>
              </a:buClr>
              <a:buFont typeface="Arial"/>
              <a:buChar char="•"/>
              <a:defRPr sz="1800">
                <a:solidFill>
                  <a:schemeClr val="tx1"/>
                </a:solidFill>
              </a:defRPr>
            </a:lvl2pPr>
            <a:lvl3pPr marL="1143000" indent="-228600">
              <a:buClr>
                <a:srgbClr val="ABCB44"/>
              </a:buClr>
              <a:buFont typeface="Courier New"/>
              <a:buChar char="o"/>
              <a:defRPr sz="1600">
                <a:solidFill>
                  <a:schemeClr val="tx1"/>
                </a:solidFill>
              </a:defRPr>
            </a:lvl3pPr>
            <a:lvl4pPr>
              <a:buClr>
                <a:srgbClr val="FF6600"/>
              </a:buClr>
              <a:defRPr sz="1400">
                <a:solidFill>
                  <a:schemeClr val="tx1"/>
                </a:solidFill>
              </a:defRPr>
            </a:lvl4pPr>
            <a:lvl5pPr>
              <a:buClr>
                <a:srgbClr val="006EAF"/>
              </a:buClr>
              <a:defRPr sz="1200">
                <a:solidFill>
                  <a:schemeClr val="tx1"/>
                </a:solidFill>
              </a:defRPr>
            </a:lvl5pPr>
          </a:lstStyle>
          <a:p>
            <a:pPr lvl="0"/>
            <a:r>
              <a:rPr lang="en-US" dirty="0" smtClean="0"/>
              <a:t>Subtitle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p:cNvPicPr>
            <a:picLocks noChangeAspect="1"/>
          </p:cNvPicPr>
          <p:nvPr userDrawn="1"/>
        </p:nvPicPr>
        <p:blipFill>
          <a:blip r:embed="rId3"/>
          <a:stretch>
            <a:fillRect/>
          </a:stretch>
        </p:blipFill>
        <p:spPr>
          <a:xfrm>
            <a:off x="7048594" y="129799"/>
            <a:ext cx="1847730" cy="2673486"/>
          </a:xfrm>
          <a:prstGeom prst="rect">
            <a:avLst/>
          </a:prstGeom>
        </p:spPr>
      </p:pic>
      <p:sp>
        <p:nvSpPr>
          <p:cNvPr id="11" name="Text Placeholder 6"/>
          <p:cNvSpPr>
            <a:spLocks noGrp="1"/>
          </p:cNvSpPr>
          <p:nvPr>
            <p:ph type="body" sz="quarter" idx="14" hasCustomPrompt="1"/>
          </p:nvPr>
        </p:nvSpPr>
        <p:spPr>
          <a:xfrm>
            <a:off x="842964" y="788011"/>
            <a:ext cx="6005512" cy="401969"/>
          </a:xfrm>
        </p:spPr>
        <p:txBody>
          <a:bodyPr>
            <a:noAutofit/>
          </a:bodyPr>
          <a:lstStyle>
            <a:lvl1pPr>
              <a:defRPr sz="2800" b="1">
                <a:solidFill>
                  <a:srgbClr val="00B050"/>
                </a:solidFill>
              </a:defRPr>
            </a:lvl1pPr>
          </a:lstStyle>
          <a:p>
            <a:pPr lvl="0"/>
            <a:r>
              <a:rPr lang="en-US" dirty="0" smtClean="0"/>
              <a:t>SECTION TITLE</a:t>
            </a:r>
            <a:endParaRPr lang="en-US" dirty="0"/>
          </a:p>
        </p:txBody>
      </p:sp>
    </p:spTree>
    <p:extLst>
      <p:ext uri="{BB962C8B-B14F-4D97-AF65-F5344CB8AC3E}">
        <p14:creationId xmlns:p14="http://schemas.microsoft.com/office/powerpoint/2010/main" val="39055012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1583" y="-477000"/>
            <a:ext cx="9144000" cy="6602616"/>
          </a:xfrm>
          <a:prstGeom prst="rect">
            <a:avLst/>
          </a:prstGeom>
        </p:spPr>
      </p:pic>
      <p:cxnSp>
        <p:nvCxnSpPr>
          <p:cNvPr id="9" name="Straight Connector 8"/>
          <p:cNvCxnSpPr/>
          <p:nvPr userDrawn="1"/>
        </p:nvCxnSpPr>
        <p:spPr>
          <a:xfrm>
            <a:off x="899222"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hasCustomPrompt="1"/>
          </p:nvPr>
        </p:nvSpPr>
        <p:spPr>
          <a:xfrm>
            <a:off x="899220" y="1608929"/>
            <a:ext cx="6619000" cy="4129639"/>
          </a:xfrm>
        </p:spPr>
        <p:txBody>
          <a:bodyPr/>
          <a:lstStyle>
            <a:lvl1pPr>
              <a:defRPr sz="2000" b="1">
                <a:solidFill>
                  <a:srgbClr val="FF6600"/>
                </a:solidFill>
              </a:defRPr>
            </a:lvl1pPr>
            <a:lvl2pPr marL="742950" indent="-285750">
              <a:buClr>
                <a:srgbClr val="006EAF"/>
              </a:buClr>
              <a:buFont typeface="Arial"/>
              <a:buChar char="•"/>
              <a:defRPr sz="1800">
                <a:solidFill>
                  <a:schemeClr val="tx1"/>
                </a:solidFill>
              </a:defRPr>
            </a:lvl2pPr>
            <a:lvl3pPr marL="1143000" indent="-228600">
              <a:buClr>
                <a:srgbClr val="ABCB44"/>
              </a:buClr>
              <a:buFont typeface="Courier New"/>
              <a:buChar char="o"/>
              <a:defRPr sz="1600">
                <a:solidFill>
                  <a:schemeClr val="tx1"/>
                </a:solidFill>
              </a:defRPr>
            </a:lvl3pPr>
            <a:lvl4pPr>
              <a:buClr>
                <a:srgbClr val="FF6600"/>
              </a:buClr>
              <a:defRPr sz="1400">
                <a:solidFill>
                  <a:schemeClr val="tx1"/>
                </a:solidFill>
              </a:defRPr>
            </a:lvl4pPr>
            <a:lvl5pPr>
              <a:buClr>
                <a:srgbClr val="006EAF"/>
              </a:buClr>
              <a:defRPr sz="1200">
                <a:solidFill>
                  <a:schemeClr val="tx1"/>
                </a:solidFill>
              </a:defRPr>
            </a:lvl5pPr>
          </a:lstStyle>
          <a:p>
            <a:pPr lvl="0"/>
            <a:r>
              <a:rPr lang="en-US" dirty="0" smtClean="0"/>
              <a:t>Subtitle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6"/>
          <p:cNvSpPr>
            <a:spLocks noGrp="1"/>
          </p:cNvSpPr>
          <p:nvPr>
            <p:ph type="body" sz="quarter" idx="14" hasCustomPrompt="1"/>
          </p:nvPr>
        </p:nvSpPr>
        <p:spPr>
          <a:xfrm>
            <a:off x="842964" y="788011"/>
            <a:ext cx="6005512" cy="401969"/>
          </a:xfrm>
        </p:spPr>
        <p:txBody>
          <a:bodyPr>
            <a:noAutofit/>
          </a:bodyPr>
          <a:lstStyle>
            <a:lvl1pPr>
              <a:defRPr sz="2800" b="1">
                <a:solidFill>
                  <a:srgbClr val="00B050"/>
                </a:solidFill>
              </a:defRPr>
            </a:lvl1pPr>
          </a:lstStyle>
          <a:p>
            <a:pPr lvl="0"/>
            <a:r>
              <a:rPr lang="en-US" dirty="0" smtClean="0"/>
              <a:t>SECTION TITLE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5457" y="228600"/>
            <a:ext cx="1607457" cy="1607457"/>
          </a:xfrm>
          <a:prstGeom prst="rect">
            <a:avLst/>
          </a:prstGeom>
        </p:spPr>
      </p:pic>
    </p:spTree>
    <p:extLst>
      <p:ext uri="{BB962C8B-B14F-4D97-AF65-F5344CB8AC3E}">
        <p14:creationId xmlns:p14="http://schemas.microsoft.com/office/powerpoint/2010/main" val="13251030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1583" y="-477000"/>
            <a:ext cx="9144000" cy="6602616"/>
          </a:xfrm>
          <a:prstGeom prst="rect">
            <a:avLst/>
          </a:prstGeom>
        </p:spPr>
      </p:pic>
      <p:cxnSp>
        <p:nvCxnSpPr>
          <p:cNvPr id="9" name="Straight Connector 8"/>
          <p:cNvCxnSpPr/>
          <p:nvPr userDrawn="1"/>
        </p:nvCxnSpPr>
        <p:spPr>
          <a:xfrm>
            <a:off x="899222"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1" name="Text Placeholder 6"/>
          <p:cNvSpPr>
            <a:spLocks noGrp="1"/>
          </p:cNvSpPr>
          <p:nvPr>
            <p:ph type="body" sz="quarter" idx="14" hasCustomPrompt="1"/>
          </p:nvPr>
        </p:nvSpPr>
        <p:spPr>
          <a:xfrm>
            <a:off x="842964" y="788011"/>
            <a:ext cx="6005512" cy="401969"/>
          </a:xfrm>
        </p:spPr>
        <p:txBody>
          <a:bodyPr>
            <a:noAutofit/>
          </a:bodyPr>
          <a:lstStyle>
            <a:lvl1pPr>
              <a:defRPr sz="2800" b="1">
                <a:solidFill>
                  <a:srgbClr val="00B050"/>
                </a:solidFill>
              </a:defRPr>
            </a:lvl1pPr>
          </a:lstStyle>
          <a:p>
            <a:pPr lvl="0"/>
            <a:r>
              <a:rPr lang="en-US" dirty="0" smtClean="0"/>
              <a:t>SECTION TITLE</a:t>
            </a:r>
            <a:endParaRPr lang="en-US" dirty="0"/>
          </a:p>
        </p:txBody>
      </p:sp>
      <p:sp>
        <p:nvSpPr>
          <p:cNvPr id="8" name="Text Placeholder 6"/>
          <p:cNvSpPr>
            <a:spLocks noGrp="1"/>
          </p:cNvSpPr>
          <p:nvPr>
            <p:ph type="body" sz="quarter" idx="15" hasCustomPrompt="1"/>
          </p:nvPr>
        </p:nvSpPr>
        <p:spPr>
          <a:xfrm>
            <a:off x="842964" y="1672184"/>
            <a:ext cx="6005512" cy="309239"/>
          </a:xfrm>
        </p:spPr>
        <p:txBody>
          <a:bodyPr>
            <a:noAutofit/>
          </a:bodyPr>
          <a:lstStyle>
            <a:lvl1pPr>
              <a:defRPr sz="1800" b="1">
                <a:solidFill>
                  <a:srgbClr val="FF6600"/>
                </a:solidFill>
              </a:defRPr>
            </a:lvl1pPr>
          </a:lstStyle>
          <a:p>
            <a:pPr lvl="0"/>
            <a:r>
              <a:rPr lang="en-US" dirty="0" smtClean="0"/>
              <a:t>Subtitle</a:t>
            </a:r>
            <a:endParaRPr lang="en-US" dirty="0"/>
          </a:p>
        </p:txBody>
      </p:sp>
      <p:sp>
        <p:nvSpPr>
          <p:cNvPr id="10" name="Text Placeholder 19"/>
          <p:cNvSpPr>
            <a:spLocks noGrp="1"/>
          </p:cNvSpPr>
          <p:nvPr>
            <p:ph type="body" sz="quarter" idx="16" hasCustomPrompt="1"/>
          </p:nvPr>
        </p:nvSpPr>
        <p:spPr>
          <a:xfrm>
            <a:off x="842965" y="2233614"/>
            <a:ext cx="6323012" cy="352349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smtClean="0"/>
          </a:p>
          <a:p>
            <a:pPr lvl="0"/>
            <a:endParaRPr lang="en-US" dirty="0"/>
          </a:p>
        </p:txBody>
      </p:sp>
    </p:spTree>
    <p:extLst>
      <p:ext uri="{BB962C8B-B14F-4D97-AF65-F5344CB8AC3E}">
        <p14:creationId xmlns:p14="http://schemas.microsoft.com/office/powerpoint/2010/main" val="29895356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E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1"/>
          <a:stretch>
            <a:fillRect/>
          </a:stretch>
        </p:blipFill>
        <p:spPr>
          <a:xfrm>
            <a:off x="272142" y="6313714"/>
            <a:ext cx="2400300" cy="381000"/>
          </a:xfrm>
          <a:prstGeom prst="rect">
            <a:avLst/>
          </a:prstGeom>
        </p:spPr>
      </p:pic>
      <p:pic>
        <p:nvPicPr>
          <p:cNvPr id="6" name="Picture 5" descr="Child Nutrition Programs_Logo_Reverse.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601852" y="6179910"/>
            <a:ext cx="1387929" cy="578304"/>
          </a:xfrm>
          <a:prstGeom prst="rect">
            <a:avLst/>
          </a:prstGeom>
        </p:spPr>
      </p:pic>
    </p:spTree>
    <p:extLst>
      <p:ext uri="{BB962C8B-B14F-4D97-AF65-F5344CB8AC3E}">
        <p14:creationId xmlns:p14="http://schemas.microsoft.com/office/powerpoint/2010/main" val="155743891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7" r:id="rId5"/>
    <p:sldLayoutId id="2147483654" r:id="rId6"/>
    <p:sldLayoutId id="2147483650" r:id="rId7"/>
    <p:sldLayoutId id="2147483669" r:id="rId8"/>
    <p:sldLayoutId id="2147483665" r:id="rId9"/>
    <p:sldLayoutId id="2147483655" r:id="rId10"/>
    <p:sldLayoutId id="2147483670" r:id="rId11"/>
    <p:sldLayoutId id="2147483656" r:id="rId12"/>
    <p:sldLayoutId id="2147483668" r:id="rId13"/>
    <p:sldLayoutId id="2147483666" r:id="rId14"/>
    <p:sldLayoutId id="2147483657" r:id="rId15"/>
    <p:sldLayoutId id="2147483662" r:id="rId16"/>
    <p:sldLayoutId id="2147483671" r:id="rId17"/>
    <p:sldLayoutId id="2147483672" r:id="rId18"/>
    <p:sldLayoutId id="2147483673" r:id="rId19"/>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hyperlink" Target="https://www.whatscooking.fns.usda.gov/"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hyperlink" Target="https://www.fns.usda.gov/tn/team-nutri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hyperlink" Target="https://www.fns.usda.gov/tn/team-nutrition" TargetMode="Externa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www.theicn.org/teamu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hyperlink" Target="mailto:cnpntab@fns.usda.go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hyperlink" Target="mailto:cnpntab@fns.usd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hyperlink" Target="https://www.fns.usda.gov/tn/team-nutri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normAutofit fontScale="62500" lnSpcReduction="20000"/>
          </a:bodyPr>
          <a:lstStyle/>
          <a:p>
            <a:r>
              <a:rPr lang="en-US" b="1" dirty="0" smtClean="0">
                <a:solidFill>
                  <a:schemeClr val="bg1"/>
                </a:solidFill>
                <a:latin typeface="Calibri" panose="020F0502020204030204" pitchFamily="34" charset="0"/>
                <a:cs typeface="Arial" panose="020B0604020202020204" pitchFamily="34" charset="0"/>
              </a:rPr>
              <a:t>Ann Hall, MRE</a:t>
            </a:r>
            <a:endParaRPr lang="en-US" dirty="0">
              <a:solidFill>
                <a:schemeClr val="bg1"/>
              </a:solidFill>
            </a:endParaRPr>
          </a:p>
        </p:txBody>
      </p:sp>
      <p:sp>
        <p:nvSpPr>
          <p:cNvPr id="9" name="Text Placeholder 8"/>
          <p:cNvSpPr>
            <a:spLocks noGrp="1"/>
          </p:cNvSpPr>
          <p:nvPr>
            <p:ph type="body" sz="quarter" idx="14"/>
          </p:nvPr>
        </p:nvSpPr>
        <p:spPr/>
        <p:txBody>
          <a:bodyPr>
            <a:normAutofit fontScale="62500" lnSpcReduction="20000"/>
          </a:bodyPr>
          <a:lstStyle/>
          <a:p>
            <a:r>
              <a:rPr lang="en-US" b="1" dirty="0">
                <a:solidFill>
                  <a:schemeClr val="bg1"/>
                </a:solidFill>
                <a:latin typeface="Calibri" panose="020F0502020204030204" pitchFamily="34" charset="0"/>
                <a:cs typeface="Arial" panose="020B0604020202020204" pitchFamily="34" charset="0"/>
              </a:rPr>
              <a:t>Xaviera Davis,  MS</a:t>
            </a:r>
            <a:endParaRPr lang="en-US" dirty="0">
              <a:solidFill>
                <a:schemeClr val="bg1"/>
              </a:solidFill>
            </a:endParaRPr>
          </a:p>
          <a:p>
            <a:endParaRPr lang="en-US" dirty="0"/>
          </a:p>
        </p:txBody>
      </p:sp>
      <p:sp>
        <p:nvSpPr>
          <p:cNvPr id="10" name="Text Placeholder 9"/>
          <p:cNvSpPr>
            <a:spLocks noGrp="1"/>
          </p:cNvSpPr>
          <p:nvPr>
            <p:ph type="body" sz="quarter" idx="17"/>
          </p:nvPr>
        </p:nvSpPr>
        <p:spPr/>
        <p:txBody>
          <a:bodyPr>
            <a:noAutofit/>
          </a:bodyPr>
          <a:lstStyle/>
          <a:p>
            <a:r>
              <a:rPr lang="en-US" sz="3200" b="1" dirty="0" smtClean="0">
                <a:latin typeface="Calibri" panose="020F0502020204030204" pitchFamily="34" charset="0"/>
              </a:rPr>
              <a:t>New Tools and Resources </a:t>
            </a:r>
            <a:endParaRPr lang="en-US" sz="3200" b="1" dirty="0">
              <a:latin typeface="Calibri" panose="020F0502020204030204" pitchFamily="34" charset="0"/>
            </a:endParaRPr>
          </a:p>
        </p:txBody>
      </p:sp>
      <p:sp>
        <p:nvSpPr>
          <p:cNvPr id="11" name="Text Placeholder 10"/>
          <p:cNvSpPr>
            <a:spLocks noGrp="1"/>
          </p:cNvSpPr>
          <p:nvPr>
            <p:ph type="body" sz="quarter" idx="18"/>
          </p:nvPr>
        </p:nvSpPr>
        <p:spPr/>
        <p:txBody>
          <a:bodyPr>
            <a:normAutofit fontScale="92500" lnSpcReduction="20000"/>
          </a:bodyPr>
          <a:lstStyle/>
          <a:p>
            <a:pPr>
              <a:lnSpc>
                <a:spcPct val="80000"/>
              </a:lnSpc>
            </a:pPr>
            <a:r>
              <a:rPr lang="en-US" sz="2000" b="1" dirty="0">
                <a:solidFill>
                  <a:schemeClr val="bg1"/>
                </a:solidFill>
                <a:latin typeface="Calibri" panose="020F0502020204030204" pitchFamily="34" charset="0"/>
                <a:cs typeface="Arial" panose="020B0604020202020204" pitchFamily="34" charset="0"/>
              </a:rPr>
              <a:t>Nutritionist</a:t>
            </a:r>
          </a:p>
          <a:p>
            <a:endParaRPr lang="en-US" dirty="0"/>
          </a:p>
        </p:txBody>
      </p:sp>
      <p:sp>
        <p:nvSpPr>
          <p:cNvPr id="12" name="Text Placeholder 11"/>
          <p:cNvSpPr>
            <a:spLocks noGrp="1"/>
          </p:cNvSpPr>
          <p:nvPr>
            <p:ph type="body" sz="quarter" idx="19"/>
          </p:nvPr>
        </p:nvSpPr>
        <p:spPr/>
        <p:txBody>
          <a:bodyPr>
            <a:normAutofit fontScale="92500" lnSpcReduction="20000"/>
          </a:bodyPr>
          <a:lstStyle/>
          <a:p>
            <a:pPr>
              <a:lnSpc>
                <a:spcPct val="80000"/>
              </a:lnSpc>
            </a:pPr>
            <a:r>
              <a:rPr lang="en-US" sz="2100" b="1" dirty="0">
                <a:solidFill>
                  <a:schemeClr val="bg1"/>
                </a:solidFill>
                <a:latin typeface="Calibri" panose="020F0502020204030204" pitchFamily="34" charset="0"/>
                <a:cs typeface="Arial" panose="020B0604020202020204" pitchFamily="34" charset="0"/>
              </a:rPr>
              <a:t>Nutritionist</a:t>
            </a:r>
          </a:p>
          <a:p>
            <a:endParaRPr lang="en-US" dirty="0"/>
          </a:p>
        </p:txBody>
      </p:sp>
      <p:sp>
        <p:nvSpPr>
          <p:cNvPr id="13" name="Text Placeholder 12"/>
          <p:cNvSpPr>
            <a:spLocks noGrp="1"/>
          </p:cNvSpPr>
          <p:nvPr>
            <p:ph type="body" sz="quarter" idx="20"/>
          </p:nvPr>
        </p:nvSpPr>
        <p:spPr>
          <a:xfrm>
            <a:off x="477837" y="1038226"/>
            <a:ext cx="5497789" cy="2280568"/>
          </a:xfrm>
        </p:spPr>
        <p:txBody>
          <a:bodyPr>
            <a:normAutofit/>
          </a:bodyPr>
          <a:lstStyle/>
          <a:p>
            <a:r>
              <a:rPr lang="en-US" dirty="0" smtClean="0">
                <a:latin typeface="Calibri" panose="020F0502020204030204" pitchFamily="34" charset="0"/>
              </a:rPr>
              <a:t>How to Prepare Creditable Meals in the </a:t>
            </a:r>
          </a:p>
          <a:p>
            <a:r>
              <a:rPr lang="en-US" dirty="0" smtClean="0">
                <a:latin typeface="Calibri" panose="020F0502020204030204" pitchFamily="34" charset="0"/>
              </a:rPr>
              <a:t>Child and Adult Care Food Program (CACFP) </a:t>
            </a:r>
            <a:endParaRPr lang="en-US" dirty="0"/>
          </a:p>
        </p:txBody>
      </p:sp>
      <p:sp>
        <p:nvSpPr>
          <p:cNvPr id="3" name="TextBox 2"/>
          <p:cNvSpPr txBox="1"/>
          <p:nvPr/>
        </p:nvSpPr>
        <p:spPr>
          <a:xfrm>
            <a:off x="458860" y="5606136"/>
            <a:ext cx="6545638" cy="677108"/>
          </a:xfrm>
          <a:prstGeom prst="rect">
            <a:avLst/>
          </a:prstGeom>
          <a:noFill/>
        </p:spPr>
        <p:txBody>
          <a:bodyPr wrap="none" rtlCol="0">
            <a:spAutoFit/>
          </a:bodyPr>
          <a:lstStyle/>
          <a:p>
            <a:r>
              <a:rPr lang="en-US" sz="1900" b="1" dirty="0">
                <a:solidFill>
                  <a:schemeClr val="bg1"/>
                </a:solidFill>
                <a:latin typeface="Calibri" panose="020F0502020204030204" pitchFamily="34" charset="0"/>
                <a:cs typeface="Arial" panose="020B0604020202020204" pitchFamily="34" charset="0"/>
              </a:rPr>
              <a:t>Nutrition </a:t>
            </a:r>
            <a:r>
              <a:rPr lang="en-US" sz="1900" b="1" dirty="0" smtClean="0">
                <a:solidFill>
                  <a:schemeClr val="bg1"/>
                </a:solidFill>
                <a:latin typeface="Calibri" panose="020F0502020204030204" pitchFamily="34" charset="0"/>
                <a:cs typeface="Arial" panose="020B0604020202020204" pitchFamily="34" charset="0"/>
              </a:rPr>
              <a:t>Education, Training, and Technical Assistance Division</a:t>
            </a:r>
            <a:endParaRPr lang="en-US" sz="1900" b="1" dirty="0">
              <a:solidFill>
                <a:schemeClr val="bg1"/>
              </a:solidFill>
              <a:latin typeface="Calibri" panose="020F0502020204030204" pitchFamily="34" charset="0"/>
              <a:cs typeface="Arial" panose="020B0604020202020204" pitchFamily="34" charset="0"/>
            </a:endParaRPr>
          </a:p>
          <a:p>
            <a:r>
              <a:rPr lang="en-US" sz="1900" b="1" dirty="0">
                <a:solidFill>
                  <a:schemeClr val="bg1"/>
                </a:solidFill>
                <a:latin typeface="Calibri" panose="020F0502020204030204" pitchFamily="34" charset="0"/>
                <a:cs typeface="Arial" panose="020B0604020202020204" pitchFamily="34" charset="0"/>
              </a:rPr>
              <a:t>Child Nutrition Programs, Food and Nutrition Service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499" y="6023580"/>
            <a:ext cx="2139502"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460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4HK CC Cover.JPG"/>
          <p:cNvPicPr>
            <a:picLocks noChangeAspect="1"/>
          </p:cNvPicPr>
          <p:nvPr/>
        </p:nvPicPr>
        <p:blipFill>
          <a:blip r:embed="rId3" cstate="print"/>
          <a:stretch>
            <a:fillRect/>
          </a:stretch>
        </p:blipFill>
        <p:spPr>
          <a:xfrm>
            <a:off x="4554415" y="3317488"/>
            <a:ext cx="4591848" cy="3540512"/>
          </a:xfrm>
          <a:prstGeom prst="rect">
            <a:avLst/>
          </a:prstGeom>
          <a:ln>
            <a:solidFill>
              <a:schemeClr val="tx1"/>
            </a:solidFill>
          </a:ln>
        </p:spPr>
      </p:pic>
      <p:sp>
        <p:nvSpPr>
          <p:cNvPr id="3" name="Title 2"/>
          <p:cNvSpPr>
            <a:spLocks noGrp="1"/>
          </p:cNvSpPr>
          <p:nvPr>
            <p:ph type="title"/>
          </p:nvPr>
        </p:nvSpPr>
        <p:spPr>
          <a:xfrm>
            <a:off x="609600" y="1905001"/>
            <a:ext cx="7696200" cy="1066799"/>
          </a:xfrm>
        </p:spPr>
        <p:txBody>
          <a:bodyPr>
            <a:normAutofit fontScale="90000"/>
          </a:bodyPr>
          <a:lstStyle/>
          <a:p>
            <a:r>
              <a:rPr lang="en-US" b="1" dirty="0" smtClean="0"/>
              <a:t>Cookbooks for Homes and</a:t>
            </a:r>
            <a:br>
              <a:rPr lang="en-US" b="1" dirty="0" smtClean="0"/>
            </a:br>
            <a:r>
              <a:rPr lang="en-US" b="1" dirty="0" smtClean="0"/>
              <a:t>Child Care Centers</a:t>
            </a:r>
            <a:endParaRPr lang="en-US" b="1" dirty="0"/>
          </a:p>
        </p:txBody>
      </p:sp>
      <p:pic>
        <p:nvPicPr>
          <p:cNvPr id="4" name="Picture 3" descr="R4HK Homes cover.JPG"/>
          <p:cNvPicPr>
            <a:picLocks noChangeAspect="1"/>
          </p:cNvPicPr>
          <p:nvPr/>
        </p:nvPicPr>
        <p:blipFill>
          <a:blip r:embed="rId4" cstate="print"/>
          <a:stretch>
            <a:fillRect/>
          </a:stretch>
        </p:blipFill>
        <p:spPr>
          <a:xfrm>
            <a:off x="-2931" y="3327296"/>
            <a:ext cx="4557346" cy="3518879"/>
          </a:xfrm>
          <a:prstGeom prst="rect">
            <a:avLst/>
          </a:prstGeom>
          <a:ln>
            <a:solidFill>
              <a:schemeClr val="tx1"/>
            </a:solidFill>
          </a:ln>
        </p:spPr>
      </p:pic>
      <p:pic>
        <p:nvPicPr>
          <p:cNvPr id="8" name="Picture 7" descr="R4HK logo.JPG"/>
          <p:cNvPicPr>
            <a:picLocks noChangeAspect="1"/>
          </p:cNvPicPr>
          <p:nvPr/>
        </p:nvPicPr>
        <p:blipFill>
          <a:blip r:embed="rId5" cstate="print"/>
          <a:stretch>
            <a:fillRect/>
          </a:stretch>
        </p:blipFill>
        <p:spPr>
          <a:xfrm>
            <a:off x="2365131" y="718038"/>
            <a:ext cx="4564910" cy="1066800"/>
          </a:xfrm>
          <a:prstGeom prst="rect">
            <a:avLst/>
          </a:prstGeom>
        </p:spPr>
      </p:pic>
    </p:spTree>
    <p:extLst>
      <p:ext uri="{BB962C8B-B14F-4D97-AF65-F5344CB8AC3E}">
        <p14:creationId xmlns:p14="http://schemas.microsoft.com/office/powerpoint/2010/main" val="1710718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96087"/>
            <a:ext cx="8686800" cy="6254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9601" y="3189514"/>
            <a:ext cx="1132018" cy="311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819275" y="3124962"/>
            <a:ext cx="400050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Find Recipes in the Resource Library</a:t>
            </a:r>
            <a:endParaRPr lang="en-US" dirty="0">
              <a:solidFill>
                <a:schemeClr val="tx1"/>
              </a:solidFill>
            </a:endParaRPr>
          </a:p>
        </p:txBody>
      </p:sp>
    </p:spTree>
    <p:extLst>
      <p:ext uri="{BB962C8B-B14F-4D97-AF65-F5344CB8AC3E}">
        <p14:creationId xmlns:p14="http://schemas.microsoft.com/office/powerpoint/2010/main" val="137618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0" y="6400800"/>
            <a:ext cx="9144000" cy="45720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US" sz="2800" b="1" kern="0" dirty="0">
                <a:solidFill>
                  <a:prstClr val="white"/>
                </a:solidFill>
                <a:latin typeface="Arial" pitchFamily="34" charset="0"/>
                <a:ea typeface="+mj-ea"/>
                <a:cs typeface="Arial" pitchFamily="34" charset="0"/>
              </a:rPr>
              <a:t>www.</a:t>
            </a:r>
            <a:r>
              <a:rPr lang="en-US" sz="2800" b="1" dirty="0">
                <a:solidFill>
                  <a:prstClr val="white"/>
                </a:solidFill>
              </a:rPr>
              <a:t>teamnutrition.usda.gov</a:t>
            </a:r>
            <a:r>
              <a:rPr lang="en-US" sz="2800" dirty="0">
                <a:solidFill>
                  <a:prstClr val="white"/>
                </a:solidFill>
              </a:rPr>
              <a:t> </a:t>
            </a:r>
            <a:endParaRPr lang="en-US" sz="2800" kern="0" dirty="0">
              <a:solidFill>
                <a:prstClr val="white"/>
              </a:solidFill>
              <a:latin typeface="Arial" pitchFamily="34" charset="0"/>
              <a:ea typeface="+mj-ea"/>
              <a:cs typeface="Arial" pitchFamily="34"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67" t="16667" r="18562" b="11795"/>
          <a:stretch/>
        </p:blipFill>
        <p:spPr bwMode="auto">
          <a:xfrm>
            <a:off x="0" y="1295400"/>
            <a:ext cx="9144000" cy="640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3"/>
          <p:cNvSpPr txBox="1">
            <a:spLocks/>
          </p:cNvSpPr>
          <p:nvPr/>
        </p:nvSpPr>
        <p:spPr bwMode="auto">
          <a:xfrm>
            <a:off x="0" y="704853"/>
            <a:ext cx="5461907" cy="457200"/>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US" sz="2000" b="1" kern="0" dirty="0">
                <a:solidFill>
                  <a:prstClr val="black"/>
                </a:solidFill>
                <a:latin typeface="Arial" pitchFamily="34" charset="0"/>
                <a:ea typeface="+mj-ea"/>
                <a:cs typeface="Arial" pitchFamily="34" charset="0"/>
              </a:rPr>
              <a:t>http://www.fns.usda.gov/tn/resource-library</a:t>
            </a:r>
            <a:endParaRPr lang="en-US" sz="2000" kern="0" dirty="0">
              <a:solidFill>
                <a:prstClr val="black"/>
              </a:solidFill>
              <a:latin typeface="Arial" pitchFamily="34" charset="0"/>
              <a:ea typeface="+mj-ea"/>
              <a:cs typeface="Arial" pitchFamily="34" charset="0"/>
            </a:endParaRPr>
          </a:p>
        </p:txBody>
      </p:sp>
      <p:pic>
        <p:nvPicPr>
          <p:cNvPr id="6" name="Picture 5" descr="R4HK logo.JPG"/>
          <p:cNvPicPr>
            <a:picLocks noChangeAspect="1"/>
          </p:cNvPicPr>
          <p:nvPr/>
        </p:nvPicPr>
        <p:blipFill>
          <a:blip r:embed="rId4" cstate="print"/>
          <a:stretch>
            <a:fillRect/>
          </a:stretch>
        </p:blipFill>
        <p:spPr>
          <a:xfrm>
            <a:off x="5461907" y="762000"/>
            <a:ext cx="3524035" cy="823552"/>
          </a:xfrm>
          <a:prstGeom prst="rect">
            <a:avLst/>
          </a:prstGeom>
        </p:spPr>
      </p:pic>
    </p:spTree>
    <p:extLst>
      <p:ext uri="{BB962C8B-B14F-4D97-AF65-F5344CB8AC3E}">
        <p14:creationId xmlns:p14="http://schemas.microsoft.com/office/powerpoint/2010/main" val="1236362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67401" y="3581401"/>
            <a:ext cx="3287486" cy="282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093" y="678808"/>
            <a:ext cx="3352800" cy="296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4057" y="689951"/>
            <a:ext cx="3047998" cy="2205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bwMode="auto">
          <a:xfrm>
            <a:off x="-15240" y="6400800"/>
            <a:ext cx="9170126" cy="457200"/>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indent="-342900" algn="ctr">
              <a:spcBef>
                <a:spcPct val="20000"/>
              </a:spcBef>
              <a:spcAft>
                <a:spcPts val="600"/>
              </a:spcAft>
              <a:defRPr/>
            </a:pPr>
            <a:r>
              <a:rPr lang="en-US" sz="2800" b="1" dirty="0"/>
              <a:t>https://www.fns.usda.gov/usda-standardized-recipe</a:t>
            </a:r>
            <a:endParaRPr lang="en-US" sz="2800" b="1" dirty="0">
              <a:solidFill>
                <a:prstClr val="black"/>
              </a:solidFill>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4671555"/>
            <a:ext cx="2565610" cy="172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 y="3446351"/>
            <a:ext cx="3520440" cy="296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C:\Users\sonya.barnes\AppData\Local\Microsoft\Windows\Temporary Internet Files\Content.Outlook\B2G7R1BN\Green_Beans_with_Potatoes_and_Smoked_Turkey_I11_PHOT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43" y="689951"/>
            <a:ext cx="3004243" cy="299330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360023" y="2895600"/>
            <a:ext cx="4419600" cy="18965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300" b="1" dirty="0" smtClean="0"/>
          </a:p>
          <a:p>
            <a:r>
              <a:rPr lang="en-US" sz="6100" b="1" dirty="0" smtClean="0">
                <a:latin typeface="Aharoni" panose="02010803020104030203" pitchFamily="2" charset="-79"/>
                <a:cs typeface="Aharoni" panose="02010803020104030203" pitchFamily="2" charset="-79"/>
              </a:rPr>
              <a:t>USDA </a:t>
            </a:r>
          </a:p>
          <a:p>
            <a:r>
              <a:rPr lang="en-US" sz="6100" b="1" dirty="0" smtClean="0">
                <a:latin typeface="Aharoni" panose="02010803020104030203" pitchFamily="2" charset="-79"/>
                <a:cs typeface="Aharoni" panose="02010803020104030203" pitchFamily="2" charset="-79"/>
              </a:rPr>
              <a:t>Standardized </a:t>
            </a:r>
          </a:p>
          <a:p>
            <a:r>
              <a:rPr lang="en-US" sz="6100" b="1" dirty="0" smtClean="0">
                <a:latin typeface="Aharoni" panose="02010803020104030203" pitchFamily="2" charset="-79"/>
                <a:cs typeface="Aharoni" panose="02010803020104030203" pitchFamily="2" charset="-79"/>
              </a:rPr>
              <a:t>Recipes </a:t>
            </a:r>
            <a:endParaRPr lang="en-US" sz="6100" b="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96795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540" y="712206"/>
            <a:ext cx="2328459" cy="2107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0" y="692214"/>
            <a:ext cx="2628900" cy="6165786"/>
          </a:xfrm>
          <a:gradFill>
            <a:gsLst>
              <a:gs pos="0">
                <a:srgbClr val="FFEFD1"/>
              </a:gs>
              <a:gs pos="64999">
                <a:srgbClr val="F0EBD5"/>
              </a:gs>
              <a:gs pos="100000">
                <a:srgbClr val="D1C39F"/>
              </a:gs>
            </a:gsLst>
            <a:lin ang="5400000" scaled="0"/>
          </a:gradFill>
        </p:spPr>
        <p:txBody>
          <a:bodyPr>
            <a:noAutofit/>
          </a:bodyPr>
          <a:lstStyle/>
          <a:p>
            <a:pPr>
              <a:buNone/>
            </a:pPr>
            <a:endParaRPr lang="en-US" sz="1000" b="1" u="sng" dirty="0" smtClean="0">
              <a:solidFill>
                <a:schemeClr val="accent6">
                  <a:lumMod val="75000"/>
                </a:schemeClr>
              </a:solidFill>
            </a:endParaRPr>
          </a:p>
          <a:p>
            <a:pPr>
              <a:buNone/>
            </a:pPr>
            <a:r>
              <a:rPr lang="en-US" sz="2400" b="1" u="sng" dirty="0" smtClean="0">
                <a:solidFill>
                  <a:schemeClr val="accent6">
                    <a:lumMod val="75000"/>
                  </a:schemeClr>
                </a:solidFill>
              </a:rPr>
              <a:t>Whole Grains</a:t>
            </a:r>
          </a:p>
          <a:p>
            <a:pPr>
              <a:spcBef>
                <a:spcPts val="0"/>
              </a:spcBef>
            </a:pPr>
            <a:r>
              <a:rPr lang="en-US" sz="2000" b="1" dirty="0" smtClean="0">
                <a:solidFill>
                  <a:schemeClr val="accent2">
                    <a:lumMod val="50000"/>
                  </a:schemeClr>
                </a:solidFill>
              </a:rPr>
              <a:t>Rice Pilaf</a:t>
            </a:r>
          </a:p>
          <a:p>
            <a:pPr>
              <a:spcBef>
                <a:spcPts val="0"/>
              </a:spcBef>
            </a:pPr>
            <a:r>
              <a:rPr lang="en-US" sz="2000" b="1" dirty="0" smtClean="0">
                <a:solidFill>
                  <a:schemeClr val="accent2">
                    <a:lumMod val="50000"/>
                  </a:schemeClr>
                </a:solidFill>
              </a:rPr>
              <a:t>Baking Powder Biscuits</a:t>
            </a:r>
          </a:p>
          <a:p>
            <a:pPr>
              <a:spcBef>
                <a:spcPts val="0"/>
              </a:spcBef>
            </a:pPr>
            <a:r>
              <a:rPr lang="en-US" sz="2000" b="1" dirty="0" smtClean="0">
                <a:solidFill>
                  <a:schemeClr val="accent2">
                    <a:lumMod val="50000"/>
                  </a:schemeClr>
                </a:solidFill>
              </a:rPr>
              <a:t>Granola</a:t>
            </a:r>
          </a:p>
          <a:p>
            <a:pPr>
              <a:buNone/>
            </a:pPr>
            <a:endParaRPr lang="en-US" sz="800" b="1" dirty="0" smtClean="0"/>
          </a:p>
          <a:p>
            <a:pPr>
              <a:buNone/>
            </a:pPr>
            <a:endParaRPr lang="en-US" sz="800" b="1" dirty="0" smtClean="0"/>
          </a:p>
          <a:p>
            <a:pPr>
              <a:buNone/>
            </a:pPr>
            <a:endParaRPr lang="en-US" sz="800" b="1" dirty="0" smtClean="0"/>
          </a:p>
          <a:p>
            <a:pPr>
              <a:buNone/>
            </a:pPr>
            <a:r>
              <a:rPr lang="en-US" sz="2400" b="1" u="sng" dirty="0" smtClean="0">
                <a:solidFill>
                  <a:srgbClr val="7030A0"/>
                </a:solidFill>
              </a:rPr>
              <a:t>Main Dishes </a:t>
            </a:r>
            <a:endParaRPr lang="en-US" sz="2400" b="1" u="sng" dirty="0" smtClean="0"/>
          </a:p>
          <a:p>
            <a:pPr>
              <a:spcBef>
                <a:spcPts val="0"/>
              </a:spcBef>
            </a:pPr>
            <a:r>
              <a:rPr lang="en-US" sz="2000" b="1" dirty="0" smtClean="0">
                <a:solidFill>
                  <a:schemeClr val="accent2">
                    <a:lumMod val="50000"/>
                  </a:schemeClr>
                </a:solidFill>
              </a:rPr>
              <a:t>Taco Salad</a:t>
            </a:r>
          </a:p>
          <a:p>
            <a:pPr>
              <a:spcBef>
                <a:spcPts val="0"/>
              </a:spcBef>
            </a:pPr>
            <a:r>
              <a:rPr lang="en-US" sz="2000" b="1" dirty="0" smtClean="0">
                <a:solidFill>
                  <a:schemeClr val="accent2">
                    <a:lumMod val="50000"/>
                  </a:schemeClr>
                </a:solidFill>
              </a:rPr>
              <a:t>Salisbury steak</a:t>
            </a:r>
          </a:p>
          <a:p>
            <a:pPr>
              <a:spcBef>
                <a:spcPts val="0"/>
              </a:spcBef>
            </a:pPr>
            <a:r>
              <a:rPr lang="en-US" sz="2000" b="1" dirty="0" smtClean="0">
                <a:solidFill>
                  <a:schemeClr val="accent2">
                    <a:lumMod val="50000"/>
                  </a:schemeClr>
                </a:solidFill>
              </a:rPr>
              <a:t>Chicken </a:t>
            </a:r>
            <a:r>
              <a:rPr lang="en-US" sz="2000" b="1" dirty="0">
                <a:solidFill>
                  <a:schemeClr val="accent2">
                    <a:lumMod val="50000"/>
                  </a:schemeClr>
                </a:solidFill>
              </a:rPr>
              <a:t>Noodles</a:t>
            </a:r>
            <a:r>
              <a:rPr lang="en-US" sz="2000" dirty="0">
                <a:solidFill>
                  <a:schemeClr val="accent2">
                    <a:lumMod val="50000"/>
                  </a:schemeClr>
                </a:solidFill>
              </a:rPr>
              <a:t> </a:t>
            </a:r>
            <a:r>
              <a:rPr lang="en-US" sz="1400" b="1" dirty="0" smtClean="0"/>
              <a:t>	</a:t>
            </a:r>
          </a:p>
          <a:p>
            <a:pPr>
              <a:spcBef>
                <a:spcPts val="0"/>
              </a:spcBef>
            </a:pPr>
            <a:endParaRPr lang="en-US" sz="1400" b="1" dirty="0"/>
          </a:p>
          <a:p>
            <a:pPr>
              <a:spcBef>
                <a:spcPts val="0"/>
              </a:spcBef>
            </a:pPr>
            <a:endParaRPr lang="en-US" sz="1400" b="1" dirty="0" smtClean="0"/>
          </a:p>
          <a:p>
            <a:pPr marL="0" indent="0">
              <a:spcBef>
                <a:spcPts val="0"/>
              </a:spcBef>
              <a:buNone/>
            </a:pPr>
            <a:r>
              <a:rPr lang="en-US" sz="2400" b="1" u="sng" dirty="0" smtClean="0">
                <a:solidFill>
                  <a:srgbClr val="00B050"/>
                </a:solidFill>
              </a:rPr>
              <a:t>Vegetables</a:t>
            </a:r>
            <a:r>
              <a:rPr lang="en-US" sz="2400" b="1" dirty="0" smtClean="0">
                <a:solidFill>
                  <a:srgbClr val="00B050"/>
                </a:solidFill>
              </a:rPr>
              <a:t>	</a:t>
            </a:r>
          </a:p>
          <a:p>
            <a:pPr>
              <a:spcBef>
                <a:spcPts val="0"/>
              </a:spcBef>
            </a:pPr>
            <a:r>
              <a:rPr lang="en-US" sz="2000" b="1" dirty="0" smtClean="0">
                <a:solidFill>
                  <a:schemeClr val="accent2">
                    <a:lumMod val="50000"/>
                  </a:schemeClr>
                </a:solidFill>
              </a:rPr>
              <a:t>Mexicali corn</a:t>
            </a:r>
          </a:p>
          <a:p>
            <a:pPr>
              <a:spcBef>
                <a:spcPts val="0"/>
              </a:spcBef>
            </a:pPr>
            <a:r>
              <a:rPr lang="en-US" sz="2000" b="1" dirty="0" smtClean="0">
                <a:solidFill>
                  <a:schemeClr val="accent2">
                    <a:lumMod val="50000"/>
                  </a:schemeClr>
                </a:solidFill>
              </a:rPr>
              <a:t>Chinese Vegetables</a:t>
            </a:r>
          </a:p>
          <a:p>
            <a:pPr>
              <a:spcBef>
                <a:spcPts val="0"/>
              </a:spcBef>
            </a:pPr>
            <a:r>
              <a:rPr lang="en-US" sz="2000" b="1" dirty="0" smtClean="0">
                <a:solidFill>
                  <a:schemeClr val="accent2">
                    <a:lumMod val="50000"/>
                  </a:schemeClr>
                </a:solidFill>
              </a:rPr>
              <a:t>Orange Glazed Carrots</a:t>
            </a:r>
            <a:r>
              <a:rPr lang="en-US" sz="2600" dirty="0" smtClean="0"/>
              <a:t>		</a:t>
            </a:r>
            <a:r>
              <a:rPr lang="en-US" dirty="0" smtClean="0"/>
              <a:t>		   </a:t>
            </a:r>
          </a:p>
        </p:txBody>
      </p:sp>
      <p:pic>
        <p:nvPicPr>
          <p:cNvPr id="7" name="Content Placeholder 3" descr="Brown_Rice_Pilaf_PHOTO.jpg"/>
          <p:cNvPicPr>
            <a:picLocks noChangeAspect="1"/>
          </p:cNvPicPr>
          <p:nvPr/>
        </p:nvPicPr>
        <p:blipFill>
          <a:blip r:embed="rId4" cstate="print"/>
          <a:stretch>
            <a:fillRect/>
          </a:stretch>
        </p:blipFill>
        <p:spPr>
          <a:xfrm>
            <a:off x="2516862" y="694097"/>
            <a:ext cx="2117291" cy="2125303"/>
          </a:xfrm>
          <a:prstGeom prst="rect">
            <a:avLst/>
          </a:prstGeom>
        </p:spPr>
      </p:pic>
      <p:pic>
        <p:nvPicPr>
          <p:cNvPr id="9" name="Picture 8" descr="Baking_Powder_Biscuits_PHOTO.jpg"/>
          <p:cNvPicPr>
            <a:picLocks noChangeAspect="1"/>
          </p:cNvPicPr>
          <p:nvPr/>
        </p:nvPicPr>
        <p:blipFill>
          <a:blip r:embed="rId5" cstate="print"/>
          <a:stretch>
            <a:fillRect/>
          </a:stretch>
        </p:blipFill>
        <p:spPr>
          <a:xfrm>
            <a:off x="4631890" y="694098"/>
            <a:ext cx="2183650" cy="2125302"/>
          </a:xfrm>
          <a:prstGeom prst="rect">
            <a:avLst/>
          </a:prstGeom>
        </p:spPr>
      </p:pic>
      <p:pic>
        <p:nvPicPr>
          <p:cNvPr id="13" name="Picture 12" descr="Chicken_or_Turkey_Noodles_PHOTO.jpg"/>
          <p:cNvPicPr>
            <a:picLocks noChangeAspect="1"/>
          </p:cNvPicPr>
          <p:nvPr/>
        </p:nvPicPr>
        <p:blipFill>
          <a:blip r:embed="rId6" cstate="print"/>
          <a:stretch>
            <a:fillRect/>
          </a:stretch>
        </p:blipFill>
        <p:spPr>
          <a:xfrm>
            <a:off x="6738934" y="2819399"/>
            <a:ext cx="2405066" cy="2064189"/>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905" y="4883589"/>
            <a:ext cx="2251295" cy="197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C:\Users\sonya.barnes\AppData\Local\Microsoft\Windows\Temporary Internet Files\Content.Outlook\B2G7R1BN\Taco_Salad_E10_PHOT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6862" y="2819400"/>
            <a:ext cx="2216592" cy="204985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onya.barnes\AppData\Local\Microsoft\Windows\Temporary Internet Files\Content.Outlook\B2G7R1BN\Salisbury_Steak_D33_PHOT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1765" y="2819400"/>
            <a:ext cx="2140153" cy="206418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onya.barnes\AppData\Local\Microsoft\Windows\Temporary Internet Files\Content.Outlook\B2G7R1BN\Mexicali_Corn_I12_PHOTO_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7808" y="4869255"/>
            <a:ext cx="2216592" cy="19887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sonya.barnes\AppData\Local\Microsoft\Windows\Temporary Internet Files\Content.Outlook\B2G7R1BN\Orange_Glazed_Carrots_I13A_PHOTO_2 (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5541" y="4883589"/>
            <a:ext cx="2409707" cy="197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54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1" y="635546"/>
            <a:ext cx="8115299" cy="393154"/>
          </a:xfrm>
          <a:solidFill>
            <a:srgbClr val="FFC000"/>
          </a:solidFill>
        </p:spPr>
        <p:txBody>
          <a:bodyPr>
            <a:noAutofit/>
          </a:bodyPr>
          <a:lstStyle/>
          <a:p>
            <a:r>
              <a:rPr lang="en-US" sz="2800" b="1" dirty="0">
                <a:solidFill>
                  <a:schemeClr val="tx2"/>
                </a:solidFill>
              </a:rPr>
              <a:t>https://www.fns.usda.gov/usda-standardized-recipe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2202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sonya.barnes\AppData\Local\Microsoft\Windows\Temporary Internet Files\Content.Outlook\B2G7R1BN\Green_Beans_with_Potatoes_and_Smoked_Turkey_I11_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800600"/>
            <a:ext cx="1752600" cy="1746221"/>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1714500" y="4420362"/>
            <a:ext cx="3743325"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Find Recipes in the Resource Library</a:t>
            </a:r>
            <a:endParaRPr lang="en-US" dirty="0">
              <a:solidFill>
                <a:schemeClr val="tx1"/>
              </a:solidFill>
            </a:endParaRPr>
          </a:p>
        </p:txBody>
      </p:sp>
      <p:sp>
        <p:nvSpPr>
          <p:cNvPr id="8" name="Oval 7"/>
          <p:cNvSpPr/>
          <p:nvPr/>
        </p:nvSpPr>
        <p:spPr>
          <a:xfrm>
            <a:off x="495301" y="4513489"/>
            <a:ext cx="1132018" cy="311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35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262"/>
          </a:xfrm>
        </p:spPr>
        <p:txBody>
          <a:bodyPr>
            <a:normAutofit fontScale="90000"/>
          </a:bodyPr>
          <a:lstStyle/>
          <a:p>
            <a:r>
              <a:rPr lang="en-US" b="1" dirty="0" smtClean="0"/>
              <a:t>What’s Cooking? USDA Mixing Bowl</a:t>
            </a:r>
            <a:endParaRPr lang="en-US" b="1" dirty="0"/>
          </a:p>
        </p:txBody>
      </p:sp>
      <p:sp>
        <p:nvSpPr>
          <p:cNvPr id="5" name="TextBox 4"/>
          <p:cNvSpPr txBox="1"/>
          <p:nvPr/>
        </p:nvSpPr>
        <p:spPr>
          <a:xfrm>
            <a:off x="266700" y="1073817"/>
            <a:ext cx="8591550" cy="584775"/>
          </a:xfrm>
          <a:prstGeom prst="rect">
            <a:avLst/>
          </a:prstGeom>
          <a:solidFill>
            <a:srgbClr val="FFC000"/>
          </a:solidFill>
        </p:spPr>
        <p:txBody>
          <a:bodyPr wrap="square" rtlCol="0">
            <a:spAutoFit/>
          </a:bodyPr>
          <a:lstStyle/>
          <a:p>
            <a:pPr algn="ctr"/>
            <a:r>
              <a:rPr lang="en-US" sz="3200" b="1" dirty="0" smtClean="0">
                <a:solidFill>
                  <a:schemeClr val="tx2"/>
                </a:solidFill>
                <a:hlinkClick r:id="rId3"/>
              </a:rPr>
              <a:t>https://www.whatscooking.fns.usda.gov</a:t>
            </a:r>
            <a:r>
              <a:rPr lang="en-US" sz="3200" b="1" dirty="0" smtClean="0">
                <a:solidFill>
                  <a:schemeClr val="tx2"/>
                </a:solidFill>
              </a:rPr>
              <a:t> </a:t>
            </a:r>
            <a:endParaRPr lang="en-US" sz="3200" b="1" dirty="0">
              <a:solidFill>
                <a:schemeClr val="tx2"/>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532" t="9463" r="17178" b="19104"/>
          <a:stretch/>
        </p:blipFill>
        <p:spPr bwMode="auto">
          <a:xfrm>
            <a:off x="266700" y="1792864"/>
            <a:ext cx="8591550" cy="506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57200" y="4239707"/>
            <a:ext cx="2273300" cy="1373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21200" y="4227007"/>
            <a:ext cx="4337050" cy="13736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489826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36627" y="2525506"/>
            <a:ext cx="7137400" cy="1284494"/>
          </a:xfrm>
        </p:spPr>
        <p:txBody>
          <a:bodyPr>
            <a:noAutofit/>
          </a:bodyPr>
          <a:lstStyle/>
          <a:p>
            <a:r>
              <a:rPr lang="en-US" sz="4400" dirty="0" smtClean="0"/>
              <a:t>Food Buying Guide for Child Nutrition Programs </a:t>
            </a:r>
          </a:p>
          <a:p>
            <a:r>
              <a:rPr lang="en-US" sz="4400" dirty="0" smtClean="0"/>
              <a:t> </a:t>
            </a:r>
            <a:endParaRPr lang="en-US" sz="4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278" y="5962650"/>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1900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0550" y="1608929"/>
            <a:ext cx="5915025" cy="4129639"/>
          </a:xfrm>
        </p:spPr>
        <p:txBody>
          <a:bodyPr>
            <a:normAutofit lnSpcReduction="10000"/>
          </a:bodyPr>
          <a:lstStyle/>
          <a:p>
            <a:pPr marL="342900" indent="-342900">
              <a:buFont typeface="Arial" panose="020B0604020202020204" pitchFamily="34" charset="0"/>
              <a:buChar char="•"/>
            </a:pPr>
            <a:r>
              <a:rPr lang="en-US" sz="2800" dirty="0"/>
              <a:t>Authoritative source of food yield information for all Child Nutrition</a:t>
            </a:r>
          </a:p>
          <a:p>
            <a:r>
              <a:rPr lang="en-US" sz="2800" dirty="0" smtClean="0"/>
              <a:t>    Programs </a:t>
            </a:r>
            <a:r>
              <a:rPr lang="en-US" sz="2800" dirty="0"/>
              <a:t>(CNP</a:t>
            </a:r>
            <a:r>
              <a:rPr lang="en-US" sz="2800" dirty="0" smtClean="0"/>
              <a:t>)</a:t>
            </a:r>
          </a:p>
          <a:p>
            <a:endParaRPr lang="en-US" sz="1100" dirty="0"/>
          </a:p>
          <a:p>
            <a:pPr marL="342900" indent="-342900">
              <a:buFont typeface="Arial" panose="020B0604020202020204" pitchFamily="34" charset="0"/>
              <a:buChar char="•"/>
            </a:pPr>
            <a:r>
              <a:rPr lang="en-US" sz="2800" dirty="0"/>
              <a:t>Provides information for: </a:t>
            </a:r>
          </a:p>
          <a:p>
            <a:pPr marL="1085850" lvl="1" indent="-342900">
              <a:buFont typeface="Arial" panose="020B0604020202020204" pitchFamily="34" charset="0"/>
              <a:buChar char="•"/>
            </a:pPr>
            <a:r>
              <a:rPr lang="en-US" sz="2400" b="1" dirty="0">
                <a:solidFill>
                  <a:srgbClr val="FF6600"/>
                </a:solidFill>
              </a:rPr>
              <a:t>Purchasing the required</a:t>
            </a:r>
          </a:p>
          <a:p>
            <a:pPr lvl="1" indent="0">
              <a:buNone/>
            </a:pPr>
            <a:r>
              <a:rPr lang="en-US" sz="2400" b="1" dirty="0" smtClean="0">
                <a:solidFill>
                  <a:srgbClr val="FF6600"/>
                </a:solidFill>
              </a:rPr>
              <a:t>     quantities </a:t>
            </a:r>
            <a:r>
              <a:rPr lang="en-US" sz="2400" b="1" dirty="0">
                <a:solidFill>
                  <a:srgbClr val="FF6600"/>
                </a:solidFill>
              </a:rPr>
              <a:t>of foods</a:t>
            </a:r>
          </a:p>
          <a:p>
            <a:pPr marL="1085850" lvl="1" indent="-342900">
              <a:buFont typeface="Arial" panose="020B0604020202020204" pitchFamily="34" charset="0"/>
              <a:buChar char="•"/>
            </a:pPr>
            <a:r>
              <a:rPr lang="en-US" sz="2400" b="1" dirty="0">
                <a:solidFill>
                  <a:srgbClr val="FF6600"/>
                </a:solidFill>
              </a:rPr>
              <a:t>Determining contribution </a:t>
            </a:r>
          </a:p>
          <a:p>
            <a:pPr lvl="1" indent="0">
              <a:buNone/>
            </a:pPr>
            <a:r>
              <a:rPr lang="en-US" sz="2400" b="1" dirty="0">
                <a:solidFill>
                  <a:srgbClr val="FF6600"/>
                </a:solidFill>
              </a:rPr>
              <a:t> </a:t>
            </a:r>
            <a:r>
              <a:rPr lang="en-US" sz="2400" b="1" dirty="0" smtClean="0">
                <a:solidFill>
                  <a:srgbClr val="FF6600"/>
                </a:solidFill>
              </a:rPr>
              <a:t>    toward </a:t>
            </a:r>
            <a:r>
              <a:rPr lang="en-US" sz="2400" b="1" dirty="0">
                <a:solidFill>
                  <a:srgbClr val="FF6600"/>
                </a:solidFill>
              </a:rPr>
              <a:t>the meal pattern </a:t>
            </a:r>
            <a:r>
              <a:rPr lang="en-US" sz="2400" b="1" dirty="0" smtClean="0">
                <a:solidFill>
                  <a:srgbClr val="FF6600"/>
                </a:solidFill>
              </a:rPr>
              <a:t>                                            	   requirements</a:t>
            </a:r>
            <a:endParaRPr lang="en-US" sz="2400" b="1" dirty="0">
              <a:solidFill>
                <a:srgbClr val="FF6600"/>
              </a:solidFill>
            </a:endParaRPr>
          </a:p>
          <a:p>
            <a:pPr marL="342900" indent="-342900">
              <a:buFont typeface="Arial" panose="020B0604020202020204" pitchFamily="34" charset="0"/>
              <a:buChar char="•"/>
            </a:pPr>
            <a:endParaRPr lang="en-US" sz="2800" dirty="0"/>
          </a:p>
        </p:txBody>
      </p:sp>
      <p:sp>
        <p:nvSpPr>
          <p:cNvPr id="3" name="Text Placeholder 2"/>
          <p:cNvSpPr>
            <a:spLocks noGrp="1"/>
          </p:cNvSpPr>
          <p:nvPr>
            <p:ph type="body" sz="quarter" idx="14"/>
          </p:nvPr>
        </p:nvSpPr>
        <p:spPr>
          <a:xfrm>
            <a:off x="590550" y="685800"/>
            <a:ext cx="6848475" cy="590550"/>
          </a:xfrm>
        </p:spPr>
        <p:txBody>
          <a:bodyPr/>
          <a:lstStyle/>
          <a:p>
            <a:r>
              <a:rPr lang="en-US" sz="3200" dirty="0" smtClean="0"/>
              <a:t>What is the Food Buying Guide (FBG)?</a:t>
            </a:r>
            <a:endParaRPr lang="en-US" sz="3200"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487" y="2762250"/>
            <a:ext cx="1514475" cy="204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734" y="3190875"/>
            <a:ext cx="90999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7150" y="3166245"/>
            <a:ext cx="838200" cy="127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2725" y="1678516"/>
            <a:ext cx="762000" cy="108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576" y="4800600"/>
            <a:ext cx="914400" cy="118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905500" y="4134535"/>
            <a:ext cx="1912620" cy="584775"/>
          </a:xfrm>
          <a:prstGeom prst="rect">
            <a:avLst/>
          </a:prstGeom>
          <a:solidFill>
            <a:srgbClr val="FFC000"/>
          </a:solidFill>
        </p:spPr>
        <p:txBody>
          <a:bodyPr wrap="square">
            <a:spAutoFit/>
          </a:bodyPr>
          <a:lstStyle/>
          <a:p>
            <a:pPr algn="ctr"/>
            <a:r>
              <a:rPr lang="en-US" sz="1600" b="1" spc="50" dirty="0">
                <a:ln w="11430"/>
              </a:rPr>
              <a:t>Coming</a:t>
            </a:r>
            <a:r>
              <a:rPr lang="en-US" sz="1600" b="1" spc="50" dirty="0">
                <a:ln w="11430"/>
                <a:solidFill>
                  <a:schemeClr val="bg2">
                    <a:lumMod val="10000"/>
                  </a:schemeClr>
                </a:solidFill>
              </a:rPr>
              <a:t> Soon</a:t>
            </a:r>
          </a:p>
          <a:p>
            <a:pPr algn="ctr"/>
            <a:r>
              <a:rPr lang="en-US" sz="1600" b="1" spc="50" dirty="0" smtClean="0">
                <a:ln w="11430"/>
                <a:solidFill>
                  <a:schemeClr val="bg2">
                    <a:lumMod val="10000"/>
                  </a:schemeClr>
                </a:solidFill>
              </a:rPr>
              <a:t>Downloadable FBG</a:t>
            </a:r>
            <a:endParaRPr lang="en-US" sz="1600" b="1" dirty="0">
              <a:ln w="11430"/>
              <a:solidFill>
                <a:schemeClr val="bg2">
                  <a:lumMod val="10000"/>
                </a:schemeClr>
              </a:solidFill>
            </a:endParaRPr>
          </a:p>
        </p:txBody>
      </p:sp>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2762" y="6210794"/>
            <a:ext cx="2238375" cy="66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784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756"/>
            <a:ext cx="9144000" cy="837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948733"/>
            <a:ext cx="2796639" cy="504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48733"/>
            <a:ext cx="2713512" cy="504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4175" y="6103916"/>
            <a:ext cx="2238375" cy="75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00425" y="5380822"/>
            <a:ext cx="2895600" cy="1323439"/>
          </a:xfrm>
          <a:prstGeom prst="rect">
            <a:avLst/>
          </a:prstGeom>
          <a:solidFill>
            <a:srgbClr val="FFC000"/>
          </a:solidFill>
        </p:spPr>
        <p:txBody>
          <a:bodyPr wrap="square">
            <a:spAutoFit/>
          </a:bodyPr>
          <a:lstStyle/>
          <a:p>
            <a:pPr algn="ctr"/>
            <a:r>
              <a:rPr lang="en-US" sz="4000" b="1" spc="50" dirty="0">
                <a:ln w="11430"/>
              </a:rPr>
              <a:t>Coming</a:t>
            </a:r>
            <a:r>
              <a:rPr lang="en-US" sz="4000" b="1" spc="50" dirty="0">
                <a:ln w="11430"/>
                <a:solidFill>
                  <a:schemeClr val="bg2">
                    <a:lumMod val="10000"/>
                  </a:schemeClr>
                </a:solidFill>
              </a:rPr>
              <a:t> </a:t>
            </a:r>
            <a:r>
              <a:rPr lang="en-US" sz="4000" b="1" spc="50" dirty="0" smtClean="0">
                <a:ln w="11430"/>
                <a:solidFill>
                  <a:schemeClr val="bg2">
                    <a:lumMod val="10000"/>
                  </a:schemeClr>
                </a:solidFill>
              </a:rPr>
              <a:t>Soon</a:t>
            </a:r>
            <a:endParaRPr lang="en-US" sz="4000" b="1" spc="50" dirty="0">
              <a:ln w="11430"/>
              <a:solidFill>
                <a:schemeClr val="bg2">
                  <a:lumMod val="10000"/>
                </a:schemeClr>
              </a:solidFill>
            </a:endParaRPr>
          </a:p>
        </p:txBody>
      </p:sp>
    </p:spTree>
    <p:extLst>
      <p:ext uri="{BB962C8B-B14F-4D97-AF65-F5344CB8AC3E}">
        <p14:creationId xmlns:p14="http://schemas.microsoft.com/office/powerpoint/2010/main" val="2721608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842964" y="1657351"/>
            <a:ext cx="6777036" cy="4257674"/>
          </a:xfrm>
        </p:spPr>
        <p:txBody>
          <a:bodyPr>
            <a:noAutofit/>
          </a:bodyPr>
          <a:lstStyle/>
          <a:p>
            <a:pPr marL="342900" indent="-342900">
              <a:buFont typeface="Arial" panose="020B0604020202020204" pitchFamily="34" charset="0"/>
              <a:buChar char="•"/>
            </a:pPr>
            <a:r>
              <a:rPr lang="en-US" sz="2400" b="1" dirty="0" smtClean="0">
                <a:solidFill>
                  <a:srgbClr val="FF6600"/>
                </a:solidFill>
              </a:rPr>
              <a:t>The Basics of Preparing Creditable Meals in the CACFP</a:t>
            </a:r>
          </a:p>
          <a:p>
            <a:pPr marL="342900" indent="-342900">
              <a:buFont typeface="Arial" panose="020B0604020202020204" pitchFamily="34" charset="0"/>
              <a:buChar char="•"/>
            </a:pPr>
            <a:r>
              <a:rPr lang="en-US" sz="2400" b="1" dirty="0" smtClean="0">
                <a:solidFill>
                  <a:srgbClr val="FF6600"/>
                </a:solidFill>
              </a:rPr>
              <a:t>CACFP </a:t>
            </a:r>
            <a:r>
              <a:rPr lang="en-US" sz="2400" b="1" dirty="0">
                <a:solidFill>
                  <a:srgbClr val="FF6600"/>
                </a:solidFill>
              </a:rPr>
              <a:t>Meal Pattern </a:t>
            </a:r>
          </a:p>
          <a:p>
            <a:pPr marL="342900" indent="-342900">
              <a:buFont typeface="Arial" panose="020B0604020202020204" pitchFamily="34" charset="0"/>
              <a:buChar char="•"/>
            </a:pPr>
            <a:r>
              <a:rPr lang="en-US" sz="2400" b="1" dirty="0">
                <a:solidFill>
                  <a:srgbClr val="FF6600"/>
                </a:solidFill>
              </a:rPr>
              <a:t>USDA Standardized Recipes </a:t>
            </a:r>
          </a:p>
          <a:p>
            <a:pPr marL="342900" indent="-342900">
              <a:buFont typeface="Arial" panose="020B0604020202020204" pitchFamily="34" charset="0"/>
              <a:buChar char="•"/>
            </a:pPr>
            <a:r>
              <a:rPr lang="en-US" sz="2400" b="1" dirty="0">
                <a:solidFill>
                  <a:srgbClr val="FF6600"/>
                </a:solidFill>
              </a:rPr>
              <a:t>Using the </a:t>
            </a:r>
            <a:r>
              <a:rPr lang="en-US" sz="2400" b="1" dirty="0" smtClean="0">
                <a:solidFill>
                  <a:srgbClr val="FF6600"/>
                </a:solidFill>
              </a:rPr>
              <a:t>USDA’s Food </a:t>
            </a:r>
            <a:r>
              <a:rPr lang="en-US" sz="2400" b="1" dirty="0">
                <a:solidFill>
                  <a:srgbClr val="FF6600"/>
                </a:solidFill>
              </a:rPr>
              <a:t>Buying Guide for Child Nutrition Programs (FBG) Interactive Web-Based Tool </a:t>
            </a:r>
          </a:p>
          <a:p>
            <a:pPr marL="342900" indent="-342900">
              <a:buFont typeface="Arial" panose="020B0604020202020204" pitchFamily="34" charset="0"/>
              <a:buChar char="•"/>
            </a:pPr>
            <a:r>
              <a:rPr lang="en-US" sz="2400" b="1" dirty="0">
                <a:solidFill>
                  <a:srgbClr val="FF6600"/>
                </a:solidFill>
              </a:rPr>
              <a:t>Hands on Activity </a:t>
            </a:r>
            <a:r>
              <a:rPr lang="en-US" sz="2400" b="1" dirty="0" smtClean="0">
                <a:solidFill>
                  <a:srgbClr val="FF6600"/>
                </a:solidFill>
              </a:rPr>
              <a:t>using the Recipe </a:t>
            </a:r>
            <a:r>
              <a:rPr lang="en-US" sz="2400" b="1" dirty="0">
                <a:solidFill>
                  <a:srgbClr val="FF6600"/>
                </a:solidFill>
              </a:rPr>
              <a:t>Analysis Workbook (RAW) </a:t>
            </a:r>
          </a:p>
        </p:txBody>
      </p:sp>
      <p:sp>
        <p:nvSpPr>
          <p:cNvPr id="5" name="Text Placeholder 4"/>
          <p:cNvSpPr>
            <a:spLocks noGrp="1"/>
          </p:cNvSpPr>
          <p:nvPr>
            <p:ph type="body" sz="quarter" idx="14"/>
          </p:nvPr>
        </p:nvSpPr>
        <p:spPr>
          <a:xfrm>
            <a:off x="842964" y="852122"/>
            <a:ext cx="6005512" cy="633778"/>
          </a:xfrm>
        </p:spPr>
        <p:txBody>
          <a:bodyPr/>
          <a:lstStyle/>
          <a:p>
            <a:r>
              <a:rPr lang="en-US" sz="3600" dirty="0" smtClean="0"/>
              <a:t>Overview</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6127668"/>
            <a:ext cx="2238375" cy="73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985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5250" y="5012891"/>
            <a:ext cx="8972550" cy="568759"/>
          </a:xfrm>
          <a:solidFill>
            <a:srgbClr val="FFC000"/>
          </a:solidFill>
        </p:spPr>
        <p:txBody>
          <a:bodyPr>
            <a:normAutofit fontScale="92500" lnSpcReduction="20000"/>
          </a:bodyPr>
          <a:lstStyle/>
          <a:p>
            <a:r>
              <a:rPr lang="en-US" sz="4200" b="1" dirty="0">
                <a:latin typeface="+mj-lt"/>
              </a:rPr>
              <a:t>https://foodbuyingguide.fns.usda.gov/</a:t>
            </a:r>
          </a:p>
          <a:p>
            <a:endParaRPr lang="en-US" dirty="0"/>
          </a:p>
        </p:txBody>
      </p:sp>
      <p:sp>
        <p:nvSpPr>
          <p:cNvPr id="4" name="Text Placeholder 3"/>
          <p:cNvSpPr>
            <a:spLocks noGrp="1"/>
          </p:cNvSpPr>
          <p:nvPr>
            <p:ph type="body" sz="quarter" idx="12"/>
          </p:nvPr>
        </p:nvSpPr>
        <p:spPr>
          <a:xfrm>
            <a:off x="0" y="2364962"/>
            <a:ext cx="9105899" cy="1425988"/>
          </a:xfrm>
        </p:spPr>
        <p:txBody>
          <a:bodyPr>
            <a:noAutofit/>
          </a:bodyPr>
          <a:lstStyle/>
          <a:p>
            <a:r>
              <a:rPr lang="en-US" sz="4000" dirty="0"/>
              <a:t>How to use the</a:t>
            </a:r>
          </a:p>
          <a:p>
            <a:r>
              <a:rPr lang="en-US" sz="4000" dirty="0"/>
              <a:t>Food Buying Guide</a:t>
            </a:r>
          </a:p>
          <a:p>
            <a:r>
              <a:rPr lang="en-US" sz="4000" dirty="0"/>
              <a:t> Interactive Web-Based Tool</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524" y="5855154"/>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411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153" y="6175169"/>
            <a:ext cx="2238375" cy="56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4"/>
          </p:nvPr>
        </p:nvSpPr>
        <p:spPr>
          <a:xfrm>
            <a:off x="600075" y="788011"/>
            <a:ext cx="6505575" cy="526439"/>
          </a:xfrm>
          <a:solidFill>
            <a:srgbClr val="FFC000"/>
          </a:solidFill>
        </p:spPr>
        <p:txBody>
          <a:bodyPr/>
          <a:lstStyle/>
          <a:p>
            <a:pPr algn="ctr"/>
            <a:r>
              <a:rPr lang="en-US" sz="2400" dirty="0">
                <a:solidFill>
                  <a:srgbClr val="FF6600"/>
                </a:solidFill>
                <a:hlinkClick r:id="rId4"/>
              </a:rPr>
              <a:t>https://www.fns.usda.gov/tn/team-nutrition</a:t>
            </a:r>
            <a:endParaRPr lang="en-US" sz="2400" dirty="0">
              <a:solidFill>
                <a:srgbClr val="FF6600"/>
              </a:solidFill>
            </a:endParaRPr>
          </a:p>
        </p:txBody>
      </p:sp>
      <p:sp>
        <p:nvSpPr>
          <p:cNvPr id="6" name="Oval 5"/>
          <p:cNvSpPr/>
          <p:nvPr/>
        </p:nvSpPr>
        <p:spPr>
          <a:xfrm>
            <a:off x="1674421" y="4392385"/>
            <a:ext cx="320633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00075" y="1445214"/>
            <a:ext cx="6508750" cy="387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eft Arrow 9"/>
          <p:cNvSpPr/>
          <p:nvPr/>
        </p:nvSpPr>
        <p:spPr>
          <a:xfrm>
            <a:off x="6968465" y="2653392"/>
            <a:ext cx="1623085" cy="9252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Click here to log on</a:t>
            </a:r>
            <a:endParaRPr lang="en-US" b="1" dirty="0">
              <a:solidFill>
                <a:schemeClr val="tx1"/>
              </a:solidFill>
            </a:endParaRPr>
          </a:p>
        </p:txBody>
      </p:sp>
      <p:sp>
        <p:nvSpPr>
          <p:cNvPr id="11" name="TextBox 10"/>
          <p:cNvSpPr txBox="1"/>
          <p:nvPr/>
        </p:nvSpPr>
        <p:spPr>
          <a:xfrm>
            <a:off x="798182" y="5219700"/>
            <a:ext cx="7439025" cy="1077218"/>
          </a:xfrm>
          <a:prstGeom prst="rect">
            <a:avLst/>
          </a:prstGeom>
          <a:solidFill>
            <a:srgbClr val="FFC000"/>
          </a:solidFill>
        </p:spPr>
        <p:txBody>
          <a:bodyPr wrap="square" rtlCol="0">
            <a:spAutoFit/>
          </a:bodyPr>
          <a:lstStyle/>
          <a:p>
            <a:r>
              <a:rPr lang="en-US" sz="3200" b="1" dirty="0" smtClean="0"/>
              <a:t>Log in directly:  https</a:t>
            </a:r>
            <a:r>
              <a:rPr lang="en-US" sz="3200" b="1" dirty="0"/>
              <a:t>://foodbuyingguide.fns.usda.gov/</a:t>
            </a:r>
          </a:p>
        </p:txBody>
      </p:sp>
    </p:spTree>
    <p:extLst>
      <p:ext uri="{BB962C8B-B14F-4D97-AF65-F5344CB8AC3E}">
        <p14:creationId xmlns:p14="http://schemas.microsoft.com/office/powerpoint/2010/main" val="755540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153" y="6175169"/>
            <a:ext cx="2238375" cy="56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09403" y="1375434"/>
            <a:ext cx="6388925" cy="3784393"/>
          </a:xfrm>
        </p:spPr>
      </p:pic>
      <p:sp>
        <p:nvSpPr>
          <p:cNvPr id="3" name="Text Placeholder 2"/>
          <p:cNvSpPr>
            <a:spLocks noGrp="1"/>
          </p:cNvSpPr>
          <p:nvPr>
            <p:ph type="body" sz="quarter" idx="14"/>
          </p:nvPr>
        </p:nvSpPr>
        <p:spPr>
          <a:xfrm>
            <a:off x="600075" y="788011"/>
            <a:ext cx="6505575" cy="526439"/>
          </a:xfrm>
          <a:solidFill>
            <a:srgbClr val="FFC000"/>
          </a:solidFill>
        </p:spPr>
        <p:txBody>
          <a:bodyPr/>
          <a:lstStyle/>
          <a:p>
            <a:pPr algn="ctr"/>
            <a:r>
              <a:rPr lang="en-US" sz="2400" dirty="0">
                <a:solidFill>
                  <a:srgbClr val="FF6600"/>
                </a:solidFill>
                <a:hlinkClick r:id="rId5"/>
              </a:rPr>
              <a:t>https://www.fns.usda.gov/tn/team-nutrition</a:t>
            </a:r>
            <a:endParaRPr lang="en-US" sz="2400" dirty="0">
              <a:solidFill>
                <a:srgbClr val="FF6600"/>
              </a:solidFill>
            </a:endParaRPr>
          </a:p>
        </p:txBody>
      </p:sp>
      <p:sp>
        <p:nvSpPr>
          <p:cNvPr id="6" name="Oval 5"/>
          <p:cNvSpPr/>
          <p:nvPr/>
        </p:nvSpPr>
        <p:spPr>
          <a:xfrm>
            <a:off x="1674421" y="4392385"/>
            <a:ext cx="320633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23900" y="5219700"/>
            <a:ext cx="7439025" cy="1077218"/>
          </a:xfrm>
          <a:prstGeom prst="rect">
            <a:avLst/>
          </a:prstGeom>
          <a:solidFill>
            <a:srgbClr val="FFC000"/>
          </a:solidFill>
        </p:spPr>
        <p:txBody>
          <a:bodyPr wrap="square" rtlCol="0">
            <a:spAutoFit/>
          </a:bodyPr>
          <a:lstStyle/>
          <a:p>
            <a:r>
              <a:rPr lang="en-US" sz="3200" b="1" dirty="0" smtClean="0"/>
              <a:t>Log in directly:  https</a:t>
            </a:r>
            <a:r>
              <a:rPr lang="en-US" sz="3200" b="1" dirty="0"/>
              <a:t>://foodbuyingguide.fns.usda.gov/</a:t>
            </a:r>
          </a:p>
        </p:txBody>
      </p:sp>
      <p:sp>
        <p:nvSpPr>
          <p:cNvPr id="8" name="Left Arrow 7"/>
          <p:cNvSpPr/>
          <p:nvPr/>
        </p:nvSpPr>
        <p:spPr>
          <a:xfrm>
            <a:off x="4882490" y="4234542"/>
            <a:ext cx="3743325" cy="9252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Find Link at FBG Home Page on Team Nutrition Resource Library</a:t>
            </a:r>
            <a:endParaRPr lang="en-US" dirty="0">
              <a:solidFill>
                <a:schemeClr val="tx1"/>
              </a:solidFill>
            </a:endParaRPr>
          </a:p>
        </p:txBody>
      </p:sp>
    </p:spTree>
    <p:extLst>
      <p:ext uri="{BB962C8B-B14F-4D97-AF65-F5344CB8AC3E}">
        <p14:creationId xmlns:p14="http://schemas.microsoft.com/office/powerpoint/2010/main" val="4086513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nsva\snp\CND\CN General\NPTAD General\Nutrition and Technical Assistance\FBG Interactive Web Tool\screenshots of FBG site and mobile app\screenshot of site\first login screen full 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40" y="774698"/>
            <a:ext cx="8042648" cy="52935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590800" y="3845748"/>
            <a:ext cx="157162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4451431" y="3758414"/>
            <a:ext cx="4102019" cy="462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Create a Level 1 </a:t>
            </a:r>
            <a:r>
              <a:rPr lang="en-US" dirty="0" err="1" smtClean="0">
                <a:solidFill>
                  <a:schemeClr val="tx1"/>
                </a:solidFill>
              </a:rPr>
              <a:t>eAuth</a:t>
            </a:r>
            <a:r>
              <a:rPr lang="en-US" dirty="0" smtClean="0">
                <a:solidFill>
                  <a:schemeClr val="tx1"/>
                </a:solidFill>
              </a:rPr>
              <a:t> access account</a:t>
            </a:r>
            <a:endParaRPr lang="en-US" dirty="0">
              <a:solidFill>
                <a:schemeClr val="tx1"/>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278" y="6163294"/>
            <a:ext cx="2238375" cy="605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Arrow 7"/>
          <p:cNvSpPr/>
          <p:nvPr/>
        </p:nvSpPr>
        <p:spPr>
          <a:xfrm>
            <a:off x="4118057" y="4529939"/>
            <a:ext cx="3549568" cy="462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OR   Login or Create a Profile</a:t>
            </a:r>
            <a:endParaRPr lang="en-US" dirty="0">
              <a:solidFill>
                <a:schemeClr val="tx1"/>
              </a:solidFill>
            </a:endParaRPr>
          </a:p>
        </p:txBody>
      </p:sp>
    </p:spTree>
    <p:extLst>
      <p:ext uri="{BB962C8B-B14F-4D97-AF65-F5344CB8AC3E}">
        <p14:creationId xmlns:p14="http://schemas.microsoft.com/office/powerpoint/2010/main" val="1644380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nsva\snp\CND\CN General\NPTAD General\Nutrition and Technical Assistance\FBG Interactive Web Tool\screenshots of FBG site and mobile app\screenshot of site\register e level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53" y="568824"/>
            <a:ext cx="7528956" cy="5404462"/>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5834525" y="3534268"/>
            <a:ext cx="2943225" cy="55245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Fill in Required Information</a:t>
            </a:r>
            <a:endParaRPr lang="en-US" dirty="0">
              <a:solidFill>
                <a:schemeClr val="tx1"/>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6198918"/>
            <a:ext cx="2205038" cy="65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1963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361950"/>
            <a:ext cx="825817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108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nsva\snp\CND\CN General\NPTAD General\Nutrition and Technical Assistance\FBG Interactive Web Tool\screenshots of FBG site and mobile app\screenshot of site\email with instructions to activate level 1eau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50" y="1457324"/>
            <a:ext cx="8089500" cy="4509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3876" y="638175"/>
            <a:ext cx="8220074" cy="553998"/>
          </a:xfrm>
          <a:prstGeom prst="rect">
            <a:avLst/>
          </a:prstGeom>
          <a:noFill/>
        </p:spPr>
        <p:txBody>
          <a:bodyPr wrap="square" rtlCol="0">
            <a:spAutoFit/>
          </a:bodyPr>
          <a:lstStyle/>
          <a:p>
            <a:pPr>
              <a:spcBef>
                <a:spcPct val="20000"/>
              </a:spcBef>
            </a:pPr>
            <a:r>
              <a:rPr lang="en-US" sz="3000" b="1" dirty="0">
                <a:solidFill>
                  <a:srgbClr val="00B050"/>
                </a:solidFill>
              </a:rPr>
              <a:t>Email with Instructions to Activate Your Account</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25" y="6234544"/>
            <a:ext cx="2238375" cy="62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80" y="5795157"/>
            <a:ext cx="23431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226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1" y="447675"/>
            <a:ext cx="8296274"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257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nsva\snp\CND\CN General\NPTAD General\Nutrition and Technical Assistance\FBG Interactive Web Tool\screenshots of FBG site and mobile app\screenshot of site\eauth login 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02" y="1601276"/>
            <a:ext cx="7763182" cy="41988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676960"/>
            <a:ext cx="7797799" cy="1040285"/>
          </a:xfrm>
          <a:prstGeom prst="rect">
            <a:avLst/>
          </a:prstGeom>
        </p:spPr>
        <p:txBody>
          <a:bodyPr wrap="square">
            <a:spAutoFit/>
          </a:bodyPr>
          <a:lstStyle/>
          <a:p>
            <a:pPr>
              <a:spcBef>
                <a:spcPct val="20000"/>
              </a:spcBef>
            </a:pPr>
            <a:r>
              <a:rPr lang="en-US" sz="2800" b="1" dirty="0"/>
              <a:t>https://foodbuyingguide.fns.usda.gov/</a:t>
            </a:r>
          </a:p>
          <a:p>
            <a:pPr>
              <a:spcBef>
                <a:spcPct val="20000"/>
              </a:spcBef>
            </a:pPr>
            <a:r>
              <a:rPr lang="en-US" sz="2800" b="1" dirty="0" smtClean="0">
                <a:solidFill>
                  <a:srgbClr val="00B050"/>
                </a:solidFill>
              </a:rPr>
              <a:t>Login </a:t>
            </a:r>
            <a:r>
              <a:rPr lang="en-US" sz="2800" b="1" dirty="0" smtClean="0">
                <a:solidFill>
                  <a:srgbClr val="00B050"/>
                </a:solidFill>
              </a:rPr>
              <a:t>Screen</a:t>
            </a:r>
            <a:endParaRPr lang="en-US" sz="2800" b="1" dirty="0">
              <a:solidFill>
                <a:srgbClr val="00B05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311" y="6139542"/>
            <a:ext cx="2238375" cy="56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418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0173" y="676960"/>
            <a:ext cx="6410325" cy="584775"/>
          </a:xfrm>
          <a:prstGeom prst="rect">
            <a:avLst/>
          </a:prstGeom>
        </p:spPr>
        <p:txBody>
          <a:bodyPr wrap="square">
            <a:spAutoFit/>
          </a:bodyPr>
          <a:lstStyle/>
          <a:p>
            <a:pPr>
              <a:spcBef>
                <a:spcPct val="20000"/>
              </a:spcBef>
            </a:pPr>
            <a:r>
              <a:rPr lang="en-US" sz="3200" b="1" dirty="0" smtClean="0">
                <a:solidFill>
                  <a:srgbClr val="00B050"/>
                </a:solidFill>
              </a:rPr>
              <a:t>Login Screen</a:t>
            </a:r>
            <a:endParaRPr lang="en-US" sz="3200" b="1" dirty="0">
              <a:solidFill>
                <a:srgbClr val="00B050"/>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311" y="6139542"/>
            <a:ext cx="2238375" cy="56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419100"/>
            <a:ext cx="8286750" cy="572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099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2964" y="1504951"/>
            <a:ext cx="6619000" cy="4233618"/>
          </a:xfrm>
        </p:spPr>
        <p:txBody>
          <a:bodyPr>
            <a:normAutofit fontScale="85000" lnSpcReduction="20000"/>
          </a:bodyPr>
          <a:lstStyle/>
          <a:p>
            <a:endParaRPr lang="en-US" sz="3500" dirty="0" smtClean="0"/>
          </a:p>
          <a:p>
            <a:r>
              <a:rPr lang="en-US" sz="3500" dirty="0" smtClean="0"/>
              <a:t>Creditable Meals Provide</a:t>
            </a:r>
          </a:p>
          <a:p>
            <a:endParaRPr lang="en-US" sz="3500" dirty="0" smtClean="0"/>
          </a:p>
          <a:p>
            <a:pPr marL="342900" indent="-342900">
              <a:buFont typeface="Arial" panose="020B0604020202020204" pitchFamily="34" charset="0"/>
              <a:buChar char="•"/>
            </a:pPr>
            <a:r>
              <a:rPr lang="en-US" sz="3000" dirty="0" smtClean="0"/>
              <a:t>Each of the required meal components</a:t>
            </a:r>
          </a:p>
          <a:p>
            <a:pPr marL="342900" indent="-342900">
              <a:buFont typeface="Arial" panose="020B0604020202020204" pitchFamily="34" charset="0"/>
              <a:buChar char="•"/>
            </a:pPr>
            <a:r>
              <a:rPr lang="en-US" sz="3000" dirty="0" smtClean="0"/>
              <a:t>In the required amount for the age of the child or adult </a:t>
            </a:r>
          </a:p>
          <a:p>
            <a:pPr marL="342900" indent="-342900">
              <a:buFont typeface="Arial" panose="020B0604020202020204" pitchFamily="34" charset="0"/>
              <a:buChar char="•"/>
            </a:pPr>
            <a:r>
              <a:rPr lang="en-US" sz="3000" dirty="0" smtClean="0"/>
              <a:t>For the meal served </a:t>
            </a:r>
          </a:p>
          <a:p>
            <a:endParaRPr lang="en-US" sz="3000" dirty="0"/>
          </a:p>
          <a:p>
            <a:pPr marL="342900" indent="-342900">
              <a:buFont typeface="Arial" panose="020B0604020202020204" pitchFamily="34" charset="0"/>
              <a:buChar char="•"/>
            </a:pPr>
            <a:endParaRPr lang="en-US" sz="2400" dirty="0" smtClean="0"/>
          </a:p>
          <a:p>
            <a:endParaRPr lang="en-US" sz="2400" dirty="0" smtClean="0"/>
          </a:p>
          <a:p>
            <a:r>
              <a:rPr lang="en-US" sz="2400" dirty="0" smtClean="0"/>
              <a:t> </a:t>
            </a:r>
          </a:p>
          <a:p>
            <a:endParaRPr lang="en-US" sz="2400" dirty="0"/>
          </a:p>
          <a:p>
            <a:endParaRPr lang="en-US" dirty="0"/>
          </a:p>
        </p:txBody>
      </p:sp>
      <p:sp>
        <p:nvSpPr>
          <p:cNvPr id="6" name="Text Placeholder 5"/>
          <p:cNvSpPr>
            <a:spLocks noGrp="1"/>
          </p:cNvSpPr>
          <p:nvPr>
            <p:ph type="body" sz="quarter" idx="14"/>
          </p:nvPr>
        </p:nvSpPr>
        <p:spPr>
          <a:xfrm>
            <a:off x="842964" y="788011"/>
            <a:ext cx="6338886" cy="535964"/>
          </a:xfrm>
        </p:spPr>
        <p:txBody>
          <a:bodyPr/>
          <a:lstStyle/>
          <a:p>
            <a:r>
              <a:rPr lang="en-US" sz="3600" dirty="0"/>
              <a:t>The </a:t>
            </a:r>
            <a:r>
              <a:rPr lang="en-US" sz="3600" dirty="0" smtClean="0"/>
              <a:t>Basics</a:t>
            </a:r>
            <a:endParaRPr lang="en-US"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400" y="6139542"/>
            <a:ext cx="2238375" cy="71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39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311" y="6139542"/>
            <a:ext cx="2238375" cy="563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495300"/>
            <a:ext cx="8318500" cy="5644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926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nsva\snp\CND\CN General\NPTAD General\Nutrition and Technical Assistance\FBG Interactive Web Tool\screenshots of FBG site and mobile app\screenshot of site\FBG site home 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361950"/>
            <a:ext cx="8601076" cy="5810250"/>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3609975" y="2409825"/>
            <a:ext cx="2867025" cy="4762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FBG Home Page</a:t>
            </a:r>
            <a:endParaRPr lang="en-US" dirty="0">
              <a:solidFill>
                <a:schemeClr val="tx1"/>
              </a:solidFill>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287" y="6172200"/>
            <a:ext cx="2116714"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054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sp>
        <p:nvSpPr>
          <p:cNvPr id="4" name="Text Placeholder 3"/>
          <p:cNvSpPr>
            <a:spLocks noGrp="1"/>
          </p:cNvSpPr>
          <p:nvPr>
            <p:ph type="body" sz="quarter" idx="16"/>
          </p:nvPr>
        </p:nvSpPr>
        <p:spPr>
          <a:xfrm>
            <a:off x="657226" y="2233614"/>
            <a:ext cx="7724774" cy="2452686"/>
          </a:xfrm>
        </p:spPr>
        <p:txBody>
          <a:bodyPr>
            <a:normAutofit lnSpcReduction="10000"/>
          </a:bodyPr>
          <a:lstStyle/>
          <a:p>
            <a:pPr algn="ctr"/>
            <a:r>
              <a:rPr lang="en-US" sz="3600" b="1" dirty="0">
                <a:solidFill>
                  <a:srgbClr val="00B050"/>
                </a:solidFill>
              </a:rPr>
              <a:t>Live Demonstration of the </a:t>
            </a:r>
            <a:endParaRPr lang="en-US" sz="3600" b="1" dirty="0" smtClean="0">
              <a:solidFill>
                <a:srgbClr val="00B050"/>
              </a:solidFill>
            </a:endParaRPr>
          </a:p>
          <a:p>
            <a:pPr algn="ctr"/>
            <a:r>
              <a:rPr lang="en-US" sz="3600" b="1" dirty="0" smtClean="0">
                <a:solidFill>
                  <a:srgbClr val="00B050"/>
                </a:solidFill>
              </a:rPr>
              <a:t>Food </a:t>
            </a:r>
            <a:r>
              <a:rPr lang="en-US" sz="3600" b="1" dirty="0">
                <a:solidFill>
                  <a:srgbClr val="00B050"/>
                </a:solidFill>
              </a:rPr>
              <a:t>Buying Guide</a:t>
            </a:r>
          </a:p>
          <a:p>
            <a:pPr algn="ctr"/>
            <a:r>
              <a:rPr lang="en-US" sz="3600" b="1" dirty="0" smtClean="0">
                <a:solidFill>
                  <a:srgbClr val="00B050"/>
                </a:solidFill>
              </a:rPr>
              <a:t>Interactive </a:t>
            </a:r>
            <a:r>
              <a:rPr lang="en-US" sz="3600" b="1" dirty="0">
                <a:solidFill>
                  <a:srgbClr val="00B050"/>
                </a:solidFill>
              </a:rPr>
              <a:t>Web-Based </a:t>
            </a:r>
            <a:r>
              <a:rPr lang="en-US" sz="3600" b="1" dirty="0" smtClean="0">
                <a:solidFill>
                  <a:srgbClr val="00B050"/>
                </a:solidFill>
              </a:rPr>
              <a:t>Tool</a:t>
            </a:r>
          </a:p>
          <a:p>
            <a:pPr algn="ctr"/>
            <a:r>
              <a:rPr lang="en-US" sz="3600" b="1" dirty="0" smtClean="0">
                <a:solidFill>
                  <a:srgbClr val="00B050"/>
                </a:solidFill>
              </a:rPr>
              <a:t> </a:t>
            </a:r>
            <a:endParaRPr lang="en-US" sz="3600" b="1" dirty="0">
              <a:solidFill>
                <a:srgbClr val="00B050"/>
              </a:solidFill>
            </a:endParaRPr>
          </a:p>
          <a:p>
            <a:endParaRPr lang="en-US" dirty="0"/>
          </a:p>
        </p:txBody>
      </p:sp>
      <p:sp>
        <p:nvSpPr>
          <p:cNvPr id="5" name="Text Placeholder 4"/>
          <p:cNvSpPr>
            <a:spLocks noGrp="1"/>
          </p:cNvSpPr>
          <p:nvPr>
            <p:ph type="body" sz="quarter" idx="14"/>
          </p:nvPr>
        </p:nvSpPr>
        <p:spPr/>
        <p:txBody>
          <a:bodyPr/>
          <a:lstStyle/>
          <a:p>
            <a:endParaRPr lang="en-US" dirty="0"/>
          </a:p>
        </p:txBody>
      </p:sp>
      <p:sp>
        <p:nvSpPr>
          <p:cNvPr id="2" name="TextBox 1"/>
          <p:cNvSpPr txBox="1"/>
          <p:nvPr/>
        </p:nvSpPr>
        <p:spPr>
          <a:xfrm>
            <a:off x="542924" y="4410075"/>
            <a:ext cx="8029575" cy="861774"/>
          </a:xfrm>
          <a:prstGeom prst="rect">
            <a:avLst/>
          </a:prstGeom>
          <a:solidFill>
            <a:srgbClr val="FFC000"/>
          </a:solidFill>
        </p:spPr>
        <p:txBody>
          <a:bodyPr wrap="square" rtlCol="0">
            <a:spAutoFit/>
          </a:bodyPr>
          <a:lstStyle/>
          <a:p>
            <a:pPr algn="ctr"/>
            <a:r>
              <a:rPr lang="en-US" sz="3200" b="1" dirty="0"/>
              <a:t>https://foodbuyingguide.fns.usda.gov/</a:t>
            </a:r>
          </a:p>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6163294"/>
            <a:ext cx="2238375" cy="69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458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36627" y="2268331"/>
            <a:ext cx="7137400" cy="1173389"/>
          </a:xfrm>
        </p:spPr>
        <p:txBody>
          <a:bodyPr>
            <a:noAutofit/>
          </a:bodyPr>
          <a:lstStyle/>
          <a:p>
            <a:r>
              <a:rPr lang="en-US" sz="4000" dirty="0" smtClean="0"/>
              <a:t>Product Formulation Statement</a:t>
            </a:r>
          </a:p>
          <a:p>
            <a:r>
              <a:rPr lang="en-US" sz="4000" dirty="0" smtClean="0"/>
              <a:t>(PFS)</a:t>
            </a:r>
            <a:endParaRPr lang="en-US" sz="4000" dirty="0"/>
          </a:p>
        </p:txBody>
      </p:sp>
      <p:sp>
        <p:nvSpPr>
          <p:cNvPr id="3" name="Text Placeholder 2"/>
          <p:cNvSpPr>
            <a:spLocks noGrp="1"/>
          </p:cNvSpPr>
          <p:nvPr>
            <p:ph type="body" sz="quarter" idx="13"/>
          </p:nvPr>
        </p:nvSpPr>
        <p:spPr>
          <a:xfrm>
            <a:off x="200025" y="3867151"/>
            <a:ext cx="8724899" cy="855002"/>
          </a:xfrm>
        </p:spPr>
        <p:txBody>
          <a:bodyPr>
            <a:noAutofit/>
          </a:bodyPr>
          <a:lstStyle/>
          <a:p>
            <a:r>
              <a:rPr lang="en-US" sz="3900" b="1" dirty="0" smtClean="0">
                <a:latin typeface="+mj-lt"/>
              </a:rPr>
              <a:t>For use by Vendors</a:t>
            </a:r>
            <a:endParaRPr lang="en-US" sz="3900" b="1" dirty="0">
              <a:latin typeface="+mj-lt"/>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49" y="5962650"/>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2110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nn.hall1\Desktop\CCFP Oct 2017\PFS home page screen 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820738"/>
            <a:ext cx="7818438" cy="485457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625" y="6163294"/>
            <a:ext cx="2238375" cy="69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464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0969" y="403761"/>
            <a:ext cx="4242905" cy="5830784"/>
            <a:chOff x="457200" y="1524000"/>
            <a:chExt cx="3720392" cy="519599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4000"/>
              <a:ext cx="3720392" cy="51959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76400"/>
              <a:ext cx="3579474" cy="1447800"/>
            </a:xfrm>
            <a:prstGeom prst="rect">
              <a:avLst/>
            </a:prstGeom>
            <a:solidFill>
              <a:schemeClr val="bg1"/>
            </a:solidFill>
          </p:spPr>
        </p:pic>
        <p:sp>
          <p:nvSpPr>
            <p:cNvPr id="5" name="Rectangle 4"/>
            <p:cNvSpPr/>
            <p:nvPr/>
          </p:nvSpPr>
          <p:spPr>
            <a:xfrm>
              <a:off x="1905000" y="1752600"/>
              <a:ext cx="13716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Test Kitchen</a:t>
              </a:r>
            </a:p>
            <a:p>
              <a:pPr algn="ctr"/>
              <a:r>
                <a:rPr lang="en-US" sz="1000" dirty="0" smtClean="0">
                  <a:solidFill>
                    <a:schemeClr val="tx1"/>
                  </a:solidFill>
                </a:rPr>
                <a:t>1 Test Hwy</a:t>
              </a:r>
            </a:p>
            <a:p>
              <a:pPr algn="ctr"/>
              <a:r>
                <a:rPr lang="en-US" sz="1000" dirty="0" smtClean="0">
                  <a:solidFill>
                    <a:schemeClr val="tx1"/>
                  </a:solidFill>
                </a:rPr>
                <a:t>Sterling , VA 20164</a:t>
              </a:r>
              <a:endParaRPr lang="en-US" sz="1000" dirty="0">
                <a:solidFill>
                  <a:schemeClr val="tx1"/>
                </a:solidFill>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0336" y="403761"/>
            <a:ext cx="4344906" cy="6341423"/>
          </a:xfrm>
          <a:prstGeom prst="rect">
            <a:avLst/>
          </a:prstGeom>
        </p:spPr>
      </p:pic>
    </p:spTree>
    <p:extLst>
      <p:ext uri="{BB962C8B-B14F-4D97-AF65-F5344CB8AC3E}">
        <p14:creationId xmlns:p14="http://schemas.microsoft.com/office/powerpoint/2010/main" val="1679843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3825" y="5070041"/>
            <a:ext cx="8953500" cy="568759"/>
          </a:xfrm>
          <a:solidFill>
            <a:srgbClr val="FFC000"/>
          </a:solidFill>
        </p:spPr>
        <p:txBody>
          <a:bodyPr>
            <a:normAutofit fontScale="92500" lnSpcReduction="20000"/>
          </a:bodyPr>
          <a:lstStyle/>
          <a:p>
            <a:r>
              <a:rPr lang="en-US" sz="4200" b="1" dirty="0">
                <a:latin typeface="+mj-lt"/>
              </a:rPr>
              <a:t>https://foodbuyingguide.fns.usda.gov/</a:t>
            </a:r>
          </a:p>
          <a:p>
            <a:endParaRPr lang="en-US" dirty="0"/>
          </a:p>
        </p:txBody>
      </p:sp>
      <p:sp>
        <p:nvSpPr>
          <p:cNvPr id="4" name="Text Placeholder 3"/>
          <p:cNvSpPr>
            <a:spLocks noGrp="1"/>
          </p:cNvSpPr>
          <p:nvPr>
            <p:ph type="body" sz="quarter" idx="12"/>
          </p:nvPr>
        </p:nvSpPr>
        <p:spPr>
          <a:xfrm>
            <a:off x="215900" y="2133600"/>
            <a:ext cx="8928100" cy="2489200"/>
          </a:xfrm>
        </p:spPr>
        <p:txBody>
          <a:bodyPr>
            <a:noAutofit/>
          </a:bodyPr>
          <a:lstStyle/>
          <a:p>
            <a:r>
              <a:rPr lang="en-US" sz="4000" dirty="0" smtClean="0"/>
              <a:t>Group Activity to Enter a Recipe into the </a:t>
            </a:r>
          </a:p>
          <a:p>
            <a:r>
              <a:rPr lang="en-US" sz="4000" dirty="0" smtClean="0"/>
              <a:t>Recipe Analysis </a:t>
            </a:r>
            <a:r>
              <a:rPr lang="en-US" sz="4000" dirty="0" smtClean="0"/>
              <a:t>Workbook (RAW)</a:t>
            </a:r>
          </a:p>
          <a:p>
            <a:r>
              <a:rPr lang="en-US" sz="4000" dirty="0" smtClean="0"/>
              <a:t>And</a:t>
            </a:r>
          </a:p>
          <a:p>
            <a:r>
              <a:rPr lang="en-US" sz="4000" dirty="0" smtClean="0"/>
              <a:t>Create a Creditable Meal</a:t>
            </a:r>
            <a:endParaRPr lang="en-US" sz="4000"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25" y="5843278"/>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556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42964" y="788011"/>
            <a:ext cx="6005512" cy="478814"/>
          </a:xfrm>
        </p:spPr>
        <p:txBody>
          <a:bodyPr/>
          <a:lstStyle/>
          <a:p>
            <a:r>
              <a:rPr lang="en-US" sz="3600" dirty="0" smtClean="0"/>
              <a:t>Directions for Activity</a:t>
            </a:r>
            <a:endParaRPr lang="en-US" sz="3600" dirty="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476" y="6127668"/>
            <a:ext cx="2238375" cy="73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660401" y="1875629"/>
            <a:ext cx="7658100" cy="3585371"/>
          </a:xfrm>
        </p:spPr>
        <p:txBody>
          <a:bodyPr>
            <a:noAutofit/>
          </a:bodyPr>
          <a:lstStyle/>
          <a:p>
            <a:pPr marL="342900" indent="-342900">
              <a:buFont typeface="Arial" panose="020B0604020202020204" pitchFamily="34" charset="0"/>
              <a:buChar char="•"/>
            </a:pPr>
            <a:r>
              <a:rPr lang="en-US" sz="2400" dirty="0" smtClean="0"/>
              <a:t>Those with devices logged into the FBG site, go to one of the Stations along the wall</a:t>
            </a:r>
          </a:p>
          <a:p>
            <a:pPr marL="342900" indent="-342900">
              <a:buFont typeface="Arial" panose="020B0604020202020204" pitchFamily="34" charset="0"/>
              <a:buChar char="•"/>
            </a:pPr>
            <a:r>
              <a:rPr lang="en-US" sz="2400" dirty="0" smtClean="0"/>
              <a:t>Others please join them--- divide the groups up evenly</a:t>
            </a:r>
          </a:p>
          <a:p>
            <a:pPr marL="342900" indent="-342900">
              <a:buFont typeface="Arial" panose="020B0604020202020204" pitchFamily="34" charset="0"/>
              <a:buChar char="•"/>
            </a:pPr>
            <a:r>
              <a:rPr lang="en-US" sz="2400" dirty="0" smtClean="0"/>
              <a:t>Using the Baked </a:t>
            </a:r>
            <a:r>
              <a:rPr lang="en-US" sz="2400" dirty="0" err="1" smtClean="0"/>
              <a:t>Batatas</a:t>
            </a:r>
            <a:r>
              <a:rPr lang="en-US" sz="2400" dirty="0" smtClean="0"/>
              <a:t> and Apples and the CACFP Lunch Meal Pattern:</a:t>
            </a:r>
          </a:p>
          <a:p>
            <a:r>
              <a:rPr lang="en-US" sz="2200" dirty="0"/>
              <a:t>	</a:t>
            </a:r>
            <a:r>
              <a:rPr lang="en-US" sz="2200" dirty="0" smtClean="0"/>
              <a:t>	*Use the RAW to determine the meal pattern 				         contribution</a:t>
            </a:r>
          </a:p>
          <a:p>
            <a:r>
              <a:rPr lang="en-US" sz="2200" dirty="0"/>
              <a:t>	</a:t>
            </a:r>
            <a:r>
              <a:rPr lang="en-US" sz="2200" dirty="0" smtClean="0"/>
              <a:t>	*Add  food items to create a lunch menu for 3-5 </a:t>
            </a:r>
            <a:r>
              <a:rPr lang="en-US" sz="2200" dirty="0" err="1" smtClean="0"/>
              <a:t>yr</a:t>
            </a:r>
            <a:r>
              <a:rPr lang="en-US" sz="2200" dirty="0" smtClean="0"/>
              <a:t> olds</a:t>
            </a:r>
            <a:endParaRPr lang="en-US" sz="2200" dirty="0"/>
          </a:p>
        </p:txBody>
      </p:sp>
    </p:spTree>
    <p:extLst>
      <p:ext uri="{BB962C8B-B14F-4D97-AF65-F5344CB8AC3E}">
        <p14:creationId xmlns:p14="http://schemas.microsoft.com/office/powerpoint/2010/main" val="1076598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nsva\snp\CND\CN General\NPTAD General\Nutrition and Technical Assistance\FBG Interactive Web Tool\screenshots of FBG site and mobile app\screenshot of site\FBG site home 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38150"/>
            <a:ext cx="8601076" cy="5810250"/>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a:off x="4705350" y="3209924"/>
            <a:ext cx="3524250" cy="55245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Access RAW from Home Page</a:t>
            </a:r>
            <a:endParaRPr lang="en-US" dirty="0">
              <a:solidFill>
                <a:schemeClr val="tx1"/>
              </a:solidFill>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655" y="6248399"/>
            <a:ext cx="2238375" cy="606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177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fnsva\snp\CND\CN General\NPTAD General\Nutrition and Technical Assistance\FBG Interactive Web Tool\screenshots of FBG site and mobile app\screenshot of site\RAW\RAW 1st 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10" y="961901"/>
            <a:ext cx="8070828" cy="4310743"/>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2300968" y="4520541"/>
            <a:ext cx="3743325" cy="92528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Create a new Recipe Analysis Workbook</a:t>
            </a:r>
            <a:endParaRPr lang="en-US" dirty="0">
              <a:solidFill>
                <a:schemeClr val="tx1"/>
              </a:solidFill>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112" y="6163294"/>
            <a:ext cx="2238375" cy="69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862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sp>
        <p:nvSpPr>
          <p:cNvPr id="4" name="Text Placeholder 3"/>
          <p:cNvSpPr>
            <a:spLocks noGrp="1"/>
          </p:cNvSpPr>
          <p:nvPr>
            <p:ph type="body" sz="quarter" idx="16"/>
          </p:nvPr>
        </p:nvSpPr>
        <p:spPr/>
        <p:txBody>
          <a:bodyPr/>
          <a:lstStyle/>
          <a:p>
            <a:endParaRPr lang="en-US" dirty="0"/>
          </a:p>
        </p:txBody>
      </p:sp>
      <p:sp>
        <p:nvSpPr>
          <p:cNvPr id="5" name="Text Placeholder 4"/>
          <p:cNvSpPr>
            <a:spLocks noGrp="1"/>
          </p:cNvSpPr>
          <p:nvPr>
            <p:ph type="body" sz="quarter" idx="14"/>
          </p:nvPr>
        </p:nvSpPr>
        <p:spPr>
          <a:xfrm>
            <a:off x="842964" y="584810"/>
            <a:ext cx="6005512" cy="1091589"/>
          </a:xfrm>
        </p:spPr>
        <p:txBody>
          <a:bodyPr/>
          <a:lstStyle/>
          <a:p>
            <a:r>
              <a:rPr lang="en-US" sz="3600" dirty="0" smtClean="0"/>
              <a:t>Verify </a:t>
            </a:r>
            <a:r>
              <a:rPr lang="en-US" sz="3600" dirty="0" smtClean="0"/>
              <a:t>Your Menu </a:t>
            </a:r>
            <a:r>
              <a:rPr lang="en-US" sz="3600" dirty="0" smtClean="0"/>
              <a:t>using CACFP </a:t>
            </a:r>
            <a:r>
              <a:rPr lang="en-US" sz="3600" dirty="0"/>
              <a:t>Meal Pattern </a:t>
            </a:r>
          </a:p>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5" y="1676400"/>
            <a:ext cx="4010025" cy="425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288" y="2895600"/>
            <a:ext cx="59150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25" y="6139542"/>
            <a:ext cx="2238375" cy="71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497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47726" y="2590800"/>
            <a:ext cx="7647386" cy="1323439"/>
          </a:xfrm>
          <a:prstGeom prst="rect">
            <a:avLst/>
          </a:prstGeom>
          <a:noFill/>
        </p:spPr>
        <p:txBody>
          <a:bodyPr wrap="square" rtlCol="0">
            <a:spAutoFit/>
          </a:bodyPr>
          <a:lstStyle/>
          <a:p>
            <a:r>
              <a:rPr lang="en-US" sz="4000" b="1" dirty="0" smtClean="0">
                <a:solidFill>
                  <a:srgbClr val="00B050"/>
                </a:solidFill>
              </a:rPr>
              <a:t>Results for Group Exercise:</a:t>
            </a:r>
          </a:p>
          <a:p>
            <a:r>
              <a:rPr lang="en-US" sz="4000" b="1" dirty="0" smtClean="0">
                <a:solidFill>
                  <a:srgbClr val="00B050"/>
                </a:solidFill>
              </a:rPr>
              <a:t>Baked </a:t>
            </a:r>
            <a:r>
              <a:rPr lang="en-US" sz="4000" b="1" dirty="0" err="1" smtClean="0">
                <a:solidFill>
                  <a:srgbClr val="00B050"/>
                </a:solidFill>
              </a:rPr>
              <a:t>Batatas</a:t>
            </a:r>
            <a:r>
              <a:rPr lang="en-US" sz="4000" b="1" dirty="0" smtClean="0">
                <a:solidFill>
                  <a:srgbClr val="00B050"/>
                </a:solidFill>
              </a:rPr>
              <a:t> and Apples </a:t>
            </a:r>
            <a:endParaRPr lang="en-US" sz="4000" b="1" dirty="0">
              <a:solidFill>
                <a:srgbClr val="00B050"/>
              </a:solidFill>
            </a:endParaRPr>
          </a:p>
        </p:txBody>
      </p:sp>
    </p:spTree>
    <p:extLst>
      <p:ext uri="{BB962C8B-B14F-4D97-AF65-F5344CB8AC3E}">
        <p14:creationId xmlns:p14="http://schemas.microsoft.com/office/powerpoint/2010/main" val="356638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ann.hall1\Desktop\CCFP Oct 2017\Baked Batatas and Apples-Search Food 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79375"/>
            <a:ext cx="8756650" cy="669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061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ann.hall1\Desktop\CCFP Oct 2017\Baked Batatas and Apples-Search Food Ing.Veg-Fr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88900"/>
            <a:ext cx="8737600" cy="66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494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ann.hall1\Desktop\CCFP Oct 2017\Baked Batatas and Apples-RAW-Ve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631825"/>
            <a:ext cx="8737600" cy="559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58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ann.hall1\Desktop\CCFP Oct 2017\Baked Batatas and Apples-RAW-fr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650875"/>
            <a:ext cx="8699500" cy="555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11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4575"/>
            <a:ext cx="127635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ann.hall1\Desktop\CCFP Oct 2017\Baked Batatas and Apples-MealPatternContribu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200025"/>
            <a:ext cx="86995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60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787399"/>
            <a:ext cx="8467725" cy="436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67224" y="3362325"/>
            <a:ext cx="4314825" cy="1292662"/>
          </a:xfrm>
          <a:prstGeom prst="rect">
            <a:avLst/>
          </a:prstGeom>
          <a:noFill/>
        </p:spPr>
        <p:txBody>
          <a:bodyPr wrap="square" rtlCol="0">
            <a:spAutoFit/>
          </a:bodyPr>
          <a:lstStyle/>
          <a:p>
            <a:r>
              <a:rPr lang="en-US" sz="3000" b="1" u="sng" dirty="0" smtClean="0">
                <a:hlinkClick r:id="rId4"/>
              </a:rPr>
              <a:t>www.theicn.org/teamup</a:t>
            </a:r>
            <a:endParaRPr lang="en-US" sz="3000" b="1" u="sng" dirty="0" smtClean="0"/>
          </a:p>
          <a:p>
            <a:endParaRPr lang="en-US" sz="3000" b="1" dirty="0" smtClean="0"/>
          </a:p>
          <a:p>
            <a:endParaRPr lang="en-US" dirty="0"/>
          </a:p>
        </p:txBody>
      </p:sp>
      <p:pic>
        <p:nvPicPr>
          <p:cNvPr id="2051" name="Picture 3" descr="I:\CN General\NPTAD General\Nutrition and Technical Assistance\Menu planner\Menu Planner (Print Version)\4DesignPhase\ICN Graphics\Institute of Child Nutrition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725" y="5343525"/>
            <a:ext cx="46545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6181725"/>
            <a:ext cx="13906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0810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85800"/>
            <a:ext cx="4941075" cy="617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Screenshot of Team Nutrition Web site"/>
          <p:cNvPicPr>
            <a:picLocks noChangeAspect="1" noChangeArrowheads="1"/>
          </p:cNvPicPr>
          <p:nvPr/>
        </p:nvPicPr>
        <p:blipFill rotWithShape="1">
          <a:blip r:embed="rId4">
            <a:extLst>
              <a:ext uri="{28A0092B-C50C-407E-A947-70E740481C1C}">
                <a14:useLocalDpi xmlns:a14="http://schemas.microsoft.com/office/drawing/2010/main" val="0"/>
              </a:ext>
            </a:extLst>
          </a:blip>
          <a:srcRect l="24523" t="6495" r="24087" b="12696"/>
          <a:stretch/>
        </p:blipFill>
        <p:spPr bwMode="auto">
          <a:xfrm>
            <a:off x="4343400" y="685800"/>
            <a:ext cx="4800600" cy="617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6019800"/>
            <a:ext cx="5562599" cy="94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164" y="5942006"/>
            <a:ext cx="2115821" cy="523220"/>
          </a:xfrm>
          <a:prstGeom prst="rect">
            <a:avLst/>
          </a:prstGeom>
        </p:spPr>
        <p:txBody>
          <a:bodyPr wrap="square">
            <a:spAutoFit/>
          </a:bodyPr>
          <a:lstStyle/>
          <a:p>
            <a:pPr fontAlgn="base">
              <a:spcBef>
                <a:spcPct val="0"/>
              </a:spcBef>
              <a:spcAft>
                <a:spcPct val="0"/>
              </a:spcAft>
            </a:pPr>
            <a:r>
              <a:rPr lang="en-US" altLang="en-US" sz="2800" b="1" dirty="0">
                <a:solidFill>
                  <a:srgbClr val="00B0F0"/>
                </a:solidFill>
                <a:effectLst>
                  <a:outerShdw blurRad="38100" dist="38100" dir="2700000" algn="tl">
                    <a:srgbClr val="000000">
                      <a:alpha val="43137"/>
                    </a:srgbClr>
                  </a:outerShdw>
                </a:effectLst>
              </a:rPr>
              <a:t>Follow Us on </a:t>
            </a:r>
          </a:p>
        </p:txBody>
      </p:sp>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5657" y="6055022"/>
            <a:ext cx="1474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287465" y="6396335"/>
            <a:ext cx="2317301" cy="461665"/>
          </a:xfrm>
          <a:prstGeom prst="rect">
            <a:avLst/>
          </a:prstGeom>
        </p:spPr>
        <p:txBody>
          <a:bodyPr wrap="none">
            <a:spAutoFit/>
          </a:bodyPr>
          <a:lstStyle/>
          <a:p>
            <a:r>
              <a:rPr lang="en-US" sz="2400" b="1" dirty="0">
                <a:solidFill>
                  <a:prstClr val="black"/>
                </a:solidFill>
              </a:rPr>
              <a:t>@TeamNutrition</a:t>
            </a:r>
          </a:p>
        </p:txBody>
      </p:sp>
      <p:sp>
        <p:nvSpPr>
          <p:cNvPr id="10" name="Oval 9"/>
          <p:cNvSpPr/>
          <p:nvPr/>
        </p:nvSpPr>
        <p:spPr>
          <a:xfrm>
            <a:off x="4166422" y="2823029"/>
            <a:ext cx="1091378"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54672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993169"/>
            <a:ext cx="5555469" cy="1969480"/>
          </a:xfrm>
          <a:prstGeom prst="rect">
            <a:avLst/>
          </a:prstGeom>
        </p:spPr>
      </p:pic>
      <p:sp>
        <p:nvSpPr>
          <p:cNvPr id="8" name="Content Placeholder 7"/>
          <p:cNvSpPr>
            <a:spLocks noGrp="1"/>
          </p:cNvSpPr>
          <p:nvPr>
            <p:ph idx="1"/>
          </p:nvPr>
        </p:nvSpPr>
        <p:spPr>
          <a:xfrm>
            <a:off x="304800" y="409575"/>
            <a:ext cx="8583105" cy="2486025"/>
          </a:xfrm>
        </p:spPr>
        <p:txBody>
          <a:bodyPr>
            <a:normAutofit/>
          </a:bodyPr>
          <a:lstStyle/>
          <a:p>
            <a:pPr algn="ctr"/>
            <a:r>
              <a:rPr lang="en-US" sz="4000" b="1" dirty="0" smtClean="0"/>
              <a:t>Nutrition </a:t>
            </a:r>
            <a:r>
              <a:rPr lang="en-US" sz="4000" b="1" dirty="0"/>
              <a:t>and </a:t>
            </a:r>
            <a:r>
              <a:rPr lang="en-US" sz="4000" b="1" dirty="0" smtClean="0"/>
              <a:t>Technical</a:t>
            </a:r>
          </a:p>
          <a:p>
            <a:pPr algn="ctr"/>
            <a:r>
              <a:rPr lang="en-US" sz="4000" b="1" dirty="0" smtClean="0"/>
              <a:t> </a:t>
            </a:r>
            <a:r>
              <a:rPr lang="en-US" sz="4000" b="1" dirty="0"/>
              <a:t>Assistance </a:t>
            </a:r>
            <a:r>
              <a:rPr lang="en-US" sz="4000" b="1" dirty="0" smtClean="0"/>
              <a:t>Branch</a:t>
            </a:r>
          </a:p>
          <a:p>
            <a:pPr algn="ctr"/>
            <a:r>
              <a:rPr lang="en-US" sz="4000" b="1" dirty="0" smtClean="0"/>
              <a:t> </a:t>
            </a:r>
            <a:r>
              <a:rPr lang="en-US" sz="4000" b="1" dirty="0"/>
              <a:t>Mailbox</a:t>
            </a:r>
          </a:p>
          <a:p>
            <a:pPr marL="0" indent="0">
              <a:buNone/>
            </a:pPr>
            <a:endParaRPr lang="en-US" dirty="0" smtClean="0">
              <a:latin typeface="Calibri" panose="020F0502020204030204" pitchFamily="34" charset="0"/>
            </a:endParaRPr>
          </a:p>
          <a:p>
            <a:pPr marL="0" indent="0">
              <a:buNone/>
            </a:pPr>
            <a:endParaRPr lang="en-US" dirty="0"/>
          </a:p>
        </p:txBody>
      </p:sp>
      <p:sp>
        <p:nvSpPr>
          <p:cNvPr id="2" name="TextBox 1"/>
          <p:cNvSpPr txBox="1"/>
          <p:nvPr/>
        </p:nvSpPr>
        <p:spPr>
          <a:xfrm>
            <a:off x="104775" y="3051691"/>
            <a:ext cx="8867775" cy="646331"/>
          </a:xfrm>
          <a:prstGeom prst="rect">
            <a:avLst/>
          </a:prstGeom>
          <a:solidFill>
            <a:srgbClr val="FFC000"/>
          </a:solidFill>
        </p:spPr>
        <p:txBody>
          <a:bodyPr wrap="square" rtlCol="0">
            <a:spAutoFit/>
          </a:bodyPr>
          <a:lstStyle/>
          <a:p>
            <a:pPr algn="ctr"/>
            <a:r>
              <a:rPr lang="en-US" sz="3600" b="1" dirty="0">
                <a:latin typeface="Calibri" panose="020F0502020204030204" pitchFamily="34" charset="0"/>
                <a:hlinkClick r:id="rId4"/>
              </a:rPr>
              <a:t>cnpntab@fns.usda.gov</a:t>
            </a:r>
            <a:endParaRPr lang="en-US" sz="3600" b="1" dirty="0">
              <a:latin typeface="Calibri" panose="020F0502020204030204" pitchFamily="34" charset="0"/>
            </a:endParaRPr>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175" y="5962650"/>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333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975" y="3200400"/>
            <a:ext cx="7183225" cy="1143000"/>
          </a:xfrm>
        </p:spPr>
        <p:txBody>
          <a:bodyPr/>
          <a:lstStyle/>
          <a:p>
            <a:r>
              <a:rPr lang="en-US" dirty="0" smtClean="0"/>
              <a:t>Questions? </a:t>
            </a:r>
            <a:endParaRPr lang="en-US" dirty="0"/>
          </a:p>
        </p:txBody>
      </p:sp>
      <p:pic>
        <p:nvPicPr>
          <p:cNvPr id="2052" name="Picture 4" descr="C:\Users\sonya.barnes\AppData\Local\Microsoft\Windows\Temporary Internet Files\Content.IE5\PMQDGQ1X\thank-yo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075" y="1014984"/>
            <a:ext cx="5331325" cy="1956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5725" y="4562475"/>
            <a:ext cx="8991600" cy="646331"/>
          </a:xfrm>
          <a:prstGeom prst="rect">
            <a:avLst/>
          </a:prstGeom>
          <a:solidFill>
            <a:srgbClr val="FFC000"/>
          </a:solidFill>
        </p:spPr>
        <p:txBody>
          <a:bodyPr wrap="square">
            <a:spAutoFit/>
          </a:bodyPr>
          <a:lstStyle/>
          <a:p>
            <a:pPr algn="ctr"/>
            <a:r>
              <a:rPr lang="en-US" sz="3600" b="1" dirty="0">
                <a:latin typeface="Calibri" panose="020F0502020204030204" pitchFamily="34" charset="0"/>
                <a:hlinkClick r:id="rId4"/>
              </a:rPr>
              <a:t>cnpntab@fns.usda.gov</a:t>
            </a:r>
            <a:endParaRPr lang="en-US" sz="3600" b="1" dirty="0">
              <a:latin typeface="Calibri" panose="020F0502020204030204" pitchFamily="34" charset="0"/>
            </a:endParaRP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950" y="5962650"/>
            <a:ext cx="22383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05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022" y="1522413"/>
            <a:ext cx="5223304" cy="4130675"/>
          </a:xfrm>
          <a:ln>
            <a:solidFill>
              <a:schemeClr val="tx1"/>
            </a:solidFill>
          </a:ln>
        </p:spPr>
      </p:pic>
      <p:sp>
        <p:nvSpPr>
          <p:cNvPr id="3" name="Text Placeholder 2"/>
          <p:cNvSpPr>
            <a:spLocks noGrp="1"/>
          </p:cNvSpPr>
          <p:nvPr>
            <p:ph type="body" sz="quarter" idx="14"/>
          </p:nvPr>
        </p:nvSpPr>
        <p:spPr>
          <a:xfrm>
            <a:off x="842964" y="788011"/>
            <a:ext cx="6005512" cy="526439"/>
          </a:xfrm>
        </p:spPr>
        <p:txBody>
          <a:bodyPr/>
          <a:lstStyle/>
          <a:p>
            <a:r>
              <a:rPr lang="en-US" sz="3600" dirty="0" smtClean="0"/>
              <a:t>New Child Care </a:t>
            </a:r>
            <a:r>
              <a:rPr lang="en-US" sz="3600" dirty="0" smtClean="0"/>
              <a:t>Recipes</a:t>
            </a:r>
            <a:endParaRPr lang="en-US" sz="3600" dirty="0"/>
          </a:p>
        </p:txBody>
      </p:sp>
      <p:sp>
        <p:nvSpPr>
          <p:cNvPr id="6" name="Oval 5"/>
          <p:cNvSpPr/>
          <p:nvPr/>
        </p:nvSpPr>
        <p:spPr>
          <a:xfrm>
            <a:off x="3729761" y="4536652"/>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90625" y="5653088"/>
            <a:ext cx="6781800" cy="461665"/>
          </a:xfrm>
          <a:prstGeom prst="rect">
            <a:avLst/>
          </a:prstGeom>
          <a:noFill/>
        </p:spPr>
        <p:txBody>
          <a:bodyPr wrap="square" rtlCol="0">
            <a:spAutoFit/>
          </a:bodyPr>
          <a:lstStyle/>
          <a:p>
            <a:r>
              <a:rPr lang="en-US" sz="2400" b="1" u="sng" dirty="0">
                <a:hlinkClick r:id="rId4"/>
              </a:rPr>
              <a:t>https://www.fns.usda.gov/tn/team-nutrition</a:t>
            </a:r>
            <a:r>
              <a:rPr lang="en-US" sz="2400" b="1" dirty="0"/>
              <a:t>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976688"/>
            <a:ext cx="30861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4777" y="6114752"/>
            <a:ext cx="2238375" cy="66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346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42964" y="788011"/>
            <a:ext cx="6005512" cy="478814"/>
          </a:xfrm>
        </p:spPr>
        <p:txBody>
          <a:bodyPr/>
          <a:lstStyle/>
          <a:p>
            <a:r>
              <a:rPr lang="en-US" sz="3600" dirty="0"/>
              <a:t>New Child Care Recipes</a:t>
            </a:r>
          </a:p>
          <a:p>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477" y="1486535"/>
            <a:ext cx="3779520" cy="368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4" y="2847975"/>
            <a:ext cx="33623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476" y="6127668"/>
            <a:ext cx="2238375" cy="73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652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375" y="1428750"/>
            <a:ext cx="6529573" cy="3649948"/>
          </a:xfrm>
        </p:spPr>
      </p:pic>
      <p:sp>
        <p:nvSpPr>
          <p:cNvPr id="3" name="Text Placeholder 2"/>
          <p:cNvSpPr>
            <a:spLocks noGrp="1"/>
          </p:cNvSpPr>
          <p:nvPr>
            <p:ph type="body" sz="quarter" idx="14"/>
          </p:nvPr>
        </p:nvSpPr>
        <p:spPr>
          <a:xfrm>
            <a:off x="714375" y="666750"/>
            <a:ext cx="6372225" cy="570855"/>
          </a:xfrm>
        </p:spPr>
        <p:txBody>
          <a:bodyPr/>
          <a:lstStyle/>
          <a:p>
            <a:r>
              <a:rPr lang="en-US" sz="3600" dirty="0" smtClean="0"/>
              <a:t>Day Care Home Recipe</a:t>
            </a:r>
            <a:endParaRPr lang="en-US" sz="3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518" y="5194358"/>
            <a:ext cx="1524132" cy="855377"/>
          </a:xfrm>
          <a:prstGeom prst="rect">
            <a:avLst/>
          </a:prstGeom>
        </p:spPr>
      </p:pic>
      <p:sp>
        <p:nvSpPr>
          <p:cNvPr id="7" name="Oval 6"/>
          <p:cNvSpPr/>
          <p:nvPr/>
        </p:nvSpPr>
        <p:spPr>
          <a:xfrm>
            <a:off x="721112" y="5420487"/>
            <a:ext cx="2100943"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4905375" y="2153412"/>
            <a:ext cx="1996277"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6 Servings</a:t>
            </a:r>
            <a:endParaRPr lang="en-US" dirty="0">
              <a:solidFill>
                <a:schemeClr val="tx1"/>
              </a:solidFill>
            </a:endParaRPr>
          </a:p>
        </p:txBody>
      </p:sp>
      <p:sp>
        <p:nvSpPr>
          <p:cNvPr id="8" name="Left Arrow 7"/>
          <p:cNvSpPr/>
          <p:nvPr/>
        </p:nvSpPr>
        <p:spPr>
          <a:xfrm>
            <a:off x="3182834" y="5411694"/>
            <a:ext cx="302895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CACFP Crediting Information</a:t>
            </a:r>
            <a:endParaRPr lang="en-US" dirty="0">
              <a:solidFill>
                <a:schemeClr val="tx1"/>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6163294"/>
            <a:ext cx="2238375" cy="69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615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638175" y="788011"/>
            <a:ext cx="6527801" cy="516319"/>
          </a:xfrm>
        </p:spPr>
        <p:txBody>
          <a:bodyPr/>
          <a:lstStyle/>
          <a:p>
            <a:r>
              <a:rPr lang="en-US" sz="3600" dirty="0" smtClean="0"/>
              <a:t>Child </a:t>
            </a:r>
            <a:r>
              <a:rPr lang="en-US" sz="3600" dirty="0"/>
              <a:t>Care </a:t>
            </a:r>
            <a:r>
              <a:rPr lang="en-US" sz="3600" dirty="0" smtClean="0"/>
              <a:t>Center Recipe</a:t>
            </a:r>
            <a:endParaRPr lang="en-US" sz="3600" dirty="0"/>
          </a:p>
          <a:p>
            <a:endParaRPr lang="en-US" dirty="0"/>
          </a:p>
        </p:txBody>
      </p:sp>
      <p:sp>
        <p:nvSpPr>
          <p:cNvPr id="3" name="Text Placeholder 2"/>
          <p:cNvSpPr>
            <a:spLocks noGrp="1"/>
          </p:cNvSpPr>
          <p:nvPr>
            <p:ph type="body" sz="quarter" idx="15"/>
          </p:nvPr>
        </p:nvSpPr>
        <p:spPr/>
        <p:txBody>
          <a:bodyPr/>
          <a:lstStyle/>
          <a:p>
            <a:endParaRPr lang="en-US"/>
          </a:p>
        </p:txBody>
      </p:sp>
      <p:sp>
        <p:nvSpPr>
          <p:cNvPr id="4" name="Text Placeholder 3"/>
          <p:cNvSpPr>
            <a:spLocks noGrp="1"/>
          </p:cNvSpPr>
          <p:nvPr>
            <p:ph type="body" sz="quarter" idx="16"/>
          </p:nvPr>
        </p:nvSpPr>
        <p:spPr/>
        <p:txBody>
          <a:bodyPr/>
          <a:lstStyle/>
          <a:p>
            <a:endParaRPr lang="en-US" dirty="0"/>
          </a:p>
        </p:txBody>
      </p:sp>
      <p:sp>
        <p:nvSpPr>
          <p:cNvPr id="5" name="TextBox 4"/>
          <p:cNvSpPr txBox="1"/>
          <p:nvPr/>
        </p:nvSpPr>
        <p:spPr>
          <a:xfrm>
            <a:off x="7304314" y="381000"/>
            <a:ext cx="1393371" cy="923330"/>
          </a:xfrm>
          <a:prstGeom prst="rect">
            <a:avLst/>
          </a:prstGeom>
          <a:noFill/>
        </p:spPr>
        <p:txBody>
          <a:bodyPr wrap="square" rtlCol="0">
            <a:spAutoFit/>
          </a:bodyPr>
          <a:lstStyle/>
          <a:p>
            <a:pPr algn="ctr"/>
            <a:r>
              <a:rPr lang="en-US" dirty="0" smtClean="0"/>
              <a:t>Insert</a:t>
            </a:r>
          </a:p>
          <a:p>
            <a:pPr algn="ctr"/>
            <a:r>
              <a:rPr lang="en-US" dirty="0" smtClean="0"/>
              <a:t>Picture</a:t>
            </a:r>
          </a:p>
          <a:p>
            <a:pPr algn="ctr"/>
            <a:r>
              <a:rPr lang="en-US" dirty="0" smtClean="0"/>
              <a:t>Here</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399530"/>
            <a:ext cx="8025602" cy="461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119063"/>
            <a:ext cx="16764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6936186" y="2628900"/>
            <a:ext cx="1996277"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096125" y="2686550"/>
            <a:ext cx="1778564" cy="369332"/>
          </a:xfrm>
          <a:prstGeom prst="rect">
            <a:avLst/>
          </a:prstGeom>
          <a:noFill/>
        </p:spPr>
        <p:txBody>
          <a:bodyPr wrap="none" rtlCol="0">
            <a:spAutoFit/>
          </a:bodyPr>
          <a:lstStyle/>
          <a:p>
            <a:r>
              <a:rPr lang="en-US" dirty="0" smtClean="0"/>
              <a:t>25 or 50 servings</a:t>
            </a:r>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358" y="6175169"/>
            <a:ext cx="2238375" cy="67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831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4" y="788011"/>
            <a:ext cx="6005512" cy="516319"/>
          </a:xfrm>
        </p:spPr>
        <p:txBody>
          <a:bodyPr/>
          <a:lstStyle/>
          <a:p>
            <a:r>
              <a:rPr lang="en-US" sz="3600" dirty="0" smtClean="0"/>
              <a:t>Child </a:t>
            </a:r>
            <a:r>
              <a:rPr lang="en-US" sz="3600" dirty="0"/>
              <a:t>Care Center </a:t>
            </a:r>
            <a:r>
              <a:rPr lang="en-US" sz="3600" dirty="0" smtClean="0"/>
              <a:t>Recipe</a:t>
            </a:r>
            <a:r>
              <a:rPr lang="en-US" dirty="0" smtClean="0"/>
              <a:t> (cont.)</a:t>
            </a:r>
            <a:endParaRPr lang="en-US" sz="3600" dirty="0"/>
          </a:p>
          <a:p>
            <a:endParaRPr lang="en-US" dirty="0"/>
          </a:p>
        </p:txBody>
      </p:sp>
      <p:sp>
        <p:nvSpPr>
          <p:cNvPr id="3" name="Text Placeholder 2"/>
          <p:cNvSpPr>
            <a:spLocks noGrp="1"/>
          </p:cNvSpPr>
          <p:nvPr>
            <p:ph type="body" sz="quarter" idx="15"/>
          </p:nvPr>
        </p:nvSpPr>
        <p:spPr>
          <a:xfrm>
            <a:off x="842964" y="1495426"/>
            <a:ext cx="6005512" cy="485998"/>
          </a:xfrm>
        </p:spPr>
        <p:txBody>
          <a:bodyPr/>
          <a:lstStyle/>
          <a:p>
            <a:r>
              <a:rPr lang="en-US" sz="2400" dirty="0" smtClean="0"/>
              <a:t>Crediting Information and Marketing Guide</a:t>
            </a:r>
            <a:endParaRPr lang="en-US" sz="2400" dirty="0"/>
          </a:p>
        </p:txBody>
      </p:sp>
      <p:sp>
        <p:nvSpPr>
          <p:cNvPr id="4" name="Text Placeholder 3"/>
          <p:cNvSpPr>
            <a:spLocks noGrp="1"/>
          </p:cNvSpPr>
          <p:nvPr>
            <p:ph type="body" sz="quarter" idx="16"/>
          </p:nvPr>
        </p:nvSpPr>
        <p:spPr>
          <a:xfrm>
            <a:off x="842964" y="2233613"/>
            <a:ext cx="7612267" cy="3968584"/>
          </a:xfrm>
        </p:spPr>
        <p:txBody>
          <a:bodyPr/>
          <a:lstStyle/>
          <a:p>
            <a:endParaRPr lang="en-US" dirty="0"/>
          </a:p>
        </p:txBody>
      </p:sp>
      <p:sp>
        <p:nvSpPr>
          <p:cNvPr id="5" name="TextBox 4"/>
          <p:cNvSpPr txBox="1"/>
          <p:nvPr/>
        </p:nvSpPr>
        <p:spPr>
          <a:xfrm>
            <a:off x="7304314" y="381000"/>
            <a:ext cx="1393371" cy="923330"/>
          </a:xfrm>
          <a:prstGeom prst="rect">
            <a:avLst/>
          </a:prstGeom>
          <a:noFill/>
        </p:spPr>
        <p:txBody>
          <a:bodyPr wrap="square" rtlCol="0">
            <a:spAutoFit/>
          </a:bodyPr>
          <a:lstStyle/>
          <a:p>
            <a:pPr algn="ctr"/>
            <a:r>
              <a:rPr lang="en-US" dirty="0" smtClean="0"/>
              <a:t>Insert</a:t>
            </a:r>
          </a:p>
          <a:p>
            <a:pPr algn="ctr"/>
            <a:r>
              <a:rPr lang="en-US" dirty="0" smtClean="0"/>
              <a:t>Picture</a:t>
            </a:r>
          </a:p>
          <a:p>
            <a:pPr algn="ctr"/>
            <a:r>
              <a:rPr lang="en-US" dirty="0" smtClean="0"/>
              <a:t>Here</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15" y="2125683"/>
            <a:ext cx="7867037" cy="235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4543425"/>
            <a:ext cx="39052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25" y="366713"/>
            <a:ext cx="16764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8"/>
          <p:cNvSpPr/>
          <p:nvPr/>
        </p:nvSpPr>
        <p:spPr>
          <a:xfrm>
            <a:off x="3028950" y="4467987"/>
            <a:ext cx="302895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Marketing Guide</a:t>
            </a:r>
            <a:endParaRPr lang="en-US" dirty="0">
              <a:solidFill>
                <a:schemeClr val="tx1"/>
              </a:solidFill>
            </a:endParaRPr>
          </a:p>
        </p:txBody>
      </p:sp>
      <p:sp>
        <p:nvSpPr>
          <p:cNvPr id="10" name="Left Arrow 9"/>
          <p:cNvSpPr/>
          <p:nvPr/>
        </p:nvSpPr>
        <p:spPr>
          <a:xfrm>
            <a:off x="2162175" y="2125683"/>
            <a:ext cx="3028950"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CACFP Crediting Information</a:t>
            </a:r>
            <a:endParaRPr lang="en-US" dirty="0">
              <a:solidFill>
                <a:schemeClr val="tx1"/>
              </a:solidFill>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8476" y="6202197"/>
            <a:ext cx="2238375" cy="56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071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3122</TotalTime>
  <Words>984</Words>
  <Application>Microsoft Office PowerPoint</Application>
  <PresentationFormat>On-screen Show (4:3)</PresentationFormat>
  <Paragraphs>217</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Cookbooks for Homes and Child Care Centers</vt:lpstr>
      <vt:lpstr>PowerPoint Presentation</vt:lpstr>
      <vt:lpstr>PowerPoint Presentation</vt:lpstr>
      <vt:lpstr>PowerPoint Presentation</vt:lpstr>
      <vt:lpstr>PowerPoint Presentation</vt:lpstr>
      <vt:lpstr>https://www.fns.usda.gov/usda-standardized-recipe</vt:lpstr>
      <vt:lpstr>What’s Cooking? USDA Mixing Bowl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Intern</dc:creator>
  <cp:lastModifiedBy>Hall, Ann - FNS</cp:lastModifiedBy>
  <cp:revision>184</cp:revision>
  <cp:lastPrinted>2017-10-20T23:17:54Z</cp:lastPrinted>
  <dcterms:created xsi:type="dcterms:W3CDTF">2016-10-17T14:40:16Z</dcterms:created>
  <dcterms:modified xsi:type="dcterms:W3CDTF">2017-10-24T22:34:29Z</dcterms:modified>
</cp:coreProperties>
</file>