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2" r:id="rId2"/>
    <p:sldId id="270" r:id="rId3"/>
    <p:sldId id="257" r:id="rId4"/>
    <p:sldId id="261" r:id="rId5"/>
    <p:sldId id="285" r:id="rId6"/>
    <p:sldId id="279" r:id="rId7"/>
    <p:sldId id="289" r:id="rId8"/>
    <p:sldId id="284" r:id="rId9"/>
    <p:sldId id="273" r:id="rId10"/>
    <p:sldId id="282" r:id="rId11"/>
    <p:sldId id="274" r:id="rId12"/>
    <p:sldId id="287" r:id="rId13"/>
    <p:sldId id="275" r:id="rId14"/>
    <p:sldId id="280" r:id="rId15"/>
    <p:sldId id="277" r:id="rId16"/>
    <p:sldId id="281" r:id="rId17"/>
    <p:sldId id="288" r:id="rId18"/>
    <p:sldId id="272" r:id="rId19"/>
    <p:sldId id="283" r:id="rId20"/>
    <p:sldId id="271" r:id="rId21"/>
    <p:sldId id="278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587" autoAdjust="0"/>
  </p:normalViewPr>
  <p:slideViewPr>
    <p:cSldViewPr snapToGrid="0">
      <p:cViewPr>
        <p:scale>
          <a:sx n="77" d="100"/>
          <a:sy n="77" d="100"/>
        </p:scale>
        <p:origin x="-1120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0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1" csCatId="accent1" phldr="1"/>
      <dgm:spPr/>
    </dgm:pt>
    <dgm:pt modelId="{A72F579A-815F-4730-AEB0-052A4E2EADB2}">
      <dgm:prSet phldrT="[Text]"/>
      <dgm:spPr/>
      <dgm:t>
        <a:bodyPr/>
        <a:lstStyle/>
        <a:p>
          <a:r>
            <a:rPr lang="en-US" b="1" dirty="0" smtClean="0"/>
            <a:t>Complete</a:t>
          </a:r>
        </a:p>
        <a:p>
          <a:r>
            <a:rPr lang="en-US" b="1" dirty="0" smtClean="0"/>
            <a:t>online</a:t>
          </a:r>
          <a:endParaRPr lang="en-US" b="1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6B184F14-5261-4D1F-8701-947EAF068BB3}" type="sibTrans" cxnId="{D2ECF758-131A-41EE-A789-9D6FDC186481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in clockwise direction for step 1"/>
        </a:ext>
      </dgm:extLst>
    </dgm:pt>
    <dgm:pt modelId="{8EA6516C-EB3A-4FC0-BB44-265A3652D4BC}" type="parTrans" cxnId="{D2ECF758-131A-41EE-A789-9D6FDC186481}">
      <dgm:prSet/>
      <dgm:spPr/>
      <dgm:t>
        <a:bodyPr/>
        <a:lstStyle/>
        <a:p>
          <a:endParaRPr lang="en-US"/>
        </a:p>
      </dgm:t>
    </dgm:pt>
    <dgm:pt modelId="{B294A45F-A097-47D5-8F55-FC668EB3C982}">
      <dgm:prSet phldrT="[Text]"/>
      <dgm:spPr/>
      <dgm:t>
        <a:bodyPr/>
        <a:lstStyle/>
        <a:p>
          <a:r>
            <a:rPr lang="en-US" b="1" dirty="0" smtClean="0"/>
            <a:t>Submit </a:t>
          </a:r>
        </a:p>
        <a:p>
          <a:r>
            <a:rPr lang="en-US" b="1" dirty="0" smtClean="0"/>
            <a:t>Online when complete</a:t>
          </a:r>
          <a:endParaRPr lang="en-US" b="1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881A9571-C437-40E4-90E1-61734033862D}" type="sibTrans" cxnId="{38A955D8-3C8B-463D-BA25-2C9E34FDDEBB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in counterclockwise direction for step 2"/>
        </a:ext>
      </dgm:extLst>
    </dgm:pt>
    <dgm:pt modelId="{ACBA6356-2F80-466D-9121-489D204B80B8}" type="parTrans" cxnId="{38A955D8-3C8B-463D-BA25-2C9E34FDDEBB}">
      <dgm:prSet/>
      <dgm:spPr/>
      <dgm:t>
        <a:bodyPr/>
        <a:lstStyle/>
        <a:p>
          <a:endParaRPr lang="en-US"/>
        </a:p>
      </dgm:t>
    </dgm:pt>
    <dgm:pt modelId="{D0115B0F-FDFB-494B-AC0A-E04A5EC234DA}">
      <dgm:prSet phldrT="[Text]"/>
      <dgm:spPr/>
      <dgm:t>
        <a:bodyPr/>
        <a:lstStyle/>
        <a:p>
          <a:r>
            <a:rPr lang="en-US" b="1" dirty="0" smtClean="0"/>
            <a:t>Complete throughout the entire conference!</a:t>
          </a:r>
          <a:endParaRPr lang="en-US" b="1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39A3B9F5-08CD-49EE-B590-A9FA60312E8F}" type="sibTrans" cxnId="{CD5AA65A-6000-4F48-85D3-EB084B6F41D0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in clockwise direction for step 3"/>
        </a:ext>
      </dgm:extLst>
    </dgm:pt>
    <dgm:pt modelId="{F3ECE90F-7A47-4472-9560-98DC857F992F}" type="parTrans" cxnId="{CD5AA65A-6000-4F48-85D3-EB084B6F41D0}">
      <dgm:prSet/>
      <dgm:spPr/>
      <dgm:t>
        <a:bodyPr/>
        <a:lstStyle/>
        <a:p>
          <a:endParaRPr lang="en-US"/>
        </a:p>
      </dgm: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 custLinFactNeighborX="-2517" custLinFactNeighborY="-125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en-US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en-US"/>
        </a:p>
      </dgm:t>
    </dgm:pt>
    <dgm:pt modelId="{1CA3202A-9CD1-47F7-9D42-23E46A72BBFC}" type="pres">
      <dgm:prSet presAssocID="{B294A45F-A097-47D5-8F55-FC668EB3C982}" presName="gear2" presStyleLbl="node1" presStyleIdx="1" presStyleCnt="3" custAng="19975548" custScaleX="132453" custScaleY="122966" custLinFactNeighborX="-28383" custLinFactNeighborY="4626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en-US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en-US"/>
        </a:p>
      </dgm:t>
    </dgm:pt>
    <dgm:pt modelId="{11E70583-C9D9-4A1B-9215-04DC48DCBD8D}" type="pres">
      <dgm:prSet presAssocID="{A72F579A-815F-4730-AEB0-052A4E2EADB2}" presName="gear3" presStyleLbl="node1" presStyleIdx="2" presStyleCnt="3" custLinFactNeighborX="-25383" custLinFactNeighborY="28789"/>
      <dgm:spPr/>
      <dgm:t>
        <a:bodyPr/>
        <a:lstStyle/>
        <a:p>
          <a:endParaRPr lang="en-US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en-US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en-US"/>
        </a:p>
      </dgm:t>
    </dgm:pt>
    <dgm:pt modelId="{1E72715E-7366-4E78-A512-24F37F5D23DC}" type="pres">
      <dgm:prSet presAssocID="{39A3B9F5-08CD-49EE-B590-A9FA60312E8F}" presName="connector1" presStyleLbl="sibTrans2D1" presStyleIdx="0" presStyleCnt="3" custAng="1142758" custScaleX="84150" custScaleY="85175" custLinFactNeighborX="11406" custLinFactNeighborY="-3748"/>
      <dgm:spPr/>
      <dgm:t>
        <a:bodyPr/>
        <a:lstStyle/>
        <a:p>
          <a:endParaRPr lang="en-US"/>
        </a:p>
      </dgm:t>
    </dgm:pt>
    <dgm:pt modelId="{BE287C59-37F8-4A31-B5A2-F56A3CB15957}" type="pres">
      <dgm:prSet presAssocID="{881A9571-C437-40E4-90E1-61734033862D}" presName="connector2" presStyleLbl="sibTrans2D1" presStyleIdx="1" presStyleCnt="3" custAng="10800000" custFlipHor="1" custScaleX="127633" custLinFactNeighborX="-22735" custLinFactNeighborY="53595"/>
      <dgm:spPr/>
      <dgm:t>
        <a:bodyPr/>
        <a:lstStyle/>
        <a:p>
          <a:endParaRPr lang="en-US"/>
        </a:p>
      </dgm:t>
    </dgm:pt>
    <dgm:pt modelId="{2A80456C-D6A1-43C9-80B2-09334D6E033A}" type="pres">
      <dgm:prSet presAssocID="{6B184F14-5261-4D1F-8701-947EAF068BB3}" presName="connector3" presStyleLbl="sibTrans2D1" presStyleIdx="2" presStyleCnt="3" custAng="7418933" custLinFactNeighborX="-15590" custLinFactNeighborY="32134"/>
      <dgm:spPr/>
      <dgm:t>
        <a:bodyPr/>
        <a:lstStyle/>
        <a:p>
          <a:endParaRPr lang="en-US"/>
        </a:p>
      </dgm:t>
    </dgm:pt>
  </dgm:ptLst>
  <dgm:cxnLst>
    <dgm:cxn modelId="{B9B0E059-D79B-4376-8D5C-22FF356A77D3}" type="presOf" srcId="{881A9571-C437-40E4-90E1-61734033862D}" destId="{BE287C59-37F8-4A31-B5A2-F56A3CB15957}" srcOrd="0" destOrd="0" presId="urn:microsoft.com/office/officeart/2005/8/layout/gear1"/>
    <dgm:cxn modelId="{723C8F22-4AB3-42CC-89EC-756A6438D4F8}" type="presOf" srcId="{B294A45F-A097-47D5-8F55-FC668EB3C982}" destId="{706E9A05-70AC-494E-B29F-F414922DE00D}" srcOrd="2" destOrd="0" presId="urn:microsoft.com/office/officeart/2005/8/layout/gear1"/>
    <dgm:cxn modelId="{5C012A6F-492C-4216-8D98-1C9CED36B44C}" type="presOf" srcId="{A72F579A-815F-4730-AEB0-052A4E2EADB2}" destId="{E9EE43DE-00F8-4019-BA85-9AFF0B3069A7}" srcOrd="2" destOrd="0" presId="urn:microsoft.com/office/officeart/2005/8/layout/gear1"/>
    <dgm:cxn modelId="{5642BDE9-C21A-403B-9DBE-C06C15AD6197}" type="presOf" srcId="{A72F579A-815F-4730-AEB0-052A4E2EADB2}" destId="{F86AD8D8-4A96-48C0-A843-3A718641AD56}" srcOrd="3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A67BBC1F-E27A-45A3-97D8-DB5273212B10}" type="presOf" srcId="{B294A45F-A097-47D5-8F55-FC668EB3C982}" destId="{1CA3202A-9CD1-47F7-9D42-23E46A72BBFC}" srcOrd="0" destOrd="0" presId="urn:microsoft.com/office/officeart/2005/8/layout/gear1"/>
    <dgm:cxn modelId="{F00F5FF9-8EEF-4575-883E-9FECBCDECA1B}" type="presOf" srcId="{39A3B9F5-08CD-49EE-B590-A9FA60312E8F}" destId="{1E72715E-7366-4E78-A512-24F37F5D23DC}" srcOrd="0" destOrd="0" presId="urn:microsoft.com/office/officeart/2005/8/layout/gear1"/>
    <dgm:cxn modelId="{C2825D01-7009-4C7A-9735-E3DA9B56907F}" type="presOf" srcId="{F1469E50-24C6-4156-8DAA-6DD0C1079C89}" destId="{DF72D2A9-E721-47DF-A758-78A445E0F3CE}" srcOrd="0" destOrd="0" presId="urn:microsoft.com/office/officeart/2005/8/layout/gear1"/>
    <dgm:cxn modelId="{64245054-BF6B-45A8-B6B4-5E3294B19593}" type="presOf" srcId="{A72F579A-815F-4730-AEB0-052A4E2EADB2}" destId="{11E70583-C9D9-4A1B-9215-04DC48DCBD8D}" srcOrd="0" destOrd="0" presId="urn:microsoft.com/office/officeart/2005/8/layout/gear1"/>
    <dgm:cxn modelId="{05A23107-95A6-48BA-9C15-320B2C8DBD9C}" type="presOf" srcId="{D0115B0F-FDFB-494B-AC0A-E04A5EC234DA}" destId="{A8AE7A62-856E-43C0-A01E-AB2F291FD15A}" srcOrd="2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E0F29509-14D9-447A-A12F-C58EB915A87F}" type="presOf" srcId="{D0115B0F-FDFB-494B-AC0A-E04A5EC234DA}" destId="{519C9BB9-1ADD-4304-93EC-C9FE618B8492}" srcOrd="0" destOrd="0" presId="urn:microsoft.com/office/officeart/2005/8/layout/gear1"/>
    <dgm:cxn modelId="{78D93DA3-71DA-4B27-AF7D-4F6F06818383}" type="presOf" srcId="{6B184F14-5261-4D1F-8701-947EAF068BB3}" destId="{2A80456C-D6A1-43C9-80B2-09334D6E033A}" srcOrd="0" destOrd="0" presId="urn:microsoft.com/office/officeart/2005/8/layout/gear1"/>
    <dgm:cxn modelId="{F848FB20-E105-42B8-A2CB-C9B380751AC8}" type="presOf" srcId="{B294A45F-A097-47D5-8F55-FC668EB3C982}" destId="{142EE68D-5808-445A-B73B-CEFF75A2773F}" srcOrd="1" destOrd="0" presId="urn:microsoft.com/office/officeart/2005/8/layout/gear1"/>
    <dgm:cxn modelId="{EBF6C241-6C40-4A2E-84BC-B52B0944EC7E}" type="presOf" srcId="{A72F579A-815F-4730-AEB0-052A4E2EADB2}" destId="{1DC90457-DB2A-4C95-A36F-0563F25B6D53}" srcOrd="1" destOrd="0" presId="urn:microsoft.com/office/officeart/2005/8/layout/gear1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D3CAA15F-809B-449B-B4C7-F52EC4A84ECE}" type="presOf" srcId="{D0115B0F-FDFB-494B-AC0A-E04A5EC234DA}" destId="{491B49C7-064E-438E-A5AF-D06F604607BC}" srcOrd="1" destOrd="0" presId="urn:microsoft.com/office/officeart/2005/8/layout/gear1"/>
    <dgm:cxn modelId="{AD820DF2-DF49-4404-8EB2-21B39A3FB116}" type="presParOf" srcId="{DF72D2A9-E721-47DF-A758-78A445E0F3CE}" destId="{519C9BB9-1ADD-4304-93EC-C9FE618B8492}" srcOrd="0" destOrd="0" presId="urn:microsoft.com/office/officeart/2005/8/layout/gear1"/>
    <dgm:cxn modelId="{5FCC70D7-F25D-4F83-B73B-CC9743E22AA2}" type="presParOf" srcId="{DF72D2A9-E721-47DF-A758-78A445E0F3CE}" destId="{491B49C7-064E-438E-A5AF-D06F604607BC}" srcOrd="1" destOrd="0" presId="urn:microsoft.com/office/officeart/2005/8/layout/gear1"/>
    <dgm:cxn modelId="{99063BC2-9488-46FC-8DF6-8441C24C3965}" type="presParOf" srcId="{DF72D2A9-E721-47DF-A758-78A445E0F3CE}" destId="{A8AE7A62-856E-43C0-A01E-AB2F291FD15A}" srcOrd="2" destOrd="0" presId="urn:microsoft.com/office/officeart/2005/8/layout/gear1"/>
    <dgm:cxn modelId="{A0BC6D19-907A-47D7-A08F-5D179F64EECA}" type="presParOf" srcId="{DF72D2A9-E721-47DF-A758-78A445E0F3CE}" destId="{1CA3202A-9CD1-47F7-9D42-23E46A72BBFC}" srcOrd="3" destOrd="0" presId="urn:microsoft.com/office/officeart/2005/8/layout/gear1"/>
    <dgm:cxn modelId="{A3B8BF3C-AC9A-49CC-B2EF-B4679D8DF0C6}" type="presParOf" srcId="{DF72D2A9-E721-47DF-A758-78A445E0F3CE}" destId="{142EE68D-5808-445A-B73B-CEFF75A2773F}" srcOrd="4" destOrd="0" presId="urn:microsoft.com/office/officeart/2005/8/layout/gear1"/>
    <dgm:cxn modelId="{F5C1E3F4-99F8-4BD4-BD0B-C5FE69FE5223}" type="presParOf" srcId="{DF72D2A9-E721-47DF-A758-78A445E0F3CE}" destId="{706E9A05-70AC-494E-B29F-F414922DE00D}" srcOrd="5" destOrd="0" presId="urn:microsoft.com/office/officeart/2005/8/layout/gear1"/>
    <dgm:cxn modelId="{FCC3D189-BC5D-47B0-92BA-5A107E436E22}" type="presParOf" srcId="{DF72D2A9-E721-47DF-A758-78A445E0F3CE}" destId="{11E70583-C9D9-4A1B-9215-04DC48DCBD8D}" srcOrd="6" destOrd="0" presId="urn:microsoft.com/office/officeart/2005/8/layout/gear1"/>
    <dgm:cxn modelId="{DFFA59B1-FFDD-46BE-8FA1-73C7504494F7}" type="presParOf" srcId="{DF72D2A9-E721-47DF-A758-78A445E0F3CE}" destId="{1DC90457-DB2A-4C95-A36F-0563F25B6D53}" srcOrd="7" destOrd="0" presId="urn:microsoft.com/office/officeart/2005/8/layout/gear1"/>
    <dgm:cxn modelId="{FB52C3EF-7F00-44BF-9DC3-4F3DB8AE4938}" type="presParOf" srcId="{DF72D2A9-E721-47DF-A758-78A445E0F3CE}" destId="{E9EE43DE-00F8-4019-BA85-9AFF0B3069A7}" srcOrd="8" destOrd="0" presId="urn:microsoft.com/office/officeart/2005/8/layout/gear1"/>
    <dgm:cxn modelId="{A0EEF6B1-DF0D-4309-97B7-44A898FB6001}" type="presParOf" srcId="{DF72D2A9-E721-47DF-A758-78A445E0F3CE}" destId="{F86AD8D8-4A96-48C0-A843-3A718641AD56}" srcOrd="9" destOrd="0" presId="urn:microsoft.com/office/officeart/2005/8/layout/gear1"/>
    <dgm:cxn modelId="{2B9DD819-AFC3-413F-B930-1FC87889253A}" type="presParOf" srcId="{DF72D2A9-E721-47DF-A758-78A445E0F3CE}" destId="{1E72715E-7366-4E78-A512-24F37F5D23DC}" srcOrd="10" destOrd="0" presId="urn:microsoft.com/office/officeart/2005/8/layout/gear1"/>
    <dgm:cxn modelId="{E12A6285-B30D-4A0B-9086-69D1D9BB4F11}" type="presParOf" srcId="{DF72D2A9-E721-47DF-A758-78A445E0F3CE}" destId="{BE287C59-37F8-4A31-B5A2-F56A3CB15957}" srcOrd="11" destOrd="0" presId="urn:microsoft.com/office/officeart/2005/8/layout/gear1"/>
    <dgm:cxn modelId="{AE1DDF6A-5091-4106-9D09-6702BC865C7A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4707230" y="1699178"/>
          <a:ext cx="2454354" cy="2454354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Complete throughout the entire conference!</a:t>
          </a:r>
          <a:endParaRPr lang="en-US" sz="1700" b="1" kern="1200" dirty="0"/>
        </a:p>
      </dsp:txBody>
      <dsp:txXfrm>
        <a:off x="5200664" y="2274099"/>
        <a:ext cx="1467486" cy="1261588"/>
      </dsp:txXfrm>
    </dsp:sp>
    <dsp:sp modelId="{1CA3202A-9CD1-47F7-9D42-23E46A72BBFC}">
      <dsp:nvSpPr>
        <dsp:cNvPr id="0" name=""/>
        <dsp:cNvSpPr/>
      </dsp:nvSpPr>
      <dsp:spPr>
        <a:xfrm rot="19975548">
          <a:off x="2544745" y="2048877"/>
          <a:ext cx="2364266" cy="2194924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Submit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Online when complete</a:t>
          </a:r>
          <a:endParaRPr lang="en-US" sz="1700" b="1" kern="1200" dirty="0"/>
        </a:p>
      </dsp:txBody>
      <dsp:txXfrm>
        <a:off x="3121940" y="2604795"/>
        <a:ext cx="1209876" cy="1083088"/>
      </dsp:txXfrm>
    </dsp:sp>
    <dsp:sp modelId="{11E70583-C9D9-4A1B-9215-04DC48DCBD8D}">
      <dsp:nvSpPr>
        <dsp:cNvPr id="0" name=""/>
        <dsp:cNvSpPr/>
      </dsp:nvSpPr>
      <dsp:spPr>
        <a:xfrm rot="20700000">
          <a:off x="3797092" y="813185"/>
          <a:ext cx="1748921" cy="1748921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Complete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online</a:t>
          </a:r>
          <a:endParaRPr lang="en-US" sz="1700" b="1" kern="1200" dirty="0"/>
        </a:p>
      </dsp:txBody>
      <dsp:txXfrm rot="-20700000">
        <a:off x="4180682" y="1196775"/>
        <a:ext cx="981741" cy="981741"/>
      </dsp:txXfrm>
    </dsp:sp>
    <dsp:sp modelId="{1E72715E-7366-4E78-A512-24F37F5D23DC}">
      <dsp:nvSpPr>
        <dsp:cNvPr id="0" name=""/>
        <dsp:cNvSpPr/>
      </dsp:nvSpPr>
      <dsp:spPr>
        <a:xfrm rot="1142758">
          <a:off x="5190531" y="1751193"/>
          <a:ext cx="2643634" cy="2675835"/>
        </a:xfrm>
        <a:prstGeom prst="circularArrow">
          <a:avLst>
            <a:gd name="adj1" fmla="val 4688"/>
            <a:gd name="adj2" fmla="val 299029"/>
            <a:gd name="adj3" fmla="val 2522244"/>
            <a:gd name="adj4" fmla="val 15848245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 rot="10800000" flipH="1">
          <a:off x="2190594" y="2255220"/>
          <a:ext cx="2913286" cy="22825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 rot="7418933">
          <a:off x="3552571" y="603133"/>
          <a:ext cx="2461048" cy="246104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2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10/22/17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surveymonkey.com/r/H38FJ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jpg"/><Relationship Id="rId8" Type="http://schemas.openxmlformats.org/officeDocument/2006/relationships/image" Target="../media/image26.jpe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253" y="4763207"/>
            <a:ext cx="11125200" cy="9144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WELCOME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47706"/>
            <a:ext cx="12192000" cy="571500"/>
          </a:xfrm>
        </p:spPr>
        <p:txBody>
          <a:bodyPr>
            <a:noAutofit/>
          </a:bodyPr>
          <a:lstStyle/>
          <a:p>
            <a:r>
              <a:rPr lang="en-US" sz="2600" dirty="0" smtClean="0"/>
              <a:t>To the 26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Annual Child Care Food Program Roundtable Conference</a:t>
            </a:r>
            <a:endParaRPr lang="en-US" sz="2600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r="18266"/>
          <a:stretch>
            <a:fillRect/>
          </a:stretch>
        </p:blipFill>
        <p:spPr>
          <a:xfrm>
            <a:off x="0" y="0"/>
            <a:ext cx="4023360" cy="4745736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r="1323"/>
          <a:stretch>
            <a:fillRect/>
          </a:stretch>
        </p:blipFill>
        <p:spPr>
          <a:xfrm>
            <a:off x="4054475" y="0"/>
            <a:ext cx="8137525" cy="4745038"/>
          </a:xfrm>
        </p:spPr>
      </p:pic>
      <p:sp>
        <p:nvSpPr>
          <p:cNvPr id="23" name="Rectangle 22"/>
          <p:cNvSpPr/>
          <p:nvPr/>
        </p:nvSpPr>
        <p:spPr>
          <a:xfrm rot="21145285">
            <a:off x="21048" y="688510"/>
            <a:ext cx="3898247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CACFP</a:t>
            </a:r>
            <a:r>
              <a:rPr lang="en-US" sz="6600" dirty="0" smtClean="0">
                <a:solidFill>
                  <a:schemeClr val="bg1"/>
                </a:solidFill>
              </a:rPr>
              <a:t>…</a:t>
            </a:r>
          </a:p>
          <a:p>
            <a:r>
              <a:rPr lang="en-US" sz="6600" dirty="0" smtClean="0">
                <a:solidFill>
                  <a:schemeClr val="bg1"/>
                </a:solidFill>
              </a:rPr>
              <a:t>Nutrition </a:t>
            </a:r>
          </a:p>
          <a:p>
            <a:r>
              <a:rPr lang="en-US" sz="6600" dirty="0" smtClean="0">
                <a:solidFill>
                  <a:schemeClr val="bg1"/>
                </a:solidFill>
              </a:rPr>
              <a:t>at It’s </a:t>
            </a:r>
            <a:r>
              <a:rPr lang="en-US" sz="6600" dirty="0">
                <a:solidFill>
                  <a:schemeClr val="bg1"/>
                </a:solidFill>
              </a:rPr>
              <a:t>Peak</a:t>
            </a:r>
          </a:p>
        </p:txBody>
      </p:sp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1352" y="2382149"/>
            <a:ext cx="3506788" cy="288036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Q &amp; A with USDA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7464" y="5276088"/>
            <a:ext cx="3514564" cy="158191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Monday and Tuesday</a:t>
            </a:r>
            <a:endParaRPr 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99" y="600073"/>
            <a:ext cx="7128306" cy="356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43" y="4620229"/>
            <a:ext cx="1434671" cy="155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0" y="4644359"/>
            <a:ext cx="1268413" cy="153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821" y="2953542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5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5392" y="327457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Visit our Exhibitors Tuesday</a:t>
            </a:r>
            <a:endParaRPr lang="en-US" sz="4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186442" y="644905"/>
            <a:ext cx="4498848" cy="5782962"/>
          </a:xfrm>
        </p:spPr>
        <p:txBody>
          <a:bodyPr>
            <a:noAutofit/>
          </a:bodyPr>
          <a:lstStyle/>
          <a:p>
            <a:r>
              <a:rPr lang="en-US" sz="1600" dirty="0"/>
              <a:t>California Child Development Administrators Association </a:t>
            </a:r>
          </a:p>
          <a:p>
            <a:endParaRPr lang="en-US" sz="1600" dirty="0" smtClean="0"/>
          </a:p>
          <a:p>
            <a:r>
              <a:rPr lang="en-US" sz="1600" dirty="0" smtClean="0"/>
              <a:t>California </a:t>
            </a:r>
            <a:r>
              <a:rPr lang="en-US" sz="1600" dirty="0"/>
              <a:t>Department of Education </a:t>
            </a:r>
            <a:endParaRPr lang="en-US" sz="1600" dirty="0" smtClean="0"/>
          </a:p>
          <a:p>
            <a:r>
              <a:rPr lang="en-US" sz="1600" dirty="0" smtClean="0"/>
              <a:t>Nutrition </a:t>
            </a:r>
            <a:r>
              <a:rPr lang="en-US" sz="1600" dirty="0"/>
              <a:t>Services Division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California </a:t>
            </a:r>
            <a:r>
              <a:rPr lang="en-US" sz="1600" dirty="0"/>
              <a:t>Department of Public Health WIC Division  </a:t>
            </a:r>
          </a:p>
          <a:p>
            <a:endParaRPr lang="en-US" sz="1600" dirty="0" smtClean="0"/>
          </a:p>
          <a:p>
            <a:r>
              <a:rPr lang="en-US" sz="1600" dirty="0" smtClean="0"/>
              <a:t>Department </a:t>
            </a:r>
            <a:r>
              <a:rPr lang="en-US" sz="1600" dirty="0"/>
              <a:t>of Public Health (CDPH) Nutrition Education and Obesity Prevention (NEOP)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Institute </a:t>
            </a:r>
            <a:r>
              <a:rPr lang="en-US" sz="1600" dirty="0"/>
              <a:t>of Child Nutrition (ICN)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CAL PRO  NET, Fresno </a:t>
            </a:r>
            <a:r>
              <a:rPr lang="en-US" sz="1600" dirty="0"/>
              <a:t>City College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Minute </a:t>
            </a:r>
            <a:r>
              <a:rPr lang="en-US" sz="1600" dirty="0"/>
              <a:t>Menu Systems, LLC </a:t>
            </a:r>
          </a:p>
          <a:p>
            <a:endParaRPr lang="en-US" sz="1600" dirty="0" smtClean="0"/>
          </a:p>
          <a:p>
            <a:r>
              <a:rPr lang="en-US" sz="1600" dirty="0" smtClean="0"/>
              <a:t>Nice </a:t>
            </a:r>
            <a:r>
              <a:rPr lang="en-US" sz="1600" dirty="0"/>
              <a:t>and Bella Jewelry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Simply Scarves</a:t>
            </a:r>
          </a:p>
          <a:p>
            <a:endParaRPr lang="en-US" sz="1600" dirty="0"/>
          </a:p>
          <a:p>
            <a:r>
              <a:rPr lang="en-US" sz="1600" dirty="0"/>
              <a:t>Tupperware Brands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/>
              <a:t>U.S. Food and Drug Administration </a:t>
            </a:r>
          </a:p>
          <a:p>
            <a:endParaRPr lang="en-U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72" y="1955515"/>
            <a:ext cx="3669088" cy="348597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2" y="1847987"/>
            <a:ext cx="1690710" cy="133758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0" y="3664429"/>
            <a:ext cx="1599425" cy="146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2" y="5590645"/>
            <a:ext cx="2414332" cy="434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01" y="5590645"/>
            <a:ext cx="2089577" cy="5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/>
              <a:t>wOrkshop</a:t>
            </a:r>
            <a:r>
              <a:rPr lang="en-US" sz="6000" b="1" dirty="0" smtClean="0"/>
              <a:t> Tracks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9" y="1714500"/>
            <a:ext cx="10153135" cy="3364127"/>
          </a:xfrm>
        </p:spPr>
        <p:txBody>
          <a:bodyPr>
            <a:normAutofit/>
          </a:bodyPr>
          <a:lstStyle/>
          <a:p>
            <a:r>
              <a:rPr lang="en-US" sz="3600" dirty="0"/>
              <a:t>Implementing </a:t>
            </a:r>
            <a:r>
              <a:rPr lang="en-US" sz="3600" dirty="0" smtClean="0"/>
              <a:t>CACFP Policy </a:t>
            </a:r>
            <a:r>
              <a:rPr lang="en-US" sz="3600" dirty="0"/>
              <a:t>Change Best Practice </a:t>
            </a:r>
          </a:p>
          <a:p>
            <a:r>
              <a:rPr lang="en-US" sz="3600" dirty="0" smtClean="0"/>
              <a:t>Provider/Parent </a:t>
            </a:r>
            <a:r>
              <a:rPr lang="en-US" sz="3600" dirty="0"/>
              <a:t>Better Education </a:t>
            </a:r>
          </a:p>
          <a:p>
            <a:r>
              <a:rPr lang="en-US" sz="3600" dirty="0" smtClean="0"/>
              <a:t>Feeding/Food </a:t>
            </a:r>
            <a:r>
              <a:rPr lang="en-US" sz="3600" dirty="0"/>
              <a:t>Preparation </a:t>
            </a:r>
            <a:endParaRPr lang="en-US" sz="3600" dirty="0" smtClean="0"/>
          </a:p>
          <a:p>
            <a:r>
              <a:rPr lang="en-US" sz="3600" dirty="0" smtClean="0"/>
              <a:t>Better Program and IT Management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915297" y="5090984"/>
            <a:ext cx="824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Bradley Hand ITC" panose="03070402050302030203" pitchFamily="66" charset="0"/>
              </a:rPr>
              <a:t>Thank you!  Presenters</a:t>
            </a:r>
            <a:endParaRPr lang="en-US" sz="540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4973" y="1569347"/>
            <a:ext cx="10614453" cy="11430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Tuesday </a:t>
            </a:r>
            <a:br>
              <a:rPr lang="en-US" sz="6000" dirty="0" smtClean="0"/>
            </a:br>
            <a:r>
              <a:rPr lang="en-US" sz="6000" dirty="0" smtClean="0"/>
              <a:t>New CACFP Meal Pattern </a:t>
            </a:r>
            <a:br>
              <a:rPr lang="en-US" sz="6000" dirty="0" smtClean="0"/>
            </a:br>
            <a:r>
              <a:rPr lang="en-US" sz="6000" dirty="0" smtClean="0"/>
              <a:t>implementation library</a:t>
            </a:r>
            <a:endParaRPr lang="en-US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61" y="2938069"/>
            <a:ext cx="3757469" cy="3149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4" y="2952977"/>
            <a:ext cx="3134971" cy="3134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15" y="2712347"/>
            <a:ext cx="3616232" cy="36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346" y="412969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Buy your raffle ticket</a:t>
            </a:r>
            <a:endParaRPr lang="en-US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164">
            <a:off x="8523195" y="1912272"/>
            <a:ext cx="2651760" cy="259335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170">
            <a:off x="4164709" y="2240905"/>
            <a:ext cx="3566160" cy="2214773"/>
          </a:xfrm>
        </p:spPr>
      </p:pic>
      <p:sp>
        <p:nvSpPr>
          <p:cNvPr id="7" name="Rectangle 6"/>
          <p:cNvSpPr/>
          <p:nvPr/>
        </p:nvSpPr>
        <p:spPr>
          <a:xfrm>
            <a:off x="2462265" y="5649269"/>
            <a:ext cx="6553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Support  your Child Care Food Program Roundtable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992">
            <a:off x="325651" y="1435366"/>
            <a:ext cx="341471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89024" y="4572051"/>
            <a:ext cx="65880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Winners announced Tuesday at Lunch </a:t>
            </a:r>
          </a:p>
          <a:p>
            <a:pPr algn="ctr"/>
            <a:r>
              <a:rPr lang="en-US" sz="3200" dirty="0" smtClean="0"/>
              <a:t>Be there to Win!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12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Yoga mornings with Doris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599427"/>
            <a:ext cx="7242175" cy="543054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040601" y="4602645"/>
            <a:ext cx="4040189" cy="158191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Tuesday and Wednesday mornings</a:t>
            </a:r>
          </a:p>
          <a:p>
            <a:r>
              <a:rPr lang="en-US" sz="2000" b="1" dirty="0"/>
              <a:t>7:00am – </a:t>
            </a:r>
            <a:r>
              <a:rPr lang="en-US" sz="2000" b="1" dirty="0" smtClean="0"/>
              <a:t>7:45am in the </a:t>
            </a:r>
            <a:r>
              <a:rPr lang="en-US" sz="2000" b="1" dirty="0"/>
              <a:t>Sun Plaza Deck</a:t>
            </a:r>
          </a:p>
        </p:txBody>
      </p:sp>
    </p:spTree>
    <p:extLst>
      <p:ext uri="{BB962C8B-B14F-4D97-AF65-F5344CB8AC3E}">
        <p14:creationId xmlns:p14="http://schemas.microsoft.com/office/powerpoint/2010/main" val="30789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Zumba with </a:t>
            </a:r>
            <a:r>
              <a:rPr lang="en-US" sz="4800" dirty="0" err="1"/>
              <a:t>Kyuna</a:t>
            </a:r>
            <a:r>
              <a:rPr lang="en-US" sz="48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898064"/>
            <a:ext cx="7242175" cy="483327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Tuesday and Wednesday </a:t>
            </a:r>
          </a:p>
          <a:p>
            <a:r>
              <a:rPr lang="en-US" sz="2000" b="1" dirty="0" smtClean="0"/>
              <a:t>7:00-7:45am Tinkers Knob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084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60638" y="5004486"/>
            <a:ext cx="12467968" cy="163845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Child care Food Program  Roundtable </a:t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Website Has a New look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4"/>
          <a:stretch/>
        </p:blipFill>
        <p:spPr bwMode="auto">
          <a:xfrm>
            <a:off x="233677" y="1181230"/>
            <a:ext cx="11247120" cy="414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476895"/>
            <a:ext cx="2238753" cy="172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Join us at the roundtable</a:t>
            </a:r>
            <a:endParaRPr lang="en-US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08718"/>
            <a:ext cx="4495800" cy="347402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918" y="5755160"/>
            <a:ext cx="11380573" cy="58385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Now is the time to take your seat at the Roundtable and Support your Child Care Food Program Roundtable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1292325">
            <a:off x="3836773" y="4882290"/>
            <a:ext cx="125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Member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323071" y="1583725"/>
            <a:ext cx="7512908" cy="583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itchFamily="34" charset="0"/>
              <a:buNone/>
            </a:pP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We saved a seat for you at the Roundtable, Become a Member today!</a:t>
            </a:r>
          </a:p>
          <a:p>
            <a:pPr marL="45720" indent="0">
              <a:buFont typeface="Arial" pitchFamily="34" charset="0"/>
              <a:buNone/>
            </a:pP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16" y="2525486"/>
            <a:ext cx="3896899" cy="292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4" y="2404162"/>
            <a:ext cx="106489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141" y="1273519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CCFP Roundtable Conference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7200" dirty="0" smtClean="0"/>
              <a:t>#RT2017</a:t>
            </a:r>
            <a:endParaRPr lang="en-US" sz="72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980" y="5690287"/>
            <a:ext cx="849527" cy="84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385" y="5801883"/>
            <a:ext cx="626333" cy="62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4" r="28709" b="14197"/>
          <a:stretch/>
        </p:blipFill>
        <p:spPr bwMode="auto">
          <a:xfrm>
            <a:off x="2967774" y="5706892"/>
            <a:ext cx="883180" cy="83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719" y="1260389"/>
            <a:ext cx="949822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smtClean="0"/>
              <a:t>Use The </a:t>
            </a:r>
            <a:r>
              <a:rPr lang="en-US" sz="4900" b="1" dirty="0"/>
              <a:t>Evaluation </a:t>
            </a:r>
            <a:r>
              <a:rPr lang="en-US" sz="4900" b="1" dirty="0" smtClean="0"/>
              <a:t>Tool Throughout </a:t>
            </a:r>
            <a:r>
              <a:rPr lang="en-US" sz="4800" b="1" dirty="0" smtClean="0"/>
              <a:t>the conference @ </a:t>
            </a:r>
            <a:r>
              <a:rPr lang="en-US" sz="4800" b="1" u="sng" dirty="0"/>
              <a:t> </a:t>
            </a:r>
            <a:r>
              <a:rPr lang="en-US" sz="4800" b="1" u="sng" dirty="0">
                <a:hlinkClick r:id="rId2"/>
              </a:rPr>
              <a:t>surveymonkey.com/r/H38FJV</a:t>
            </a:r>
            <a:r>
              <a:rPr lang="en-US" sz="4800" b="1" u="sng" dirty="0"/>
              <a:t>3</a:t>
            </a:r>
            <a:endParaRPr lang="en-US" sz="5400" dirty="0"/>
          </a:p>
        </p:txBody>
      </p:sp>
      <p:graphicFrame>
        <p:nvGraphicFramePr>
          <p:cNvPr id="6" name="Content Placeholder 5" descr="Gear diagram with a sequence of 3 steps to show interlocking ideas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6562330"/>
              </p:ext>
            </p:extLst>
          </p:nvPr>
        </p:nvGraphicFramePr>
        <p:xfrm>
          <a:off x="1149180" y="2037191"/>
          <a:ext cx="9984259" cy="446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24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22046" y="2668373"/>
            <a:ext cx="3125787" cy="2877260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astellar" panose="020A0402060406010301" pitchFamily="18" charset="0"/>
              </a:rPr>
              <a:t>Anaheim Majestic Garden Hotel Anaheim, CA</a:t>
            </a:r>
            <a:r>
              <a:rPr lang="en-US" dirty="0">
                <a:solidFill>
                  <a:schemeClr val="tx1"/>
                </a:solidFill>
                <a:latin typeface="Castellar" panose="020A0402060406010301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stellar" panose="020A0402060406010301" pitchFamily="18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586121" y="5370315"/>
            <a:ext cx="3125787" cy="68457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stellar" panose="020A0402060406010301" pitchFamily="18" charset="0"/>
              </a:rPr>
              <a:t>Join us at the Roundtable</a:t>
            </a:r>
            <a:endParaRPr lang="en-US" dirty="0">
              <a:solidFill>
                <a:schemeClr val="tx1"/>
              </a:solidFill>
              <a:latin typeface="Castellar" panose="020A0402060406010301" pitchFamily="18" charset="0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r="10605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 rot="21073849">
            <a:off x="169664" y="1391101"/>
            <a:ext cx="42877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Castellar" panose="020A0402060406010301" pitchFamily="18" charset="0"/>
              </a:rPr>
              <a:t>SAVE the Date for a bit of CACFP Magic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560" y="5857103"/>
            <a:ext cx="7574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Castellar" panose="020A0402060406010301" pitchFamily="18" charset="0"/>
              </a:rPr>
              <a:t>October 15 -17, 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Castellar" panose="020A0402060406010301" pitchFamily="18" charset="0"/>
              </a:rPr>
              <a:t>2018</a:t>
            </a:r>
            <a:endParaRPr lang="en-US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54" y="963397"/>
            <a:ext cx="2676525" cy="1704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693" y="5912747"/>
            <a:ext cx="1402643" cy="71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082" y="2494649"/>
            <a:ext cx="24193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0" y="2494648"/>
            <a:ext cx="24193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4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9" y="220788"/>
            <a:ext cx="3937000" cy="27790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898" y="3892379"/>
            <a:ext cx="51198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/>
              <a:t>THANK </a:t>
            </a:r>
            <a:r>
              <a:rPr lang="en-US" sz="8800" dirty="0" err="1" smtClean="0"/>
              <a:t>YOu</a:t>
            </a:r>
            <a:r>
              <a:rPr lang="en-US" sz="8800" dirty="0"/>
              <a:t/>
            </a:r>
            <a:br>
              <a:rPr lang="en-US" sz="8800" dirty="0"/>
            </a:br>
            <a:r>
              <a:rPr lang="en-US" dirty="0"/>
              <a:t>For your support and partnership, we couldn’t do it without you!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32" y="3581827"/>
            <a:ext cx="3051429" cy="2595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2" y="3416645"/>
            <a:ext cx="2647408" cy="2094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808" y="749518"/>
            <a:ext cx="2066667" cy="1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33" y="716691"/>
            <a:ext cx="9144000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Volunteers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741" y="1999091"/>
            <a:ext cx="4495800" cy="284514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Thank You</a:t>
            </a:r>
            <a:endParaRPr lang="en-US" sz="4400" dirty="0"/>
          </a:p>
          <a:p>
            <a:r>
              <a:rPr lang="en-US" sz="4400" dirty="0" smtClean="0"/>
              <a:t>Thank You</a:t>
            </a:r>
            <a:endParaRPr lang="en-US" sz="4400" dirty="0"/>
          </a:p>
          <a:p>
            <a:r>
              <a:rPr lang="en-US" sz="4400" dirty="0" smtClean="0"/>
              <a:t>Thank You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96" y="1768625"/>
            <a:ext cx="6775137" cy="256859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21" y="4422560"/>
            <a:ext cx="29146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96" y="2618780"/>
            <a:ext cx="2782237" cy="11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81959" y="2780727"/>
            <a:ext cx="342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</a:rPr>
              <a:t>motivated</a:t>
            </a:r>
            <a:endParaRPr lang="en-US" sz="4800" dirty="0">
              <a:solidFill>
                <a:schemeClr val="tx2">
                  <a:lumMod val="65000"/>
                  <a:lumOff val="3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2963" y="3861125"/>
            <a:ext cx="1703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Bradley Hand ITC" panose="03070402050302030203" pitchFamily="66" charset="0"/>
              </a:rPr>
              <a:t>Learn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4901" y="2780727"/>
            <a:ext cx="37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Bradley Hand ITC" panose="03070402050302030203" pitchFamily="66" charset="0"/>
              </a:rPr>
              <a:t>energized</a:t>
            </a:r>
            <a:endParaRPr lang="en-US" sz="4400" dirty="0">
              <a:latin typeface="Bradley Hand ITC" panose="03070402050302030203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9063" y="5141934"/>
            <a:ext cx="2318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Network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8879" y="1234059"/>
            <a:ext cx="4670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Bradley Hand ITC" panose="03070402050302030203" pitchFamily="66" charset="0"/>
              </a:rPr>
              <a:t>CACFP</a:t>
            </a:r>
            <a:endParaRPr lang="en-US" sz="9600" dirty="0">
              <a:latin typeface="Bradley Hand ITC" panose="03070402050302030203" pitchFamily="66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8680339" y="3252230"/>
            <a:ext cx="2130029" cy="446065"/>
          </a:xfrm>
          <a:custGeom>
            <a:avLst/>
            <a:gdLst>
              <a:gd name="connsiteX0" fmla="*/ 2299216 w 2822867"/>
              <a:gd name="connsiteY0" fmla="*/ 90621 h 446065"/>
              <a:gd name="connsiteX1" fmla="*/ 859 w 2822867"/>
              <a:gd name="connsiteY1" fmla="*/ 362469 h 446065"/>
              <a:gd name="connsiteX2" fmla="*/ 2521638 w 2822867"/>
              <a:gd name="connsiteY2" fmla="*/ 424253 h 446065"/>
              <a:gd name="connsiteX3" fmla="*/ 2793486 w 2822867"/>
              <a:gd name="connsiteY3" fmla="*/ 28837 h 446065"/>
              <a:gd name="connsiteX4" fmla="*/ 2818200 w 2822867"/>
              <a:gd name="connsiteY4" fmla="*/ 28837 h 446065"/>
              <a:gd name="connsiteX5" fmla="*/ 2818200 w 2822867"/>
              <a:gd name="connsiteY5" fmla="*/ 16480 h 446065"/>
              <a:gd name="connsiteX6" fmla="*/ 2805843 w 2822867"/>
              <a:gd name="connsiteY6" fmla="*/ 53550 h 44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2867" h="446065">
                <a:moveTo>
                  <a:pt x="2299216" y="90621"/>
                </a:moveTo>
                <a:cubicBezTo>
                  <a:pt x="1131502" y="198742"/>
                  <a:pt x="-36211" y="306864"/>
                  <a:pt x="859" y="362469"/>
                </a:cubicBezTo>
                <a:cubicBezTo>
                  <a:pt x="37929" y="418074"/>
                  <a:pt x="2056200" y="479858"/>
                  <a:pt x="2521638" y="424253"/>
                </a:cubicBezTo>
                <a:cubicBezTo>
                  <a:pt x="2987076" y="368648"/>
                  <a:pt x="2744059" y="94740"/>
                  <a:pt x="2793486" y="28837"/>
                </a:cubicBezTo>
                <a:cubicBezTo>
                  <a:pt x="2842913" y="-37066"/>
                  <a:pt x="2814081" y="30896"/>
                  <a:pt x="2818200" y="28837"/>
                </a:cubicBezTo>
                <a:cubicBezTo>
                  <a:pt x="2822319" y="26778"/>
                  <a:pt x="2820259" y="12361"/>
                  <a:pt x="2818200" y="16480"/>
                </a:cubicBezTo>
                <a:cubicBezTo>
                  <a:pt x="2816141" y="20599"/>
                  <a:pt x="2810992" y="37074"/>
                  <a:pt x="2805843" y="535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64901" y="3348681"/>
            <a:ext cx="2531558" cy="333633"/>
          </a:xfrm>
          <a:custGeom>
            <a:avLst/>
            <a:gdLst>
              <a:gd name="connsiteX0" fmla="*/ 2286000 w 2531558"/>
              <a:gd name="connsiteY0" fmla="*/ 0 h 333633"/>
              <a:gd name="connsiteX1" fmla="*/ 2335427 w 2531558"/>
              <a:gd name="connsiteY1" fmla="*/ 160638 h 333633"/>
              <a:gd name="connsiteX2" fmla="*/ 135924 w 2531558"/>
              <a:gd name="connsiteY2" fmla="*/ 321276 h 333633"/>
              <a:gd name="connsiteX3" fmla="*/ 135924 w 2531558"/>
              <a:gd name="connsiteY3" fmla="*/ 321276 h 333633"/>
              <a:gd name="connsiteX4" fmla="*/ 0 w 2531558"/>
              <a:gd name="connsiteY4" fmla="*/ 333633 h 33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558" h="333633">
                <a:moveTo>
                  <a:pt x="2286000" y="0"/>
                </a:moveTo>
                <a:cubicBezTo>
                  <a:pt x="2489886" y="53546"/>
                  <a:pt x="2693773" y="107092"/>
                  <a:pt x="2335427" y="160638"/>
                </a:cubicBezTo>
                <a:cubicBezTo>
                  <a:pt x="1977081" y="214184"/>
                  <a:pt x="135924" y="321276"/>
                  <a:pt x="135924" y="321276"/>
                </a:cubicBezTo>
                <a:lnTo>
                  <a:pt x="135924" y="321276"/>
                </a:lnTo>
                <a:lnTo>
                  <a:pt x="0" y="333633"/>
                </a:lnTo>
              </a:path>
            </a:pathLst>
          </a:cu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82549" y="3773135"/>
            <a:ext cx="327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Meal Patterns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9482" y="4506635"/>
            <a:ext cx="2699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Transition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0339" y="5345680"/>
            <a:ext cx="38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Implementation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528" y="3773135"/>
            <a:ext cx="1327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Ideas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1528" y="5706906"/>
            <a:ext cx="2399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leadership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78936" y="4757213"/>
            <a:ext cx="2625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Advocacy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45032" y="4506635"/>
            <a:ext cx="346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Regulations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24925" y="5849820"/>
            <a:ext cx="3800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They made me…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71774" y="6053566"/>
            <a:ext cx="2699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Answers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08924" y="3861125"/>
            <a:ext cx="2699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adley Hand ITC" panose="03070402050302030203" pitchFamily="66" charset="0"/>
              </a:rPr>
              <a:t>Questions</a:t>
            </a:r>
            <a:endParaRPr lang="en-US" sz="4000" dirty="0">
              <a:latin typeface="Bradley Hand ITC" panose="03070402050302030203" pitchFamily="66" charset="0"/>
            </a:endParaRPr>
          </a:p>
        </p:txBody>
      </p:sp>
      <p:pic>
        <p:nvPicPr>
          <p:cNvPr id="29" name="Picture Placeholder 28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r="1078"/>
          <a:stretch>
            <a:fillRect/>
          </a:stretch>
        </p:blipFill>
        <p:spPr>
          <a:xfrm rot="2134229">
            <a:off x="9864624" y="385593"/>
            <a:ext cx="1910214" cy="1556836"/>
          </a:xfrm>
        </p:spPr>
      </p:pic>
      <p:sp>
        <p:nvSpPr>
          <p:cNvPr id="43" name="TextBox 42"/>
          <p:cNvSpPr txBox="1"/>
          <p:nvPr/>
        </p:nvSpPr>
        <p:spPr>
          <a:xfrm>
            <a:off x="649352" y="633895"/>
            <a:ext cx="889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Bradley Hand ITC" panose="03070402050302030203" pitchFamily="66" charset="0"/>
              </a:rPr>
              <a:t>Reasons you came</a:t>
            </a:r>
            <a:endParaRPr lang="en-US" sz="72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05" y="457200"/>
            <a:ext cx="10404389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Implementation has begun</a:t>
            </a:r>
            <a:endParaRPr lang="en-US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868" y="1714500"/>
            <a:ext cx="4462463" cy="446246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68" y="1714500"/>
            <a:ext cx="4462463" cy="4462463"/>
          </a:xfrm>
        </p:spPr>
      </p:pic>
    </p:spTree>
    <p:extLst>
      <p:ext uri="{BB962C8B-B14F-4D97-AF65-F5344CB8AC3E}">
        <p14:creationId xmlns:p14="http://schemas.microsoft.com/office/powerpoint/2010/main" val="384981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482" y="123568"/>
            <a:ext cx="11059296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you are! making a great program even better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61" y="1173372"/>
            <a:ext cx="9458212" cy="62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4210"/>
            <a:ext cx="9144000" cy="2468571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22" y="4698915"/>
            <a:ext cx="2223519" cy="141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508" y="2755556"/>
            <a:ext cx="11689492" cy="11430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on the Meal Pattern Rollout</a:t>
            </a:r>
            <a:endParaRPr lang="en-US" sz="6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22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1277" y="716411"/>
            <a:ext cx="10515600" cy="2743200"/>
          </a:xfrm>
        </p:spPr>
        <p:txBody>
          <a:bodyPr>
            <a:normAutofit/>
          </a:bodyPr>
          <a:lstStyle/>
          <a:p>
            <a:r>
              <a:rPr lang="en-US" sz="9600" dirty="0" smtClean="0"/>
              <a:t>General sessions</a:t>
            </a:r>
            <a:endParaRPr lang="en-US" sz="9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9165" y="3404286"/>
            <a:ext cx="10515600" cy="914400"/>
          </a:xfrm>
        </p:spPr>
        <p:txBody>
          <a:bodyPr/>
          <a:lstStyle/>
          <a:p>
            <a:r>
              <a:rPr lang="en-US" sz="4000" b="1" dirty="0" smtClean="0"/>
              <a:t>Monday. Tuesday. Wednesday.</a:t>
            </a:r>
            <a:endParaRPr lang="en-US" sz="4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112">
            <a:off x="1033951" y="654907"/>
            <a:ext cx="1965619" cy="1309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582">
            <a:off x="4988824" y="758282"/>
            <a:ext cx="1893933" cy="126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57" y="4319363"/>
            <a:ext cx="1400164" cy="1566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04" y="4553220"/>
            <a:ext cx="1800675" cy="1349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499">
            <a:off x="9498111" y="734591"/>
            <a:ext cx="1803382" cy="1352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90" y="4877825"/>
            <a:ext cx="975360" cy="1365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C:\Users\Chris\Pictures\dropbox\2015-10-26 14.29.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0802" y="764980"/>
            <a:ext cx="18288000" cy="1110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11" y="4373363"/>
            <a:ext cx="1269117" cy="152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4415946"/>
            <a:ext cx="1357904" cy="177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930" y="4824019"/>
            <a:ext cx="1284332" cy="1473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15" y="4415946"/>
            <a:ext cx="1344150" cy="1410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622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f02922391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Health and fitness presentation (widescreen).potx" id="{ABFD658B-2256-413B-9244-0F977A0B2D12}" vid="{E4CB021D-C859-4C82-BDBB-2F2FACCF0D80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9575</TotalTime>
  <Words>331</Words>
  <Application>Microsoft Macintosh PowerPoint</Application>
  <PresentationFormat>Custom</PresentationFormat>
  <Paragraphs>90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tf02922391</vt:lpstr>
      <vt:lpstr>WELCOME</vt:lpstr>
      <vt:lpstr>CCFP Roundtable Conference  #RT2017</vt:lpstr>
      <vt:lpstr>THANK YOu For your support and partnership, we couldn’t do it without you! </vt:lpstr>
      <vt:lpstr>Volunteers</vt:lpstr>
      <vt:lpstr>PowerPoint Presentation</vt:lpstr>
      <vt:lpstr>Implementation has begun</vt:lpstr>
      <vt:lpstr>you are! making a great program even better</vt:lpstr>
      <vt:lpstr>on the Meal Pattern Rollout</vt:lpstr>
      <vt:lpstr>General sessions</vt:lpstr>
      <vt:lpstr>Q &amp; A with USDA</vt:lpstr>
      <vt:lpstr>Visit our Exhibitors Tuesday</vt:lpstr>
      <vt:lpstr>wOrkshop Tracks</vt:lpstr>
      <vt:lpstr>Tuesday  New CACFP Meal Pattern  implementation library</vt:lpstr>
      <vt:lpstr>Buy your raffle ticket</vt:lpstr>
      <vt:lpstr>Yoga mornings with Doris</vt:lpstr>
      <vt:lpstr>Zumba with Kyuna </vt:lpstr>
      <vt:lpstr>PowerPoint Presentation</vt:lpstr>
      <vt:lpstr>Child care Food Program  Roundtable  Website Has a New look</vt:lpstr>
      <vt:lpstr>Join us at the roundtable</vt:lpstr>
      <vt:lpstr>Use The Evaluation Tool Throughout the conference @  surveymonkey.com/r/H38FJV3</vt:lpstr>
      <vt:lpstr>Anaheim Majestic Garden Hotel Anaheim, CA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Pictures layout</dc:title>
  <dc:creator>Chris</dc:creator>
  <cp:lastModifiedBy>Laurie True</cp:lastModifiedBy>
  <cp:revision>67</cp:revision>
  <dcterms:created xsi:type="dcterms:W3CDTF">2017-10-12T04:41:26Z</dcterms:created>
  <dcterms:modified xsi:type="dcterms:W3CDTF">2017-10-23T02:18:49Z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